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1" r:id="rId3"/>
    <p:sldId id="257" r:id="rId4"/>
    <p:sldId id="258" r:id="rId5"/>
    <p:sldId id="259" r:id="rId6"/>
    <p:sldId id="262" r:id="rId7"/>
    <p:sldId id="264"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p:scale>
          <a:sx n="78" d="100"/>
          <a:sy n="78" d="100"/>
        </p:scale>
        <p:origin x="132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830F7-E37E-B44F-BC37-DC975D0CE6F2}" type="datetimeFigureOut">
              <a:rPr lang="en-US" smtClean="0"/>
              <a:t>12/2/17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21005-C3B7-CB47-B236-56AD3B774F8B}" type="slidenum">
              <a:rPr lang="en-US" smtClean="0"/>
              <a:t>‹#›</a:t>
            </a:fld>
            <a:endParaRPr lang="en-US"/>
          </a:p>
        </p:txBody>
      </p:sp>
    </p:spTree>
    <p:extLst>
      <p:ext uri="{BB962C8B-B14F-4D97-AF65-F5344CB8AC3E}">
        <p14:creationId xmlns:p14="http://schemas.microsoft.com/office/powerpoint/2010/main" val="1597123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21005-C3B7-CB47-B236-56AD3B774F8B}" type="slidenum">
              <a:rPr lang="en-US" smtClean="0"/>
              <a:t>9</a:t>
            </a:fld>
            <a:endParaRPr lang="en-US"/>
          </a:p>
        </p:txBody>
      </p:sp>
    </p:spTree>
    <p:extLst>
      <p:ext uri="{BB962C8B-B14F-4D97-AF65-F5344CB8AC3E}">
        <p14:creationId xmlns:p14="http://schemas.microsoft.com/office/powerpoint/2010/main" val="12829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CC3955-C6A8-774F-B0EE-EB96B2844D27}"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156489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C3955-C6A8-774F-B0EE-EB96B2844D27}"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200440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C3955-C6A8-774F-B0EE-EB96B2844D27}"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42657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C3955-C6A8-774F-B0EE-EB96B2844D27}"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100673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CC3955-C6A8-774F-B0EE-EB96B2844D27}" type="datetimeFigureOut">
              <a:rPr lang="en-US" smtClean="0"/>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8863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CC3955-C6A8-774F-B0EE-EB96B2844D27}"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142810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CC3955-C6A8-774F-B0EE-EB96B2844D27}" type="datetimeFigureOut">
              <a:rPr lang="en-US" smtClean="0"/>
              <a:t>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194514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CC3955-C6A8-774F-B0EE-EB96B2844D27}" type="datetimeFigureOut">
              <a:rPr lang="en-US" smtClean="0"/>
              <a:t>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89507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C3955-C6A8-774F-B0EE-EB96B2844D27}" type="datetimeFigureOut">
              <a:rPr lang="en-US" smtClean="0"/>
              <a:t>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45883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C3955-C6A8-774F-B0EE-EB96B2844D27}"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210286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C3955-C6A8-774F-B0EE-EB96B2844D27}" type="datetimeFigureOut">
              <a:rPr lang="en-US" smtClean="0"/>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33C26-54A0-244E-ADA9-7D0D4151323C}" type="slidenum">
              <a:rPr lang="en-US" smtClean="0"/>
              <a:t>‹#›</a:t>
            </a:fld>
            <a:endParaRPr lang="en-US"/>
          </a:p>
        </p:txBody>
      </p:sp>
    </p:spTree>
    <p:extLst>
      <p:ext uri="{BB962C8B-B14F-4D97-AF65-F5344CB8AC3E}">
        <p14:creationId xmlns:p14="http://schemas.microsoft.com/office/powerpoint/2010/main" val="1663725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C3955-C6A8-774F-B0EE-EB96B2844D27}" type="datetimeFigureOut">
              <a:rPr lang="en-US" smtClean="0"/>
              <a:t>12/2/17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33C26-54A0-244E-ADA9-7D0D4151323C}" type="slidenum">
              <a:rPr lang="en-US" smtClean="0"/>
              <a:t>‹#›</a:t>
            </a:fld>
            <a:endParaRPr lang="en-US"/>
          </a:p>
        </p:txBody>
      </p:sp>
    </p:spTree>
    <p:extLst>
      <p:ext uri="{BB962C8B-B14F-4D97-AF65-F5344CB8AC3E}">
        <p14:creationId xmlns:p14="http://schemas.microsoft.com/office/powerpoint/2010/main" val="53099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stackoverflow.com/questions/7571635/fastest-way-to-check-if-a-value-exist-in-a-li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238" y="628650"/>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43088" y="1700213"/>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14651" y="628649"/>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86214" y="1700212"/>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72064" y="628649"/>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86353" y="2771775"/>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07508" y="2771774"/>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7238" y="2771774"/>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1658" y="3843335"/>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986214" y="3843335"/>
            <a:ext cx="10858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257801" y="782240"/>
            <a:ext cx="714375" cy="7643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171951" y="1853803"/>
            <a:ext cx="714375" cy="7643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00388" y="791170"/>
            <a:ext cx="714375" cy="7643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028825" y="1853803"/>
            <a:ext cx="714375" cy="7643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529513" y="791170"/>
            <a:ext cx="4129087" cy="3139321"/>
          </a:xfrm>
          <a:prstGeom prst="rect">
            <a:avLst/>
          </a:prstGeom>
          <a:noFill/>
        </p:spPr>
        <p:txBody>
          <a:bodyPr wrap="square" rtlCol="0">
            <a:spAutoFit/>
          </a:bodyPr>
          <a:lstStyle/>
          <a:p>
            <a:pPr marL="342900" indent="-342900">
              <a:buAutoNum type="arabicPeriod"/>
            </a:pPr>
            <a:r>
              <a:rPr lang="en-US" dirty="0" smtClean="0"/>
              <a:t>Get available valid moves</a:t>
            </a:r>
          </a:p>
          <a:p>
            <a:pPr marL="342900" indent="-342900">
              <a:buAutoNum type="arabicPeriod"/>
            </a:pPr>
            <a:r>
              <a:rPr lang="en-US" dirty="0" smtClean="0"/>
              <a:t>Score moves using historical data</a:t>
            </a:r>
          </a:p>
          <a:p>
            <a:pPr marL="342900" indent="-342900">
              <a:buAutoNum type="arabicPeriod"/>
            </a:pPr>
            <a:r>
              <a:rPr lang="en-US" dirty="0" smtClean="0"/>
              <a:t>Use ucb1 to select best move</a:t>
            </a:r>
          </a:p>
          <a:p>
            <a:pPr marL="342900" indent="-342900">
              <a:buAutoNum type="arabicPeriod"/>
            </a:pPr>
            <a:r>
              <a:rPr lang="en-US" dirty="0" smtClean="0"/>
              <a:t>Log move taken</a:t>
            </a:r>
          </a:p>
          <a:p>
            <a:pPr marL="342900" indent="-342900">
              <a:buAutoNum type="arabicPeriod"/>
            </a:pPr>
            <a:endParaRPr lang="en-US" dirty="0"/>
          </a:p>
          <a:p>
            <a:pPr marL="342900" indent="-342900">
              <a:buAutoNum type="arabicPeriod"/>
            </a:pPr>
            <a:r>
              <a:rPr lang="en-US" dirty="0" smtClean="0"/>
              <a:t>At end of game increase count of each move taken if you win, otherwise decrease it</a:t>
            </a:r>
          </a:p>
          <a:p>
            <a:pPr marL="342900" indent="-342900">
              <a:buAutoNum type="arabicPeriod"/>
            </a:pPr>
            <a:r>
              <a:rPr lang="en-US" dirty="0" smtClean="0"/>
              <a:t>The amount increased Is based upon if you take a piece as well.</a:t>
            </a:r>
          </a:p>
          <a:p>
            <a:pPr marL="342900" indent="-342900">
              <a:buAutoNum type="arabicPeriod"/>
            </a:pPr>
            <a:endParaRPr lang="en-US" dirty="0"/>
          </a:p>
        </p:txBody>
      </p:sp>
      <p:sp>
        <p:nvSpPr>
          <p:cNvPr id="20" name="TextBox 19"/>
          <p:cNvSpPr txBox="1"/>
          <p:nvPr/>
        </p:nvSpPr>
        <p:spPr>
          <a:xfrm>
            <a:off x="7529513" y="3843335"/>
            <a:ext cx="4129087" cy="1200329"/>
          </a:xfrm>
          <a:prstGeom prst="rect">
            <a:avLst/>
          </a:prstGeom>
          <a:noFill/>
        </p:spPr>
        <p:txBody>
          <a:bodyPr wrap="square" rtlCol="0">
            <a:spAutoFit/>
          </a:bodyPr>
          <a:lstStyle/>
          <a:p>
            <a:endParaRPr lang="en-US" dirty="0"/>
          </a:p>
          <a:p>
            <a:r>
              <a:rPr lang="en-US" dirty="0" smtClean="0"/>
              <a:t>At end of game is player wins increase count of each move taken if player wins, otherwise if computer wins, decrease</a:t>
            </a:r>
            <a:endParaRPr lang="en-US" dirty="0"/>
          </a:p>
        </p:txBody>
      </p:sp>
      <p:sp>
        <p:nvSpPr>
          <p:cNvPr id="21" name="TextBox 20"/>
          <p:cNvSpPr txBox="1"/>
          <p:nvPr/>
        </p:nvSpPr>
        <p:spPr>
          <a:xfrm>
            <a:off x="346654" y="979764"/>
            <a:ext cx="324128" cy="369332"/>
          </a:xfrm>
          <a:prstGeom prst="rect">
            <a:avLst/>
          </a:prstGeom>
          <a:noFill/>
        </p:spPr>
        <p:txBody>
          <a:bodyPr wrap="none" rtlCol="0">
            <a:spAutoFit/>
          </a:bodyPr>
          <a:lstStyle/>
          <a:p>
            <a:r>
              <a:rPr lang="en-US" smtClean="0"/>
              <a:t>A</a:t>
            </a:r>
            <a:endParaRPr lang="en-US"/>
          </a:p>
        </p:txBody>
      </p:sp>
      <p:sp>
        <p:nvSpPr>
          <p:cNvPr id="22" name="TextBox 21"/>
          <p:cNvSpPr txBox="1"/>
          <p:nvPr/>
        </p:nvSpPr>
        <p:spPr>
          <a:xfrm>
            <a:off x="346654" y="1899165"/>
            <a:ext cx="324128" cy="369332"/>
          </a:xfrm>
          <a:prstGeom prst="rect">
            <a:avLst/>
          </a:prstGeom>
          <a:noFill/>
        </p:spPr>
        <p:txBody>
          <a:bodyPr wrap="none" rtlCol="0">
            <a:spAutoFit/>
          </a:bodyPr>
          <a:lstStyle/>
          <a:p>
            <a:r>
              <a:rPr lang="en-US" b="1" dirty="0" smtClean="0"/>
              <a:t>B</a:t>
            </a:r>
            <a:endParaRPr lang="en-US" b="1" dirty="0"/>
          </a:p>
        </p:txBody>
      </p:sp>
      <p:sp>
        <p:nvSpPr>
          <p:cNvPr id="23" name="TextBox 22"/>
          <p:cNvSpPr txBox="1"/>
          <p:nvPr/>
        </p:nvSpPr>
        <p:spPr>
          <a:xfrm>
            <a:off x="346654" y="3122889"/>
            <a:ext cx="306494" cy="369332"/>
          </a:xfrm>
          <a:prstGeom prst="rect">
            <a:avLst/>
          </a:prstGeom>
          <a:noFill/>
        </p:spPr>
        <p:txBody>
          <a:bodyPr wrap="none" rtlCol="0">
            <a:spAutoFit/>
          </a:bodyPr>
          <a:lstStyle/>
          <a:p>
            <a:r>
              <a:rPr lang="en-US" b="1" dirty="0"/>
              <a:t>C</a:t>
            </a:r>
          </a:p>
        </p:txBody>
      </p:sp>
      <p:sp>
        <p:nvSpPr>
          <p:cNvPr id="24" name="TextBox 23"/>
          <p:cNvSpPr txBox="1"/>
          <p:nvPr/>
        </p:nvSpPr>
        <p:spPr>
          <a:xfrm>
            <a:off x="329020" y="4194450"/>
            <a:ext cx="330540" cy="369332"/>
          </a:xfrm>
          <a:prstGeom prst="rect">
            <a:avLst/>
          </a:prstGeom>
          <a:noFill/>
        </p:spPr>
        <p:txBody>
          <a:bodyPr wrap="none" rtlCol="0">
            <a:spAutoFit/>
          </a:bodyPr>
          <a:lstStyle/>
          <a:p>
            <a:r>
              <a:rPr lang="en-US" b="1" dirty="0" smtClean="0"/>
              <a:t>D</a:t>
            </a:r>
            <a:endParaRPr lang="en-US" b="1" dirty="0"/>
          </a:p>
        </p:txBody>
      </p:sp>
      <p:sp>
        <p:nvSpPr>
          <p:cNvPr id="25" name="TextBox 24"/>
          <p:cNvSpPr txBox="1"/>
          <p:nvPr/>
        </p:nvSpPr>
        <p:spPr>
          <a:xfrm>
            <a:off x="1200150" y="285747"/>
            <a:ext cx="301686" cy="369332"/>
          </a:xfrm>
          <a:prstGeom prst="rect">
            <a:avLst/>
          </a:prstGeom>
          <a:noFill/>
        </p:spPr>
        <p:txBody>
          <a:bodyPr wrap="none" rtlCol="0">
            <a:spAutoFit/>
          </a:bodyPr>
          <a:lstStyle/>
          <a:p>
            <a:r>
              <a:rPr lang="en-US" dirty="0" smtClean="0"/>
              <a:t>1</a:t>
            </a:r>
            <a:endParaRPr lang="en-US" dirty="0"/>
          </a:p>
        </p:txBody>
      </p:sp>
      <p:sp>
        <p:nvSpPr>
          <p:cNvPr id="26" name="TextBox 25"/>
          <p:cNvSpPr txBox="1"/>
          <p:nvPr/>
        </p:nvSpPr>
        <p:spPr>
          <a:xfrm>
            <a:off x="2364583" y="285747"/>
            <a:ext cx="301686" cy="369332"/>
          </a:xfrm>
          <a:prstGeom prst="rect">
            <a:avLst/>
          </a:prstGeom>
          <a:noFill/>
        </p:spPr>
        <p:txBody>
          <a:bodyPr wrap="none" rtlCol="0">
            <a:spAutoFit/>
          </a:bodyPr>
          <a:lstStyle/>
          <a:p>
            <a:r>
              <a:rPr lang="en-US" dirty="0" smtClean="0"/>
              <a:t>2</a:t>
            </a:r>
            <a:endParaRPr lang="en-US" dirty="0"/>
          </a:p>
        </p:txBody>
      </p:sp>
      <p:sp>
        <p:nvSpPr>
          <p:cNvPr id="27" name="TextBox 26"/>
          <p:cNvSpPr txBox="1"/>
          <p:nvPr/>
        </p:nvSpPr>
        <p:spPr>
          <a:xfrm>
            <a:off x="3450433" y="285747"/>
            <a:ext cx="301686" cy="369332"/>
          </a:xfrm>
          <a:prstGeom prst="rect">
            <a:avLst/>
          </a:prstGeom>
          <a:noFill/>
        </p:spPr>
        <p:txBody>
          <a:bodyPr wrap="none" rtlCol="0">
            <a:spAutoFit/>
          </a:bodyPr>
          <a:lstStyle/>
          <a:p>
            <a:r>
              <a:rPr lang="en-US" dirty="0" smtClean="0"/>
              <a:t>3</a:t>
            </a:r>
            <a:endParaRPr lang="en-US" dirty="0"/>
          </a:p>
        </p:txBody>
      </p:sp>
      <p:sp>
        <p:nvSpPr>
          <p:cNvPr id="28" name="TextBox 27"/>
          <p:cNvSpPr txBox="1"/>
          <p:nvPr/>
        </p:nvSpPr>
        <p:spPr>
          <a:xfrm>
            <a:off x="4529138" y="285747"/>
            <a:ext cx="301686" cy="369332"/>
          </a:xfrm>
          <a:prstGeom prst="rect">
            <a:avLst/>
          </a:prstGeom>
          <a:noFill/>
        </p:spPr>
        <p:txBody>
          <a:bodyPr wrap="none" rtlCol="0">
            <a:spAutoFit/>
          </a:bodyPr>
          <a:lstStyle/>
          <a:p>
            <a:r>
              <a:rPr lang="en-US" dirty="0" smtClean="0"/>
              <a:t>4</a:t>
            </a:r>
            <a:endParaRPr lang="en-US" dirty="0"/>
          </a:p>
        </p:txBody>
      </p:sp>
      <p:sp>
        <p:nvSpPr>
          <p:cNvPr id="29" name="TextBox 28"/>
          <p:cNvSpPr txBox="1"/>
          <p:nvPr/>
        </p:nvSpPr>
        <p:spPr>
          <a:xfrm>
            <a:off x="5514975" y="285747"/>
            <a:ext cx="301686" cy="369332"/>
          </a:xfrm>
          <a:prstGeom prst="rect">
            <a:avLst/>
          </a:prstGeom>
          <a:noFill/>
        </p:spPr>
        <p:txBody>
          <a:bodyPr wrap="none" rtlCol="0">
            <a:spAutoFit/>
          </a:bodyPr>
          <a:lstStyle/>
          <a:p>
            <a:r>
              <a:rPr lang="en-US" dirty="0" smtClean="0"/>
              <a:t>5</a:t>
            </a:r>
            <a:endParaRPr lang="en-US" dirty="0"/>
          </a:p>
        </p:txBody>
      </p:sp>
      <p:sp>
        <p:nvSpPr>
          <p:cNvPr id="30" name="Oval 29"/>
          <p:cNvSpPr/>
          <p:nvPr/>
        </p:nvSpPr>
        <p:spPr>
          <a:xfrm>
            <a:off x="908402" y="2994303"/>
            <a:ext cx="714375" cy="7643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19164" y="776885"/>
            <a:ext cx="714375" cy="7643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46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074" y="248164"/>
            <a:ext cx="5117506" cy="1325563"/>
          </a:xfrm>
        </p:spPr>
        <p:txBody>
          <a:bodyPr>
            <a:normAutofit/>
          </a:bodyPr>
          <a:lstStyle/>
          <a:p>
            <a:r>
              <a:rPr lang="en-US" dirty="0" smtClean="0"/>
              <a:t>Game logic, free moves</a:t>
            </a:r>
            <a:endParaRPr lang="en-US" dirty="0"/>
          </a:p>
        </p:txBody>
      </p:sp>
      <p:sp>
        <p:nvSpPr>
          <p:cNvPr id="3" name="Content Placeholder 2"/>
          <p:cNvSpPr>
            <a:spLocks noGrp="1"/>
          </p:cNvSpPr>
          <p:nvPr>
            <p:ph idx="1"/>
          </p:nvPr>
        </p:nvSpPr>
        <p:spPr>
          <a:xfrm>
            <a:off x="7022968" y="1825625"/>
            <a:ext cx="5169032" cy="4351338"/>
          </a:xfrm>
        </p:spPr>
        <p:txBody>
          <a:bodyPr/>
          <a:lstStyle/>
          <a:p>
            <a:pPr marL="514350" marR="0" lvl="0" indent="-514350" defTabSz="914400" eaLnBrk="1" fontAlgn="auto" latinLnBrk="0" hangingPunct="1">
              <a:lnSpc>
                <a:spcPct val="100000"/>
              </a:lnSpc>
              <a:spcBef>
                <a:spcPts val="0"/>
              </a:spcBef>
              <a:spcAft>
                <a:spcPts val="0"/>
              </a:spcAft>
              <a:buClrTx/>
              <a:buSzTx/>
              <a:buFont typeface="+mj-lt"/>
              <a:buNone/>
              <a:tabLst/>
              <a:defRPr/>
            </a:pPr>
            <a:r>
              <a:rPr lang="en-US" dirty="0" smtClean="0"/>
              <a:t>If you take a piece, then you get another ‘free’ go with the piece you used to take the piece </a:t>
            </a:r>
            <a:r>
              <a:rPr lang="en-US" b="1" dirty="0" smtClean="0"/>
              <a:t>as along as you are taking another piece.  </a:t>
            </a:r>
            <a:r>
              <a:rPr lang="en-US" b="1" smtClean="0"/>
              <a:t/>
            </a:r>
            <a:br>
              <a:rPr lang="en-US" b="1" smtClean="0"/>
            </a:br>
            <a:endParaRPr lang="en-US" dirty="0"/>
          </a:p>
        </p:txBody>
      </p:sp>
      <p:sp>
        <p:nvSpPr>
          <p:cNvPr id="5" name="Rectangle 4"/>
          <p:cNvSpPr/>
          <p:nvPr/>
        </p:nvSpPr>
        <p:spPr>
          <a:xfrm>
            <a:off x="1148218" y="135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8218" y="63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88218" y="135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08218" y="636459"/>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1647" y="821651"/>
            <a:ext cx="292609" cy="5632311"/>
          </a:xfrm>
          <a:prstGeom prst="rect">
            <a:avLst/>
          </a:prstGeom>
          <a:noFill/>
        </p:spPr>
        <p:txBody>
          <a:bodyPr wrap="square" rtlCol="0">
            <a:spAutoFit/>
          </a:bodyPr>
          <a:lstStyle/>
          <a:p>
            <a:r>
              <a:rPr lang="en-US" dirty="0" smtClean="0"/>
              <a:t>A</a:t>
            </a:r>
          </a:p>
          <a:p>
            <a:endParaRPr lang="en-US" dirty="0"/>
          </a:p>
          <a:p>
            <a:r>
              <a:rPr lang="en-US" dirty="0" smtClean="0"/>
              <a:t>B</a:t>
            </a:r>
            <a:br>
              <a:rPr lang="en-US" dirty="0" smtClean="0"/>
            </a:br>
            <a:endParaRPr lang="en-US" dirty="0" smtClean="0"/>
          </a:p>
          <a:p>
            <a:endParaRPr lang="en-US" dirty="0"/>
          </a:p>
          <a:p>
            <a:r>
              <a:rPr lang="en-US" dirty="0" smtClean="0"/>
              <a:t>C</a:t>
            </a:r>
          </a:p>
          <a:p>
            <a:endParaRPr lang="en-US" dirty="0"/>
          </a:p>
          <a:p>
            <a:endParaRPr lang="en-US" dirty="0" smtClean="0"/>
          </a:p>
          <a:p>
            <a:r>
              <a:rPr lang="en-US" dirty="0" smtClean="0"/>
              <a:t>D</a:t>
            </a:r>
          </a:p>
          <a:p>
            <a:endParaRPr lang="en-US" dirty="0" smtClean="0"/>
          </a:p>
          <a:p>
            <a:r>
              <a:rPr lang="en-US" dirty="0" smtClean="0"/>
              <a:t>E</a:t>
            </a:r>
          </a:p>
          <a:p>
            <a:endParaRPr lang="en-US" dirty="0"/>
          </a:p>
          <a:p>
            <a:endParaRPr lang="en-US" dirty="0" smtClean="0"/>
          </a:p>
          <a:p>
            <a:r>
              <a:rPr lang="en-US" dirty="0" smtClean="0"/>
              <a:t>F</a:t>
            </a:r>
          </a:p>
          <a:p>
            <a:endParaRPr lang="en-US" dirty="0" smtClean="0"/>
          </a:p>
          <a:p>
            <a:endParaRPr lang="en-US" dirty="0"/>
          </a:p>
          <a:p>
            <a:r>
              <a:rPr lang="en-US" dirty="0" smtClean="0"/>
              <a:t>G</a:t>
            </a:r>
          </a:p>
          <a:p>
            <a:r>
              <a:rPr lang="en-US" dirty="0" smtClean="0"/>
              <a:t/>
            </a:r>
            <a:br>
              <a:rPr lang="en-US" dirty="0" smtClean="0"/>
            </a:br>
            <a:endParaRPr lang="en-US" dirty="0"/>
          </a:p>
          <a:p>
            <a:r>
              <a:rPr lang="en-US" dirty="0" smtClean="0"/>
              <a:t>H</a:t>
            </a:r>
            <a:endParaRPr lang="en-US" dirty="0"/>
          </a:p>
        </p:txBody>
      </p:sp>
      <p:sp>
        <p:nvSpPr>
          <p:cNvPr id="22" name="TextBox 21"/>
          <p:cNvSpPr txBox="1"/>
          <p:nvPr/>
        </p:nvSpPr>
        <p:spPr>
          <a:xfrm>
            <a:off x="659266" y="248164"/>
            <a:ext cx="6118094" cy="369332"/>
          </a:xfrm>
          <a:prstGeom prst="rect">
            <a:avLst/>
          </a:prstGeom>
          <a:noFill/>
        </p:spPr>
        <p:txBody>
          <a:bodyPr wrap="square" rtlCol="0">
            <a:spAutoFit/>
          </a:bodyPr>
          <a:lstStyle/>
          <a:p>
            <a:r>
              <a:rPr lang="en-US" dirty="0" smtClean="0"/>
              <a:t>1        2            3            4            5           6           7          8</a:t>
            </a:r>
            <a:endParaRPr lang="en-US" dirty="0"/>
          </a:p>
        </p:txBody>
      </p:sp>
      <p:sp>
        <p:nvSpPr>
          <p:cNvPr id="29" name="Rectangle 28"/>
          <p:cNvSpPr/>
          <p:nvPr/>
        </p:nvSpPr>
        <p:spPr>
          <a:xfrm>
            <a:off x="4009810" y="136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729810" y="64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49810" y="136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8218" y="205689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148218" y="279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868218" y="207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588218" y="279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08218" y="2075860"/>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009810" y="280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29810" y="208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449810" y="280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8218" y="350513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148218" y="424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868218" y="352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588218" y="424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08218" y="352409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009810" y="425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810" y="353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49810" y="425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218" y="494513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148218" y="568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68218" y="496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88218" y="568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308218" y="496409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009810" y="569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29810" y="497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49810" y="569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259168" y="439362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8" name="TextBox 57"/>
          <p:cNvSpPr txBox="1"/>
          <p:nvPr/>
        </p:nvSpPr>
        <p:spPr>
          <a:xfrm rot="16200000">
            <a:off x="5816874" y="5091457"/>
            <a:ext cx="1341521" cy="369332"/>
          </a:xfrm>
          <a:prstGeom prst="rect">
            <a:avLst/>
          </a:prstGeom>
          <a:noFill/>
        </p:spPr>
        <p:txBody>
          <a:bodyPr wrap="none" rtlCol="0">
            <a:spAutoFit/>
          </a:bodyPr>
          <a:lstStyle/>
          <a:p>
            <a:r>
              <a:rPr lang="en-US" smtClean="0"/>
              <a:t>Down board</a:t>
            </a:r>
            <a:endParaRPr lang="en-US"/>
          </a:p>
        </p:txBody>
      </p:sp>
      <p:cxnSp>
        <p:nvCxnSpPr>
          <p:cNvPr id="60" name="Straight Arrow Connector 59"/>
          <p:cNvCxnSpPr/>
          <p:nvPr/>
        </p:nvCxnSpPr>
        <p:spPr>
          <a:xfrm>
            <a:off x="6302968" y="1337496"/>
            <a:ext cx="0" cy="483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26308" y="751927"/>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4" name="Oval 63"/>
          <p:cNvSpPr/>
          <p:nvPr/>
        </p:nvSpPr>
        <p:spPr>
          <a:xfrm>
            <a:off x="2721376" y="4360830"/>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5" name="Oval 64"/>
          <p:cNvSpPr/>
          <p:nvPr/>
        </p:nvSpPr>
        <p:spPr>
          <a:xfrm>
            <a:off x="552494" y="5050830"/>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Down Arrow 66"/>
          <p:cNvSpPr/>
          <p:nvPr/>
        </p:nvSpPr>
        <p:spPr>
          <a:xfrm rot="13593383">
            <a:off x="2093900" y="2959102"/>
            <a:ext cx="490995" cy="17367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957099" y="3633185"/>
            <a:ext cx="530137" cy="5360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 name="TextBox 3"/>
          <p:cNvSpPr txBox="1"/>
          <p:nvPr/>
        </p:nvSpPr>
        <p:spPr>
          <a:xfrm>
            <a:off x="6923772" y="5060974"/>
            <a:ext cx="5061399" cy="923330"/>
          </a:xfrm>
          <a:prstGeom prst="rect">
            <a:avLst/>
          </a:prstGeom>
          <a:noFill/>
        </p:spPr>
        <p:txBody>
          <a:bodyPr wrap="square" rtlCol="0">
            <a:spAutoFit/>
          </a:bodyPr>
          <a:lstStyle/>
          <a:p>
            <a:r>
              <a:rPr lang="en-US" dirty="0" smtClean="0"/>
              <a:t>e.g. white piece could move f2-d4(e3)  , then because white took a piece and because move d4-b2(c3) </a:t>
            </a:r>
            <a:r>
              <a:rPr lang="en-US" dirty="0" err="1" smtClean="0"/>
              <a:t>exists,it</a:t>
            </a:r>
            <a:r>
              <a:rPr lang="en-US" dirty="0" smtClean="0"/>
              <a:t> could take that move as well</a:t>
            </a:r>
            <a:endParaRPr lang="en-US" dirty="0"/>
          </a:p>
        </p:txBody>
      </p:sp>
      <p:sp>
        <p:nvSpPr>
          <p:cNvPr id="59" name="Oval 58"/>
          <p:cNvSpPr/>
          <p:nvPr/>
        </p:nvSpPr>
        <p:spPr>
          <a:xfrm>
            <a:off x="4127489" y="439362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1" name="Oval 60"/>
          <p:cNvSpPr/>
          <p:nvPr/>
        </p:nvSpPr>
        <p:spPr>
          <a:xfrm>
            <a:off x="5637777" y="439362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9" name="Oval 68"/>
          <p:cNvSpPr/>
          <p:nvPr/>
        </p:nvSpPr>
        <p:spPr>
          <a:xfrm>
            <a:off x="2026456" y="5089666"/>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Oval 69"/>
          <p:cNvSpPr/>
          <p:nvPr/>
        </p:nvSpPr>
        <p:spPr>
          <a:xfrm>
            <a:off x="3428886" y="5066640"/>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Oval 70"/>
          <p:cNvSpPr/>
          <p:nvPr/>
        </p:nvSpPr>
        <p:spPr>
          <a:xfrm>
            <a:off x="4869253" y="508966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p:cNvSpPr/>
          <p:nvPr/>
        </p:nvSpPr>
        <p:spPr>
          <a:xfrm>
            <a:off x="1292194" y="5800831"/>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Oval 72"/>
          <p:cNvSpPr/>
          <p:nvPr/>
        </p:nvSpPr>
        <p:spPr>
          <a:xfrm>
            <a:off x="2728985" y="5809666"/>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Oval 73"/>
          <p:cNvSpPr/>
          <p:nvPr/>
        </p:nvSpPr>
        <p:spPr>
          <a:xfrm>
            <a:off x="4169264" y="580966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Oval 74"/>
          <p:cNvSpPr/>
          <p:nvPr/>
        </p:nvSpPr>
        <p:spPr>
          <a:xfrm>
            <a:off x="5586906" y="5797653"/>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Down Arrow 79"/>
          <p:cNvSpPr/>
          <p:nvPr/>
        </p:nvSpPr>
        <p:spPr>
          <a:xfrm rot="8001266">
            <a:off x="1952233" y="1700339"/>
            <a:ext cx="490995" cy="1453943"/>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964133" y="2225329"/>
            <a:ext cx="530137" cy="5360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8" name="Oval 67"/>
          <p:cNvSpPr/>
          <p:nvPr/>
        </p:nvSpPr>
        <p:spPr>
          <a:xfrm>
            <a:off x="2783093" y="2843328"/>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1" name="Oval 80"/>
          <p:cNvSpPr/>
          <p:nvPr/>
        </p:nvSpPr>
        <p:spPr>
          <a:xfrm>
            <a:off x="1263965" y="1505199"/>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val="163452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c</a:t>
            </a:r>
            <a:r>
              <a:rPr lang="en-US" dirty="0" smtClean="0"/>
              <a:t>hecker</a:t>
            </a:r>
          </a:p>
          <a:p>
            <a:pPr lvl="1"/>
            <a:r>
              <a:rPr lang="en-US" dirty="0" smtClean="0"/>
              <a:t>Data: Position on board, </a:t>
            </a:r>
            <a:r>
              <a:rPr lang="en-US" dirty="0" err="1" smtClean="0"/>
              <a:t>Colour</a:t>
            </a:r>
            <a:r>
              <a:rPr lang="en-US" dirty="0" smtClean="0"/>
              <a:t>, Double-</a:t>
            </a:r>
            <a:r>
              <a:rPr lang="en-US" dirty="0" err="1" smtClean="0"/>
              <a:t>piece,isonboard</a:t>
            </a:r>
            <a:endParaRPr lang="en-US" dirty="0" smtClean="0"/>
          </a:p>
          <a:p>
            <a:pPr lvl="1"/>
            <a:r>
              <a:rPr lang="en-US" dirty="0" smtClean="0"/>
              <a:t>Move</a:t>
            </a:r>
          </a:p>
          <a:p>
            <a:pPr lvl="1"/>
            <a:r>
              <a:rPr lang="en-US" dirty="0" err="1" smtClean="0"/>
              <a:t>getposition</a:t>
            </a:r>
            <a:endParaRPr lang="en-US" dirty="0" smtClean="0"/>
          </a:p>
          <a:p>
            <a:r>
              <a:rPr lang="en-US" dirty="0" smtClean="0"/>
              <a:t>game</a:t>
            </a:r>
          </a:p>
          <a:p>
            <a:pPr lvl="1"/>
            <a:r>
              <a:rPr lang="en-US" dirty="0" err="1" smtClean="0"/>
              <a:t>Init</a:t>
            </a:r>
            <a:r>
              <a:rPr lang="en-US" dirty="0" smtClean="0"/>
              <a:t>-game</a:t>
            </a:r>
          </a:p>
          <a:p>
            <a:pPr lvl="1"/>
            <a:r>
              <a:rPr lang="en-US" dirty="0" smtClean="0"/>
              <a:t>Data: List of checkers, who’s turn, </a:t>
            </a:r>
          </a:p>
          <a:p>
            <a:pPr lvl="1"/>
            <a:r>
              <a:rPr lang="en-US" dirty="0" smtClean="0"/>
              <a:t>Valid-moves</a:t>
            </a:r>
          </a:p>
          <a:p>
            <a:pPr lvl="1"/>
            <a:r>
              <a:rPr lang="en-US" dirty="0" smtClean="0"/>
              <a:t>Get-best-move</a:t>
            </a:r>
          </a:p>
          <a:p>
            <a:pPr lvl="1"/>
            <a:r>
              <a:rPr lang="en-US" dirty="0" smtClean="0"/>
              <a:t>Make-move</a:t>
            </a:r>
          </a:p>
          <a:p>
            <a:pPr lvl="1"/>
            <a:r>
              <a:rPr lang="en-US" dirty="0" smtClean="0"/>
              <a:t>Draw-board-on-screen</a:t>
            </a:r>
          </a:p>
          <a:p>
            <a:pPr lvl="1"/>
            <a:r>
              <a:rPr lang="en-US" dirty="0" smtClean="0"/>
              <a:t>Get-move-from-player</a:t>
            </a:r>
          </a:p>
          <a:p>
            <a:endParaRPr lang="en-US" dirty="0" smtClean="0"/>
          </a:p>
          <a:p>
            <a:r>
              <a:rPr lang="en-US" dirty="0" smtClean="0"/>
              <a:t>Current-game-moves</a:t>
            </a:r>
          </a:p>
          <a:p>
            <a:pPr lvl="1"/>
            <a:r>
              <a:rPr lang="en-US" dirty="0" err="1" smtClean="0"/>
              <a:t>AddMove</a:t>
            </a:r>
            <a:endParaRPr lang="en-US" dirty="0" smtClean="0"/>
          </a:p>
          <a:p>
            <a:pPr lvl="1"/>
            <a:r>
              <a:rPr lang="en-US" dirty="0" smtClean="0"/>
              <a:t>data: source, destination, number of times used</a:t>
            </a:r>
          </a:p>
          <a:p>
            <a:pPr lvl="1"/>
            <a:endParaRPr lang="en-US" dirty="0"/>
          </a:p>
          <a:p>
            <a:r>
              <a:rPr lang="en-US" dirty="0" smtClean="0"/>
              <a:t>Learning-data</a:t>
            </a:r>
          </a:p>
          <a:p>
            <a:pPr lvl="1"/>
            <a:r>
              <a:rPr lang="en-US" dirty="0" smtClean="0"/>
              <a:t>Load from file</a:t>
            </a:r>
          </a:p>
          <a:p>
            <a:pPr lvl="1"/>
            <a:r>
              <a:rPr lang="en-US" dirty="0" smtClean="0"/>
              <a:t>Add-move-to-learning-data</a:t>
            </a:r>
          </a:p>
          <a:p>
            <a:pPr lvl="1"/>
            <a:r>
              <a:rPr lang="en-US" dirty="0" smtClean="0"/>
              <a:t>Write to file</a:t>
            </a:r>
          </a:p>
          <a:p>
            <a:pPr lvl="1"/>
            <a:r>
              <a:rPr lang="en-US" dirty="0" smtClean="0"/>
              <a:t>Data: source, destination, number of times used, </a:t>
            </a:r>
            <a:r>
              <a:rPr lang="en-US" dirty="0" err="1" smtClean="0"/>
              <a:t>game_score</a:t>
            </a:r>
            <a:r>
              <a:rPr lang="en-US" dirty="0" smtClean="0"/>
              <a:t>(reward);</a:t>
            </a:r>
          </a:p>
          <a:p>
            <a:endParaRPr lang="en-US" dirty="0" smtClean="0"/>
          </a:p>
          <a:p>
            <a:endParaRPr lang="en-US" dirty="0"/>
          </a:p>
        </p:txBody>
      </p:sp>
      <p:sp>
        <p:nvSpPr>
          <p:cNvPr id="4" name="TextBox 3"/>
          <p:cNvSpPr txBox="1"/>
          <p:nvPr/>
        </p:nvSpPr>
        <p:spPr>
          <a:xfrm>
            <a:off x="7527471" y="865414"/>
            <a:ext cx="4201022" cy="923330"/>
          </a:xfrm>
          <a:prstGeom prst="rect">
            <a:avLst/>
          </a:prstGeom>
          <a:noFill/>
        </p:spPr>
        <p:txBody>
          <a:bodyPr wrap="none" rtlCol="0">
            <a:spAutoFit/>
          </a:bodyPr>
          <a:lstStyle/>
          <a:p>
            <a:r>
              <a:rPr lang="en-US" b="1" u="sng" dirty="0" smtClean="0"/>
              <a:t>Key assumptions</a:t>
            </a:r>
          </a:p>
          <a:p>
            <a:r>
              <a:rPr lang="en-US" dirty="0" smtClean="0"/>
              <a:t>Blacks always at top of board (move down)</a:t>
            </a:r>
          </a:p>
          <a:p>
            <a:r>
              <a:rPr lang="en-US" dirty="0" smtClean="0"/>
              <a:t>Whites at bottom (move up)</a:t>
            </a:r>
            <a:endParaRPr lang="en-US" dirty="0"/>
          </a:p>
        </p:txBody>
      </p:sp>
    </p:spTree>
    <p:extLst>
      <p:ext uri="{BB962C8B-B14F-4D97-AF65-F5344CB8AC3E}">
        <p14:creationId xmlns:p14="http://schemas.microsoft.com/office/powerpoint/2010/main" val="86241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074" y="248164"/>
            <a:ext cx="5117506" cy="1325563"/>
          </a:xfrm>
        </p:spPr>
        <p:txBody>
          <a:bodyPr>
            <a:normAutofit fontScale="90000"/>
          </a:bodyPr>
          <a:lstStyle/>
          <a:p>
            <a:r>
              <a:rPr lang="en-US" dirty="0" smtClean="0"/>
              <a:t>Game class </a:t>
            </a:r>
            <a:r>
              <a:rPr lang="mr-IN" dirty="0" smtClean="0"/>
              <a:t>–</a:t>
            </a:r>
            <a:r>
              <a:rPr lang="en-US" dirty="0"/>
              <a:t> </a:t>
            </a:r>
            <a:r>
              <a:rPr lang="en-US" dirty="0" err="1" smtClean="0"/>
              <a:t>getMoveToLeft</a:t>
            </a:r>
            <a:r>
              <a:rPr lang="en-US" dirty="0" smtClean="0"/>
              <a:t/>
            </a:r>
            <a:br>
              <a:rPr lang="en-US" dirty="0" smtClean="0"/>
            </a:br>
            <a:r>
              <a:rPr lang="en-US" dirty="0"/>
              <a:t> </a:t>
            </a:r>
            <a:r>
              <a:rPr lang="en-US" dirty="0" err="1" smtClean="0"/>
              <a:t>getMoveToRight</a:t>
            </a:r>
            <a:endParaRPr lang="en-US" dirty="0"/>
          </a:p>
        </p:txBody>
      </p:sp>
      <p:sp>
        <p:nvSpPr>
          <p:cNvPr id="3" name="Content Placeholder 2"/>
          <p:cNvSpPr>
            <a:spLocks noGrp="1"/>
          </p:cNvSpPr>
          <p:nvPr>
            <p:ph idx="1"/>
          </p:nvPr>
        </p:nvSpPr>
        <p:spPr>
          <a:xfrm>
            <a:off x="7022968" y="1825625"/>
            <a:ext cx="4330831" cy="4351338"/>
          </a:xfrm>
        </p:spPr>
        <p:txBody>
          <a:bodyPr/>
          <a:lstStyle/>
          <a:p>
            <a:pPr marL="514350" indent="-514350">
              <a:buFont typeface="+mj-lt"/>
              <a:buAutoNum type="arabicPeriod"/>
            </a:pPr>
            <a:r>
              <a:rPr lang="en-US" dirty="0" smtClean="0"/>
              <a:t>Return blank (no valid move to the left)</a:t>
            </a:r>
          </a:p>
          <a:p>
            <a:pPr marL="514350" indent="-514350">
              <a:buFont typeface="+mj-lt"/>
              <a:buAutoNum type="arabicPeriod"/>
            </a:pPr>
            <a:r>
              <a:rPr lang="en-US" dirty="0" smtClean="0"/>
              <a:t>Return </a:t>
            </a:r>
            <a:r>
              <a:rPr lang="en-US" dirty="0" smtClean="0">
                <a:solidFill>
                  <a:schemeClr val="accent2"/>
                </a:solidFill>
              </a:rPr>
              <a:t>C3-E1(D2) </a:t>
            </a:r>
            <a:r>
              <a:rPr lang="en-US" dirty="0" smtClean="0"/>
              <a:t>as valid move</a:t>
            </a:r>
          </a:p>
          <a:p>
            <a:pPr marL="514350" indent="-514350">
              <a:buFont typeface="+mj-lt"/>
              <a:buAutoNum type="arabicPeriod"/>
            </a:pPr>
            <a:r>
              <a:rPr lang="en-US" dirty="0" smtClean="0"/>
              <a:t>Return </a:t>
            </a:r>
            <a:r>
              <a:rPr lang="en-US" dirty="0" smtClean="0">
                <a:solidFill>
                  <a:schemeClr val="accent2"/>
                </a:solidFill>
              </a:rPr>
              <a:t>D4-E3</a:t>
            </a:r>
            <a:r>
              <a:rPr lang="en-US" dirty="0" smtClean="0"/>
              <a:t> as valid move</a:t>
            </a:r>
            <a:endParaRPr lang="en-US" dirty="0"/>
          </a:p>
        </p:txBody>
      </p:sp>
      <p:sp>
        <p:nvSpPr>
          <p:cNvPr id="5" name="Rectangle 4"/>
          <p:cNvSpPr/>
          <p:nvPr/>
        </p:nvSpPr>
        <p:spPr>
          <a:xfrm>
            <a:off x="1148218" y="135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8218" y="63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88218" y="135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08218" y="636459"/>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1647" y="821651"/>
            <a:ext cx="292609" cy="5632311"/>
          </a:xfrm>
          <a:prstGeom prst="rect">
            <a:avLst/>
          </a:prstGeom>
          <a:noFill/>
        </p:spPr>
        <p:txBody>
          <a:bodyPr wrap="square" rtlCol="0">
            <a:spAutoFit/>
          </a:bodyPr>
          <a:lstStyle/>
          <a:p>
            <a:r>
              <a:rPr lang="en-US" dirty="0" smtClean="0"/>
              <a:t>A</a:t>
            </a:r>
          </a:p>
          <a:p>
            <a:endParaRPr lang="en-US" dirty="0"/>
          </a:p>
          <a:p>
            <a:r>
              <a:rPr lang="en-US" dirty="0" smtClean="0"/>
              <a:t>B</a:t>
            </a:r>
            <a:br>
              <a:rPr lang="en-US" dirty="0" smtClean="0"/>
            </a:br>
            <a:endParaRPr lang="en-US" dirty="0" smtClean="0"/>
          </a:p>
          <a:p>
            <a:endParaRPr lang="en-US" dirty="0"/>
          </a:p>
          <a:p>
            <a:r>
              <a:rPr lang="en-US" dirty="0" smtClean="0"/>
              <a:t>C</a:t>
            </a:r>
          </a:p>
          <a:p>
            <a:endParaRPr lang="en-US" dirty="0"/>
          </a:p>
          <a:p>
            <a:endParaRPr lang="en-US" dirty="0" smtClean="0"/>
          </a:p>
          <a:p>
            <a:r>
              <a:rPr lang="en-US" dirty="0" smtClean="0"/>
              <a:t>D</a:t>
            </a:r>
          </a:p>
          <a:p>
            <a:endParaRPr lang="en-US" dirty="0" smtClean="0"/>
          </a:p>
          <a:p>
            <a:r>
              <a:rPr lang="en-US" dirty="0" smtClean="0"/>
              <a:t>E</a:t>
            </a:r>
          </a:p>
          <a:p>
            <a:endParaRPr lang="en-US" dirty="0"/>
          </a:p>
          <a:p>
            <a:endParaRPr lang="en-US" dirty="0" smtClean="0"/>
          </a:p>
          <a:p>
            <a:r>
              <a:rPr lang="en-US" dirty="0" smtClean="0"/>
              <a:t>F</a:t>
            </a:r>
          </a:p>
          <a:p>
            <a:endParaRPr lang="en-US" dirty="0" smtClean="0"/>
          </a:p>
          <a:p>
            <a:endParaRPr lang="en-US" dirty="0"/>
          </a:p>
          <a:p>
            <a:r>
              <a:rPr lang="en-US" dirty="0" smtClean="0"/>
              <a:t>G</a:t>
            </a:r>
          </a:p>
          <a:p>
            <a:r>
              <a:rPr lang="en-US" dirty="0" smtClean="0"/>
              <a:t/>
            </a:r>
            <a:br>
              <a:rPr lang="en-US" dirty="0" smtClean="0"/>
            </a:br>
            <a:endParaRPr lang="en-US" dirty="0"/>
          </a:p>
          <a:p>
            <a:r>
              <a:rPr lang="en-US" dirty="0" smtClean="0"/>
              <a:t>H</a:t>
            </a:r>
            <a:endParaRPr lang="en-US" dirty="0"/>
          </a:p>
        </p:txBody>
      </p:sp>
      <p:sp>
        <p:nvSpPr>
          <p:cNvPr id="22" name="TextBox 21"/>
          <p:cNvSpPr txBox="1"/>
          <p:nvPr/>
        </p:nvSpPr>
        <p:spPr>
          <a:xfrm>
            <a:off x="659266" y="248164"/>
            <a:ext cx="6118094" cy="369332"/>
          </a:xfrm>
          <a:prstGeom prst="rect">
            <a:avLst/>
          </a:prstGeom>
          <a:noFill/>
        </p:spPr>
        <p:txBody>
          <a:bodyPr wrap="square" rtlCol="0">
            <a:spAutoFit/>
          </a:bodyPr>
          <a:lstStyle/>
          <a:p>
            <a:r>
              <a:rPr lang="en-US" dirty="0" smtClean="0"/>
              <a:t>1        2            3            4            5           6           7          8</a:t>
            </a:r>
            <a:endParaRPr lang="en-US" dirty="0"/>
          </a:p>
        </p:txBody>
      </p:sp>
      <p:sp>
        <p:nvSpPr>
          <p:cNvPr id="29" name="Rectangle 28"/>
          <p:cNvSpPr/>
          <p:nvPr/>
        </p:nvSpPr>
        <p:spPr>
          <a:xfrm>
            <a:off x="4009810" y="136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729810" y="64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49810" y="136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8218" y="205689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148218" y="279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868218" y="207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588218" y="279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08218" y="2075860"/>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009810" y="280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29810" y="208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449810" y="280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8218" y="350513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148218" y="424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868218" y="352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588218" y="424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08218" y="352409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009810" y="425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810" y="353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49810" y="425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218" y="494513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148218" y="568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68218" y="496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88218" y="568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308218" y="496409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009810" y="569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29810" y="497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49810" y="569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42892" y="2185488"/>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8" name="TextBox 57"/>
          <p:cNvSpPr txBox="1"/>
          <p:nvPr/>
        </p:nvSpPr>
        <p:spPr>
          <a:xfrm rot="16200000">
            <a:off x="5816874" y="5091457"/>
            <a:ext cx="1341521" cy="369332"/>
          </a:xfrm>
          <a:prstGeom prst="rect">
            <a:avLst/>
          </a:prstGeom>
          <a:noFill/>
        </p:spPr>
        <p:txBody>
          <a:bodyPr wrap="none" rtlCol="0">
            <a:spAutoFit/>
          </a:bodyPr>
          <a:lstStyle/>
          <a:p>
            <a:r>
              <a:rPr lang="en-US" smtClean="0"/>
              <a:t>Down board</a:t>
            </a:r>
            <a:endParaRPr lang="en-US"/>
          </a:p>
        </p:txBody>
      </p:sp>
      <p:cxnSp>
        <p:nvCxnSpPr>
          <p:cNvPr id="60" name="Straight Arrow Connector 59"/>
          <p:cNvCxnSpPr/>
          <p:nvPr/>
        </p:nvCxnSpPr>
        <p:spPr>
          <a:xfrm>
            <a:off x="6302968" y="1337496"/>
            <a:ext cx="0" cy="483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26308" y="751927"/>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4" name="Oval 63"/>
          <p:cNvSpPr/>
          <p:nvPr/>
        </p:nvSpPr>
        <p:spPr>
          <a:xfrm>
            <a:off x="2733374" y="2940820"/>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5" name="Oval 64"/>
          <p:cNvSpPr/>
          <p:nvPr/>
        </p:nvSpPr>
        <p:spPr>
          <a:xfrm>
            <a:off x="5564881" y="1473194"/>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6" name="Down Arrow 65"/>
          <p:cNvSpPr/>
          <p:nvPr/>
        </p:nvSpPr>
        <p:spPr>
          <a:xfrm rot="18443021">
            <a:off x="5879728" y="1774490"/>
            <a:ext cx="350019" cy="41896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rot="18443021">
            <a:off x="3157713" y="3351267"/>
            <a:ext cx="350019" cy="418964"/>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rot="19123227">
            <a:off x="1357072" y="2483841"/>
            <a:ext cx="410528" cy="142916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285711" y="2940820"/>
            <a:ext cx="432724" cy="43005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923772" y="5060974"/>
            <a:ext cx="5061399" cy="923330"/>
          </a:xfrm>
          <a:prstGeom prst="rect">
            <a:avLst/>
          </a:prstGeom>
          <a:noFill/>
        </p:spPr>
        <p:txBody>
          <a:bodyPr wrap="square" rtlCol="0">
            <a:spAutoFit/>
          </a:bodyPr>
          <a:lstStyle/>
          <a:p>
            <a:r>
              <a:rPr lang="en-US" dirty="0" smtClean="0"/>
              <a:t>Note: When returning valid moves,  does not perform multiple takes, and the piece in the brackets is </a:t>
            </a:r>
            <a:r>
              <a:rPr lang="en-US" smtClean="0"/>
              <a:t>the opponents piece which gets taken.</a:t>
            </a:r>
            <a:endParaRPr lang="en-US"/>
          </a:p>
        </p:txBody>
      </p:sp>
    </p:spTree>
    <p:extLst>
      <p:ext uri="{BB962C8B-B14F-4D97-AF65-F5344CB8AC3E}">
        <p14:creationId xmlns:p14="http://schemas.microsoft.com/office/powerpoint/2010/main" val="49669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074" y="248164"/>
            <a:ext cx="5117506" cy="1325563"/>
          </a:xfrm>
        </p:spPr>
        <p:txBody>
          <a:bodyPr>
            <a:normAutofit fontScale="90000"/>
          </a:bodyPr>
          <a:lstStyle/>
          <a:p>
            <a:r>
              <a:rPr lang="en-US" dirty="0" smtClean="0"/>
              <a:t>Game class </a:t>
            </a:r>
            <a:r>
              <a:rPr lang="mr-IN" dirty="0" smtClean="0"/>
              <a:t>–</a:t>
            </a:r>
            <a:r>
              <a:rPr lang="en-US" dirty="0"/>
              <a:t> </a:t>
            </a:r>
            <a:r>
              <a:rPr lang="en-US" dirty="0" err="1" smtClean="0"/>
              <a:t>getValidMoves</a:t>
            </a:r>
            <a:r>
              <a:rPr lang="en-US" dirty="0" smtClean="0"/>
              <a:t>(</a:t>
            </a:r>
            <a:r>
              <a:rPr lang="en-US" dirty="0" err="1" smtClean="0"/>
              <a:t>colour</a:t>
            </a:r>
            <a:r>
              <a:rPr lang="en-US" dirty="0" smtClean="0"/>
              <a:t>)</a:t>
            </a:r>
            <a:endParaRPr lang="en-US" dirty="0"/>
          </a:p>
        </p:txBody>
      </p:sp>
      <p:sp>
        <p:nvSpPr>
          <p:cNvPr id="3" name="Content Placeholder 2"/>
          <p:cNvSpPr>
            <a:spLocks noGrp="1"/>
          </p:cNvSpPr>
          <p:nvPr>
            <p:ph idx="1"/>
          </p:nvPr>
        </p:nvSpPr>
        <p:spPr>
          <a:xfrm>
            <a:off x="7022968" y="1825625"/>
            <a:ext cx="4330831" cy="4351338"/>
          </a:xfrm>
        </p:spPr>
        <p:txBody>
          <a:bodyPr/>
          <a:lstStyle/>
          <a:p>
            <a:pPr marL="514350" marR="0" lvl="0" indent="-514350" defTabSz="914400" eaLnBrk="1" fontAlgn="auto" latinLnBrk="0" hangingPunct="1">
              <a:lnSpc>
                <a:spcPct val="100000"/>
              </a:lnSpc>
              <a:spcBef>
                <a:spcPts val="0"/>
              </a:spcBef>
              <a:spcAft>
                <a:spcPts val="0"/>
              </a:spcAft>
              <a:buClrTx/>
              <a:buSzTx/>
              <a:buFont typeface="+mj-lt"/>
              <a:buNone/>
              <a:tabLst/>
              <a:defRPr/>
            </a:pPr>
            <a:r>
              <a:rPr lang="en-US" dirty="0" smtClean="0"/>
              <a:t>Works by calling </a:t>
            </a:r>
            <a:r>
              <a:rPr lang="en-US" dirty="0" err="1" smtClean="0"/>
              <a:t>getmovetoleft</a:t>
            </a:r>
            <a:r>
              <a:rPr lang="en-US" dirty="0" smtClean="0"/>
              <a:t>[/right] to build a list of possible moves which are returned.  White moves up, black down the board.</a:t>
            </a:r>
            <a:endParaRPr lang="en-US" dirty="0"/>
          </a:p>
        </p:txBody>
      </p:sp>
      <p:sp>
        <p:nvSpPr>
          <p:cNvPr id="5" name="Rectangle 4"/>
          <p:cNvSpPr/>
          <p:nvPr/>
        </p:nvSpPr>
        <p:spPr>
          <a:xfrm>
            <a:off x="1148218" y="135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8218" y="63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88218" y="135772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08218" y="636459"/>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1647" y="821651"/>
            <a:ext cx="292609" cy="5632311"/>
          </a:xfrm>
          <a:prstGeom prst="rect">
            <a:avLst/>
          </a:prstGeom>
          <a:noFill/>
        </p:spPr>
        <p:txBody>
          <a:bodyPr wrap="square" rtlCol="0">
            <a:spAutoFit/>
          </a:bodyPr>
          <a:lstStyle/>
          <a:p>
            <a:r>
              <a:rPr lang="en-US" dirty="0" smtClean="0"/>
              <a:t>A</a:t>
            </a:r>
          </a:p>
          <a:p>
            <a:endParaRPr lang="en-US" dirty="0"/>
          </a:p>
          <a:p>
            <a:r>
              <a:rPr lang="en-US" dirty="0" smtClean="0"/>
              <a:t>B</a:t>
            </a:r>
            <a:br>
              <a:rPr lang="en-US" dirty="0" smtClean="0"/>
            </a:br>
            <a:endParaRPr lang="en-US" dirty="0" smtClean="0"/>
          </a:p>
          <a:p>
            <a:endParaRPr lang="en-US" dirty="0"/>
          </a:p>
          <a:p>
            <a:r>
              <a:rPr lang="en-US" dirty="0" smtClean="0"/>
              <a:t>C</a:t>
            </a:r>
          </a:p>
          <a:p>
            <a:endParaRPr lang="en-US" dirty="0"/>
          </a:p>
          <a:p>
            <a:endParaRPr lang="en-US" dirty="0" smtClean="0"/>
          </a:p>
          <a:p>
            <a:r>
              <a:rPr lang="en-US" dirty="0" smtClean="0"/>
              <a:t>D</a:t>
            </a:r>
          </a:p>
          <a:p>
            <a:endParaRPr lang="en-US" dirty="0" smtClean="0"/>
          </a:p>
          <a:p>
            <a:r>
              <a:rPr lang="en-US" dirty="0" smtClean="0"/>
              <a:t>E</a:t>
            </a:r>
          </a:p>
          <a:p>
            <a:endParaRPr lang="en-US" dirty="0"/>
          </a:p>
          <a:p>
            <a:endParaRPr lang="en-US" dirty="0" smtClean="0"/>
          </a:p>
          <a:p>
            <a:r>
              <a:rPr lang="en-US" dirty="0" smtClean="0"/>
              <a:t>F</a:t>
            </a:r>
          </a:p>
          <a:p>
            <a:endParaRPr lang="en-US" dirty="0" smtClean="0"/>
          </a:p>
          <a:p>
            <a:endParaRPr lang="en-US" dirty="0"/>
          </a:p>
          <a:p>
            <a:r>
              <a:rPr lang="en-US" dirty="0" smtClean="0"/>
              <a:t>G</a:t>
            </a:r>
          </a:p>
          <a:p>
            <a:r>
              <a:rPr lang="en-US" dirty="0" smtClean="0"/>
              <a:t/>
            </a:r>
            <a:br>
              <a:rPr lang="en-US" dirty="0" smtClean="0"/>
            </a:br>
            <a:endParaRPr lang="en-US" dirty="0"/>
          </a:p>
          <a:p>
            <a:r>
              <a:rPr lang="en-US" dirty="0" smtClean="0"/>
              <a:t>H</a:t>
            </a:r>
            <a:endParaRPr lang="en-US" dirty="0"/>
          </a:p>
        </p:txBody>
      </p:sp>
      <p:sp>
        <p:nvSpPr>
          <p:cNvPr id="22" name="TextBox 21"/>
          <p:cNvSpPr txBox="1"/>
          <p:nvPr/>
        </p:nvSpPr>
        <p:spPr>
          <a:xfrm>
            <a:off x="659266" y="248164"/>
            <a:ext cx="6118094" cy="369332"/>
          </a:xfrm>
          <a:prstGeom prst="rect">
            <a:avLst/>
          </a:prstGeom>
          <a:noFill/>
        </p:spPr>
        <p:txBody>
          <a:bodyPr wrap="square" rtlCol="0">
            <a:spAutoFit/>
          </a:bodyPr>
          <a:lstStyle/>
          <a:p>
            <a:r>
              <a:rPr lang="en-US" dirty="0" smtClean="0"/>
              <a:t>1        2            3            4            5           6           7          8</a:t>
            </a:r>
            <a:endParaRPr lang="en-US" dirty="0"/>
          </a:p>
        </p:txBody>
      </p:sp>
      <p:sp>
        <p:nvSpPr>
          <p:cNvPr id="29" name="Rectangle 28"/>
          <p:cNvSpPr/>
          <p:nvPr/>
        </p:nvSpPr>
        <p:spPr>
          <a:xfrm>
            <a:off x="4009810" y="136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729810" y="64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49810" y="1366561"/>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8218" y="205689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148218" y="279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868218" y="207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588218" y="2797127"/>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08218" y="2075860"/>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009810" y="280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29810" y="208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449810" y="2805962"/>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8218" y="350513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148218" y="424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868218" y="352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588218" y="424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08218" y="352409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009810" y="425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810" y="353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49810" y="425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218" y="494513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148218" y="568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68218" y="496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88218" y="5685363"/>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308218" y="4964096"/>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009810" y="569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29810" y="497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49810" y="5694198"/>
            <a:ext cx="72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259168" y="439362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8" name="TextBox 57"/>
          <p:cNvSpPr txBox="1"/>
          <p:nvPr/>
        </p:nvSpPr>
        <p:spPr>
          <a:xfrm rot="16200000">
            <a:off x="5816874" y="5091457"/>
            <a:ext cx="1341521" cy="369332"/>
          </a:xfrm>
          <a:prstGeom prst="rect">
            <a:avLst/>
          </a:prstGeom>
          <a:noFill/>
        </p:spPr>
        <p:txBody>
          <a:bodyPr wrap="none" rtlCol="0">
            <a:spAutoFit/>
          </a:bodyPr>
          <a:lstStyle/>
          <a:p>
            <a:r>
              <a:rPr lang="en-US" smtClean="0"/>
              <a:t>Down board</a:t>
            </a:r>
            <a:endParaRPr lang="en-US"/>
          </a:p>
        </p:txBody>
      </p:sp>
      <p:cxnSp>
        <p:nvCxnSpPr>
          <p:cNvPr id="60" name="Straight Arrow Connector 59"/>
          <p:cNvCxnSpPr/>
          <p:nvPr/>
        </p:nvCxnSpPr>
        <p:spPr>
          <a:xfrm>
            <a:off x="6302968" y="1337496"/>
            <a:ext cx="0" cy="483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26308" y="751927"/>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4" name="Oval 63"/>
          <p:cNvSpPr/>
          <p:nvPr/>
        </p:nvSpPr>
        <p:spPr>
          <a:xfrm>
            <a:off x="2721376" y="4360830"/>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5" name="Oval 64"/>
          <p:cNvSpPr/>
          <p:nvPr/>
        </p:nvSpPr>
        <p:spPr>
          <a:xfrm>
            <a:off x="552494" y="5050830"/>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Down Arrow 66"/>
          <p:cNvSpPr/>
          <p:nvPr/>
        </p:nvSpPr>
        <p:spPr>
          <a:xfrm rot="13593383">
            <a:off x="1721916" y="3823746"/>
            <a:ext cx="490995" cy="71206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19823" y="3616071"/>
            <a:ext cx="530137" cy="5360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923772" y="5060974"/>
            <a:ext cx="5061399" cy="923330"/>
          </a:xfrm>
          <a:prstGeom prst="rect">
            <a:avLst/>
          </a:prstGeom>
          <a:noFill/>
        </p:spPr>
        <p:txBody>
          <a:bodyPr wrap="square" rtlCol="0">
            <a:spAutoFit/>
          </a:bodyPr>
          <a:lstStyle/>
          <a:p>
            <a:r>
              <a:rPr lang="en-US" dirty="0" smtClean="0"/>
              <a:t>Note: When returning valid moves,  does not perform multiple takes, and the piece in the brackets is </a:t>
            </a:r>
            <a:r>
              <a:rPr lang="en-US" smtClean="0"/>
              <a:t>the opponents piece which gets taken.</a:t>
            </a:r>
            <a:endParaRPr lang="en-US"/>
          </a:p>
        </p:txBody>
      </p:sp>
      <p:sp>
        <p:nvSpPr>
          <p:cNvPr id="59" name="Oval 58"/>
          <p:cNvSpPr/>
          <p:nvPr/>
        </p:nvSpPr>
        <p:spPr>
          <a:xfrm>
            <a:off x="4127489" y="439362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1" name="Oval 60"/>
          <p:cNvSpPr/>
          <p:nvPr/>
        </p:nvSpPr>
        <p:spPr>
          <a:xfrm>
            <a:off x="5637777" y="439362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9" name="Oval 68"/>
          <p:cNvSpPr/>
          <p:nvPr/>
        </p:nvSpPr>
        <p:spPr>
          <a:xfrm>
            <a:off x="2026456" y="5089666"/>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Oval 69"/>
          <p:cNvSpPr/>
          <p:nvPr/>
        </p:nvSpPr>
        <p:spPr>
          <a:xfrm>
            <a:off x="3428886" y="5066640"/>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Oval 70"/>
          <p:cNvSpPr/>
          <p:nvPr/>
        </p:nvSpPr>
        <p:spPr>
          <a:xfrm>
            <a:off x="4869253" y="508966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p:cNvSpPr/>
          <p:nvPr/>
        </p:nvSpPr>
        <p:spPr>
          <a:xfrm>
            <a:off x="1292194" y="5800831"/>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Oval 72"/>
          <p:cNvSpPr/>
          <p:nvPr/>
        </p:nvSpPr>
        <p:spPr>
          <a:xfrm>
            <a:off x="2728985" y="5809666"/>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Oval 73"/>
          <p:cNvSpPr/>
          <p:nvPr/>
        </p:nvSpPr>
        <p:spPr>
          <a:xfrm>
            <a:off x="4169264" y="5809665"/>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Oval 74"/>
          <p:cNvSpPr/>
          <p:nvPr/>
        </p:nvSpPr>
        <p:spPr>
          <a:xfrm>
            <a:off x="5586906" y="5797653"/>
            <a:ext cx="489857" cy="489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Down Arrow 75"/>
          <p:cNvSpPr/>
          <p:nvPr/>
        </p:nvSpPr>
        <p:spPr>
          <a:xfrm rot="13593383">
            <a:off x="3214179" y="3813203"/>
            <a:ext cx="490995" cy="71206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own Arrow 76"/>
          <p:cNvSpPr/>
          <p:nvPr/>
        </p:nvSpPr>
        <p:spPr>
          <a:xfrm rot="13593383">
            <a:off x="4554231" y="3876656"/>
            <a:ext cx="490995" cy="71206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wn Arrow 77"/>
          <p:cNvSpPr/>
          <p:nvPr/>
        </p:nvSpPr>
        <p:spPr>
          <a:xfrm rot="7752786">
            <a:off x="2298740" y="3840886"/>
            <a:ext cx="490995" cy="71206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p:cNvSpPr/>
          <p:nvPr/>
        </p:nvSpPr>
        <p:spPr>
          <a:xfrm rot="7752786">
            <a:off x="3773719" y="3813202"/>
            <a:ext cx="490995" cy="71206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p:cNvSpPr/>
          <p:nvPr/>
        </p:nvSpPr>
        <p:spPr>
          <a:xfrm rot="7752786">
            <a:off x="5178288" y="3892980"/>
            <a:ext cx="490995" cy="71206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06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game loop logic</a:t>
            </a:r>
            <a:endParaRPr lang="en-US" dirty="0"/>
          </a:p>
        </p:txBody>
      </p:sp>
      <p:sp>
        <p:nvSpPr>
          <p:cNvPr id="3" name="Content Placeholder 2"/>
          <p:cNvSpPr>
            <a:spLocks noGrp="1"/>
          </p:cNvSpPr>
          <p:nvPr>
            <p:ph idx="1"/>
          </p:nvPr>
        </p:nvSpPr>
        <p:spPr/>
        <p:txBody>
          <a:bodyPr/>
          <a:lstStyle/>
          <a:p>
            <a:r>
              <a:rPr lang="en-US" dirty="0" smtClean="0"/>
              <a:t>Flags for controlling logic and for determining what to show user</a:t>
            </a:r>
          </a:p>
          <a:p>
            <a:pPr lvl="1"/>
            <a:r>
              <a:rPr lang="en-US" dirty="0" err="1" smtClean="0"/>
              <a:t>gameStatus</a:t>
            </a:r>
            <a:r>
              <a:rPr lang="en-US" dirty="0" smtClean="0"/>
              <a:t>  = </a:t>
            </a:r>
            <a:r>
              <a:rPr lang="en-US" dirty="0" err="1" smtClean="0"/>
              <a:t>gameLoading</a:t>
            </a:r>
            <a:r>
              <a:rPr lang="en-US" dirty="0" smtClean="0"/>
              <a:t>, </a:t>
            </a:r>
            <a:r>
              <a:rPr lang="en-US" dirty="0" err="1" smtClean="0"/>
              <a:t>gameMenu</a:t>
            </a:r>
            <a:r>
              <a:rPr lang="en-US" dirty="0" smtClean="0"/>
              <a:t>, </a:t>
            </a:r>
            <a:r>
              <a:rPr lang="en-US" dirty="0" err="1" smtClean="0"/>
              <a:t>gamePlaying</a:t>
            </a:r>
            <a:r>
              <a:rPr lang="en-US" dirty="0" smtClean="0"/>
              <a:t>, </a:t>
            </a:r>
            <a:r>
              <a:rPr lang="en-US" dirty="0" err="1" smtClean="0"/>
              <a:t>gameOver</a:t>
            </a:r>
            <a:endParaRPr lang="en-US" dirty="0" smtClean="0"/>
          </a:p>
          <a:p>
            <a:pPr lvl="1"/>
            <a:endParaRPr lang="en-US" dirty="0"/>
          </a:p>
          <a:p>
            <a:pPr lvl="1"/>
            <a:r>
              <a:rPr lang="en-US" dirty="0" err="1" smtClean="0"/>
              <a:t>gameMode</a:t>
            </a:r>
            <a:r>
              <a:rPr lang="en-US" dirty="0" smtClean="0"/>
              <a:t> = </a:t>
            </a:r>
            <a:r>
              <a:rPr lang="en-US" dirty="0" err="1" smtClean="0"/>
              <a:t>vsComputer</a:t>
            </a:r>
            <a:r>
              <a:rPr lang="en-US" dirty="0" smtClean="0"/>
              <a:t> or </a:t>
            </a:r>
            <a:r>
              <a:rPr lang="en-US" dirty="0" err="1" smtClean="0"/>
              <a:t>vsPlayer</a:t>
            </a:r>
            <a:r>
              <a:rPr lang="en-US" dirty="0" smtClean="0"/>
              <a:t> or </a:t>
            </a:r>
            <a:r>
              <a:rPr lang="en-US" dirty="0" err="1" smtClean="0"/>
              <a:t>autoLearning</a:t>
            </a:r>
            <a:r>
              <a:rPr lang="en-US" dirty="0" smtClean="0"/>
              <a:t/>
            </a:r>
            <a:br>
              <a:rPr lang="en-US" dirty="0" smtClean="0"/>
            </a:br>
            <a:r>
              <a:rPr lang="en-US" dirty="0" smtClean="0"/>
              <a:t>(</a:t>
            </a:r>
            <a:r>
              <a:rPr lang="en-US" dirty="0" err="1" smtClean="0"/>
              <a:t>autoLearning</a:t>
            </a:r>
            <a:r>
              <a:rPr lang="en-US" dirty="0" smtClean="0"/>
              <a:t> is when the computer plays it’s self)</a:t>
            </a:r>
          </a:p>
        </p:txBody>
      </p:sp>
      <p:sp>
        <p:nvSpPr>
          <p:cNvPr id="4" name="TextBox 3"/>
          <p:cNvSpPr txBox="1"/>
          <p:nvPr/>
        </p:nvSpPr>
        <p:spPr>
          <a:xfrm>
            <a:off x="9307286" y="5686661"/>
            <a:ext cx="2737757" cy="646331"/>
          </a:xfrm>
          <a:prstGeom prst="rect">
            <a:avLst/>
          </a:prstGeom>
          <a:noFill/>
        </p:spPr>
        <p:txBody>
          <a:bodyPr wrap="square" rtlCol="0">
            <a:spAutoFit/>
          </a:bodyPr>
          <a:lstStyle/>
          <a:p>
            <a:r>
              <a:rPr lang="en-US" dirty="0" smtClean="0"/>
              <a:t>Note: loading is needed as learning </a:t>
            </a:r>
            <a:r>
              <a:rPr lang="en-US" smtClean="0"/>
              <a:t>data will be large</a:t>
            </a:r>
            <a:endParaRPr lang="en-US"/>
          </a:p>
        </p:txBody>
      </p:sp>
    </p:spTree>
    <p:extLst>
      <p:ext uri="{BB962C8B-B14F-4D97-AF65-F5344CB8AC3E}">
        <p14:creationId xmlns:p14="http://schemas.microsoft.com/office/powerpoint/2010/main" val="10182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Calculating best moves</a:t>
            </a:r>
            <a:endParaRPr lang="en-US" dirty="0"/>
          </a:p>
        </p:txBody>
      </p:sp>
      <p:sp>
        <p:nvSpPr>
          <p:cNvPr id="3" name="Content Placeholder 2"/>
          <p:cNvSpPr>
            <a:spLocks noGrp="1"/>
          </p:cNvSpPr>
          <p:nvPr>
            <p:ph idx="1"/>
          </p:nvPr>
        </p:nvSpPr>
        <p:spPr>
          <a:xfrm>
            <a:off x="838200" y="1387929"/>
            <a:ext cx="10515600" cy="4789034"/>
          </a:xfrm>
        </p:spPr>
        <p:txBody>
          <a:bodyPr>
            <a:normAutofit lnSpcReduction="10000"/>
          </a:bodyPr>
          <a:lstStyle/>
          <a:p>
            <a:r>
              <a:rPr lang="en-US" dirty="0" smtClean="0"/>
              <a:t>The board (game environment) is hashed using the following two functions.</a:t>
            </a:r>
          </a:p>
          <a:p>
            <a:endParaRPr lang="en-US" dirty="0"/>
          </a:p>
          <a:p>
            <a:pPr lvl="1"/>
            <a:r>
              <a:rPr lang="en-US" b="1" dirty="0" err="1" smtClean="0"/>
              <a:t>getCurrentBoardHash</a:t>
            </a:r>
            <a:r>
              <a:rPr lang="en-US" dirty="0"/>
              <a:t> </a:t>
            </a:r>
            <a:r>
              <a:rPr lang="mr-IN" dirty="0" smtClean="0"/>
              <a:t>–</a:t>
            </a:r>
            <a:r>
              <a:rPr lang="en-US" dirty="0" smtClean="0"/>
              <a:t> returns a hash of the current board setup as hex encoded number.  Once a move has been taken by each player, the hash of the board is stored in a list of moves by that player.  If the player wins, then a score if calculated for the game based upon how many pieces the player won by, and also by how fewer moves they made. These scores are written to the learning data, increasing the score of existing hashes if they already exist in the </a:t>
            </a:r>
            <a:r>
              <a:rPr lang="en-US" dirty="0" err="1" smtClean="0"/>
              <a:t>learningdata</a:t>
            </a:r>
            <a:r>
              <a:rPr lang="en-US" dirty="0" smtClean="0"/>
              <a:t> file.</a:t>
            </a:r>
          </a:p>
          <a:p>
            <a:pPr lvl="1"/>
            <a:endParaRPr lang="en-US" dirty="0"/>
          </a:p>
          <a:p>
            <a:pPr lvl="1"/>
            <a:r>
              <a:rPr lang="en-US" b="1" dirty="0" err="1"/>
              <a:t>getFutureBoardHash</a:t>
            </a:r>
            <a:r>
              <a:rPr lang="en-US" b="1" dirty="0"/>
              <a:t>(</a:t>
            </a:r>
            <a:r>
              <a:rPr lang="en-US" b="1" dirty="0" err="1"/>
              <a:t>self,nextMove</a:t>
            </a:r>
            <a:r>
              <a:rPr lang="en-US" dirty="0" smtClean="0"/>
              <a:t>) </a:t>
            </a:r>
            <a:r>
              <a:rPr lang="mr-IN" dirty="0" smtClean="0"/>
              <a:t>–</a:t>
            </a:r>
            <a:r>
              <a:rPr lang="en-US" dirty="0" smtClean="0"/>
              <a:t> returns a hash of a future board setup, given a move (e.g.  A1-C3(B2) ). This is used by the game to look up against learning data, to find the best move to take.</a:t>
            </a:r>
          </a:p>
          <a:p>
            <a:pPr lvl="1"/>
            <a:endParaRPr lang="en-US" dirty="0"/>
          </a:p>
          <a:p>
            <a:endParaRPr lang="en-US" dirty="0"/>
          </a:p>
        </p:txBody>
      </p:sp>
    </p:spTree>
    <p:extLst>
      <p:ext uri="{BB962C8B-B14F-4D97-AF65-F5344CB8AC3E}">
        <p14:creationId xmlns:p14="http://schemas.microsoft.com/office/powerpoint/2010/main" val="20033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Flaws in the process (improvement opportunities)</a:t>
            </a:r>
            <a:endParaRPr lang="en-US" dirty="0"/>
          </a:p>
        </p:txBody>
      </p:sp>
      <p:sp>
        <p:nvSpPr>
          <p:cNvPr id="3" name="Content Placeholder 2"/>
          <p:cNvSpPr>
            <a:spLocks noGrp="1"/>
          </p:cNvSpPr>
          <p:nvPr>
            <p:ph idx="1"/>
          </p:nvPr>
        </p:nvSpPr>
        <p:spPr/>
        <p:txBody>
          <a:bodyPr/>
          <a:lstStyle/>
          <a:p>
            <a:r>
              <a:rPr lang="en-US" dirty="0" smtClean="0"/>
              <a:t>Mechanism for determining best move is by single move, ideally you would would a combination of moves to be scored, because taking a single move in isolation, means you don’t understand what else if going on with the board.</a:t>
            </a:r>
            <a:br>
              <a:rPr lang="en-US" dirty="0" smtClean="0"/>
            </a:br>
            <a:endParaRPr lang="en-US" dirty="0" smtClean="0"/>
          </a:p>
          <a:p>
            <a:r>
              <a:rPr lang="en-US" dirty="0" smtClean="0"/>
              <a:t>When the games takes a random move, these should be scored in accordance as to which move closest to the opponents pieces to stop the game moving pieces around the board in a silly manner and games never ending.</a:t>
            </a:r>
          </a:p>
          <a:p>
            <a:endParaRPr lang="en-US" dirty="0"/>
          </a:p>
        </p:txBody>
      </p:sp>
    </p:spTree>
    <p:extLst>
      <p:ext uri="{BB962C8B-B14F-4D97-AF65-F5344CB8AC3E}">
        <p14:creationId xmlns:p14="http://schemas.microsoft.com/office/powerpoint/2010/main" val="31658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performance</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stackoverflow.com/questions/7571635/fastest-way-to-check-if-a-value-exist-in-a-list</a:t>
            </a:r>
            <a:endParaRPr lang="en-US" dirty="0" smtClean="0"/>
          </a:p>
          <a:p>
            <a:endParaRPr lang="en-US" dirty="0"/>
          </a:p>
          <a:p>
            <a:endParaRPr lang="en-US" dirty="0"/>
          </a:p>
        </p:txBody>
      </p:sp>
    </p:spTree>
    <p:extLst>
      <p:ext uri="{BB962C8B-B14F-4D97-AF65-F5344CB8AC3E}">
        <p14:creationId xmlns:p14="http://schemas.microsoft.com/office/powerpoint/2010/main" val="113383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646</Words>
  <Application>Microsoft Macintosh PowerPoint</Application>
  <PresentationFormat>Widescreen</PresentationFormat>
  <Paragraphs>151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Mangal</vt:lpstr>
      <vt:lpstr>Arial</vt:lpstr>
      <vt:lpstr>Office Theme</vt:lpstr>
      <vt:lpstr>PowerPoint Presentation</vt:lpstr>
      <vt:lpstr>Game logic, free moves</vt:lpstr>
      <vt:lpstr>classes</vt:lpstr>
      <vt:lpstr>Game class – getMoveToLeft  getMoveToRight</vt:lpstr>
      <vt:lpstr>Game class – getValidMoves(colour)</vt:lpstr>
      <vt:lpstr>Main game loop logic</vt:lpstr>
      <vt:lpstr>Calculating best moves</vt:lpstr>
      <vt:lpstr>Flaws in the process (improvement opportunities)</vt:lpstr>
      <vt:lpstr>Game performance</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Harfords</dc:creator>
  <cp:lastModifiedBy>The Harfords</cp:lastModifiedBy>
  <cp:revision>37</cp:revision>
  <dcterms:created xsi:type="dcterms:W3CDTF">2017-11-22T21:31:52Z</dcterms:created>
  <dcterms:modified xsi:type="dcterms:W3CDTF">2017-12-02T10:20:16Z</dcterms:modified>
</cp:coreProperties>
</file>