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38550850" cy="29549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113806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632774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151742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9" userDrawn="1">
          <p15:clr>
            <a:srgbClr val="A4A3A4"/>
          </p15:clr>
        </p15:guide>
        <p15:guide id="2" orient="horz" pos="5632" userDrawn="1">
          <p15:clr>
            <a:srgbClr val="A4A3A4"/>
          </p15:clr>
        </p15:guide>
        <p15:guide id="3" orient="horz" pos="3510" userDrawn="1">
          <p15:clr>
            <a:srgbClr val="A4A3A4"/>
          </p15:clr>
        </p15:guide>
        <p15:guide id="4" orient="horz" pos="12624" userDrawn="1">
          <p15:clr>
            <a:srgbClr val="A4A3A4"/>
          </p15:clr>
        </p15:guide>
        <p15:guide id="5" pos="720" userDrawn="1">
          <p15:clr>
            <a:srgbClr val="A4A3A4"/>
          </p15:clr>
        </p15:guide>
        <p15:guide id="6" pos="6912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pos="13584" userDrawn="1">
          <p15:clr>
            <a:srgbClr val="A4A3A4"/>
          </p15:clr>
        </p15:guide>
        <p15:guide id="9" pos="14064" userDrawn="1">
          <p15:clr>
            <a:srgbClr val="A4A3A4"/>
          </p15:clr>
        </p15:guide>
        <p15:guide id="10" pos="20256" userDrawn="1">
          <p15:clr>
            <a:srgbClr val="A4A3A4"/>
          </p15:clr>
        </p15:guide>
        <p15:guide id="11" pos="20736" userDrawn="1">
          <p15:clr>
            <a:srgbClr val="A4A3A4"/>
          </p15:clr>
        </p15:guide>
        <p15:guide id="12" pos="26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000"/>
    <a:srgbClr val="500000"/>
    <a:srgbClr val="5A2A2D"/>
    <a:srgbClr val="005A84"/>
    <a:srgbClr val="008AC8"/>
    <a:srgbClr val="0077AC"/>
    <a:srgbClr val="009999"/>
    <a:srgbClr val="FFCC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851" autoAdjust="0"/>
  </p:normalViewPr>
  <p:slideViewPr>
    <p:cSldViewPr showGuides="1">
      <p:cViewPr>
        <p:scale>
          <a:sx n="25" d="100"/>
          <a:sy n="25" d="100"/>
        </p:scale>
        <p:origin x="876" y="-522"/>
      </p:cViewPr>
      <p:guideLst>
        <p:guide orient="horz" pos="19969"/>
        <p:guide orient="horz" pos="5632"/>
        <p:guide orient="horz" pos="3510"/>
        <p:guide orient="horz" pos="12624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BAB43D11-C180-4DBA-B8A5-0064528240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4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85600" y="2211388"/>
            <a:ext cx="14730413" cy="1104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97450" y="14149388"/>
            <a:ext cx="28297188" cy="132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539201F4-9F5C-48B8-A8DD-6D03DD9444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61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3113806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3632774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4151742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A0A943-8BEA-4FA1-B132-F0C94C1DFFD7}" type="slidenum">
              <a:rPr lang="en-AU" sz="4600" smtClean="0"/>
              <a:pPr/>
              <a:t>1</a:t>
            </a:fld>
            <a:endParaRPr lang="en-AU" sz="46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5600" y="2211388"/>
            <a:ext cx="14730413" cy="1104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7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4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89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0398-89EF-4C9A-965B-66E940ECB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00735-1A59-4613-8A9D-E85CF383A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47183" y="5623577"/>
            <a:ext cx="41475657" cy="119839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00" y="5623577"/>
            <a:ext cx="123695463" cy="119839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199F9-6FF9-4655-9D36-58FB705EC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5255-1CEB-4E38-9081-C04896784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01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34"/>
            <a:ext cx="37307520" cy="7200898"/>
          </a:xfrm>
        </p:spPr>
        <p:txBody>
          <a:bodyPr anchor="b"/>
          <a:lstStyle>
            <a:lvl1pPr marL="0" indent="0">
              <a:buNone/>
              <a:defRPr sz="9563">
                <a:solidFill>
                  <a:schemeClr val="tx1">
                    <a:tint val="75000"/>
                  </a:schemeClr>
                </a:solidFill>
              </a:defRPr>
            </a:lvl1pPr>
            <a:lvl2pPr marL="2172431" indent="0">
              <a:buNone/>
              <a:defRPr sz="8550">
                <a:solidFill>
                  <a:schemeClr val="tx1">
                    <a:tint val="75000"/>
                  </a:schemeClr>
                </a:solidFill>
              </a:defRPr>
            </a:lvl2pPr>
            <a:lvl3pPr marL="4344863" indent="0">
              <a:buNone/>
              <a:defRPr sz="7650">
                <a:solidFill>
                  <a:schemeClr val="tx1">
                    <a:tint val="75000"/>
                  </a:schemeClr>
                </a:solidFill>
              </a:defRPr>
            </a:lvl3pPr>
            <a:lvl4pPr marL="6517304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4pPr>
            <a:lvl5pPr marL="86897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B5D7-F547-4F5F-9BB7-40A8BDF4A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1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3729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F93AD-F593-437A-9D1D-3FC9BBC4E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3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3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8" y="7368544"/>
            <a:ext cx="19400520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8" y="10439401"/>
            <a:ext cx="19400520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470-27A2-476D-964D-A5555009F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94E43-6EC3-4BC9-8997-20D8DA3E2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B594-4F6A-466D-B8D1-2895D5BB0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8" y="1310640"/>
            <a:ext cx="14439903" cy="5577840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2"/>
            <a:ext cx="24536400" cy="28094942"/>
          </a:xfrm>
        </p:spPr>
        <p:txBody>
          <a:bodyPr/>
          <a:lstStyle>
            <a:lvl1pPr>
              <a:defRPr sz="15188"/>
            </a:lvl1pPr>
            <a:lvl2pPr>
              <a:defRPr sz="13275"/>
            </a:lvl2pPr>
            <a:lvl3pPr>
              <a:defRPr sz="11363"/>
            </a:lvl3pPr>
            <a:lvl4pPr>
              <a:defRPr sz="9563"/>
            </a:lvl4pPr>
            <a:lvl5pPr>
              <a:defRPr sz="9563"/>
            </a:lvl5pPr>
            <a:lvl6pPr>
              <a:defRPr sz="9563"/>
            </a:lvl6pPr>
            <a:lvl7pPr>
              <a:defRPr sz="9563"/>
            </a:lvl7pPr>
            <a:lvl8pPr>
              <a:defRPr sz="9563"/>
            </a:lvl8pPr>
            <a:lvl9pPr>
              <a:defRPr sz="9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8" y="6888492"/>
            <a:ext cx="14439903" cy="22517102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E2C2-5483-4A9F-A407-0F578408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2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188"/>
            </a:lvl1pPr>
            <a:lvl2pPr marL="2172431" indent="0">
              <a:buNone/>
              <a:defRPr sz="13275"/>
            </a:lvl2pPr>
            <a:lvl3pPr marL="4344863" indent="0">
              <a:buNone/>
              <a:defRPr sz="11363"/>
            </a:lvl3pPr>
            <a:lvl4pPr marL="6517304" indent="0">
              <a:buNone/>
              <a:defRPr sz="9563"/>
            </a:lvl4pPr>
            <a:lvl5pPr marL="8689735" indent="0">
              <a:buNone/>
              <a:defRPr sz="9563"/>
            </a:lvl5pPr>
            <a:lvl6pPr marL="10862168" indent="0">
              <a:buNone/>
              <a:defRPr sz="9563"/>
            </a:lvl6pPr>
            <a:lvl7pPr marL="13034599" indent="0">
              <a:buNone/>
              <a:defRPr sz="9563"/>
            </a:lvl7pPr>
            <a:lvl8pPr marL="15207035" indent="0">
              <a:buNone/>
              <a:defRPr sz="9563"/>
            </a:lvl8pPr>
            <a:lvl9pPr marL="17379471" indent="0">
              <a:buNone/>
              <a:defRPr sz="956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2"/>
            <a:ext cx="26334720" cy="3863338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A4551-E9CD-4E78-8D7C-CBC75A030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86" y="1318022"/>
            <a:ext cx="3950062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86" y="7681318"/>
            <a:ext cx="39500629" cy="217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l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86" y="30510956"/>
            <a:ext cx="138974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ct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CAC745-F00E-42CC-92F1-349E29235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343400" rtl="0" eaLnBrk="0" fontAlgn="base" hangingPunct="0">
        <a:spcBef>
          <a:spcPct val="0"/>
        </a:spcBef>
        <a:spcAft>
          <a:spcPct val="0"/>
        </a:spcAft>
        <a:defRPr sz="209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2pPr>
      <a:lvl3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3pPr>
      <a:lvl4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4pPr>
      <a:lvl5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5pPr>
      <a:lvl6pPr marL="5143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6pPr>
      <a:lvl7pPr marL="10287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7pPr>
      <a:lvl8pPr marL="15430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8pPr>
      <a:lvl9pPr marL="20574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9pPr>
    </p:titleStyle>
    <p:bodyStyle>
      <a:lvl1pPr marL="1628775" indent="-1628775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188" kern="1200">
          <a:solidFill>
            <a:schemeClr val="tx1"/>
          </a:solidFill>
          <a:latin typeface="+mn-lt"/>
          <a:ea typeface="+mn-ea"/>
          <a:cs typeface="+mn-cs"/>
        </a:defRPr>
      </a:lvl1pPr>
      <a:lvl2pPr marL="3529013" indent="-1357313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275" kern="1200">
          <a:solidFill>
            <a:schemeClr val="tx1"/>
          </a:solidFill>
          <a:latin typeface="+mn-lt"/>
          <a:ea typeface="+mn-ea"/>
          <a:cs typeface="+mn-cs"/>
        </a:defRPr>
      </a:lvl2pPr>
      <a:lvl3pPr marL="54310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363" kern="1200">
          <a:solidFill>
            <a:schemeClr val="tx1"/>
          </a:solidFill>
          <a:latin typeface="+mn-lt"/>
          <a:ea typeface="+mn-ea"/>
          <a:cs typeface="+mn-cs"/>
        </a:defRPr>
      </a:lvl3pPr>
      <a:lvl4pPr marL="76027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63" kern="1200">
          <a:solidFill>
            <a:schemeClr val="tx1"/>
          </a:solidFill>
          <a:latin typeface="+mn-lt"/>
          <a:ea typeface="+mn-ea"/>
          <a:cs typeface="+mn-cs"/>
        </a:defRPr>
      </a:lvl4pPr>
      <a:lvl5pPr marL="97744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63" kern="1200">
          <a:solidFill>
            <a:schemeClr val="tx1"/>
          </a:solidFill>
          <a:latin typeface="+mn-lt"/>
          <a:ea typeface="+mn-ea"/>
          <a:cs typeface="+mn-cs"/>
        </a:defRPr>
      </a:lvl5pPr>
      <a:lvl6pPr marL="119483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6pPr>
      <a:lvl7pPr marL="14120817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7pPr>
      <a:lvl8pPr marL="16293254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8pPr>
      <a:lvl9pPr marL="184656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1pPr>
      <a:lvl2pPr marL="217243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2pPr>
      <a:lvl3pPr marL="4344863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3pPr>
      <a:lvl4pPr marL="6517304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4pPr>
      <a:lvl5pPr marL="86897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5pPr>
      <a:lvl6pPr marL="10862168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6pPr>
      <a:lvl7pPr marL="13034599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7pPr>
      <a:lvl8pPr marL="152070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8pPr>
      <a:lvl9pPr marL="1737947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85"/>
          <p:cNvSpPr txBox="1">
            <a:spLocks noChangeArrowheads="1"/>
          </p:cNvSpPr>
          <p:nvPr/>
        </p:nvSpPr>
        <p:spPr bwMode="auto">
          <a:xfrm>
            <a:off x="737463" y="7809344"/>
            <a:ext cx="10672528" cy="1117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latin typeface="Verdana" pitchFamily="34" charset="0"/>
              </a:rPr>
              <a:t>●Academic Success Center, Texas A&amp;M University wanted to help its students with a program where the students can make and track their schedules and study plans.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●Their objective is to create </a:t>
            </a:r>
            <a:r>
              <a:rPr lang="en-US" sz="3600" dirty="0" smtClean="0">
                <a:latin typeface="Verdana" pitchFamily="34" charset="0"/>
              </a:rPr>
              <a:t>an </a:t>
            </a:r>
            <a:r>
              <a:rPr lang="en-US" sz="3600" dirty="0">
                <a:latin typeface="Verdana" pitchFamily="34" charset="0"/>
              </a:rPr>
              <a:t>easy to use application to guide/support the time management of undergraduate students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●As a solution, we continue to improve the legacy code of Study Tracker, and deployed the improved code to AWS.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●Study Tracker is a SaaS app built on Ruby on Rails and with open source tools using Agile methodology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●The Study Tracker application developed across four iteration with the results shown in the illustration section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42900" y="0"/>
            <a:ext cx="28155899" cy="61332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863" tIns="733151" rIns="549863" bIns="549863"/>
          <a:lstStyle>
            <a:lvl1pPr marL="3048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086100" indent="-2743200">
              <a:spcAft>
                <a:spcPts val="900"/>
              </a:spcAft>
            </a:pPr>
            <a:r>
              <a:rPr lang="en-US" sz="6075" b="1" dirty="0">
                <a:solidFill>
                  <a:srgbClr val="460000"/>
                </a:solidFill>
                <a:latin typeface="Verdana" pitchFamily="34" charset="0"/>
              </a:rPr>
              <a:t>Title: Study Tracker Website for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Team: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Rwby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	Client: 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Representative: Valerie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Balester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Lyle Slack 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Members:  	Rohan 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Singh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Wilkho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Jia Cheng Liu, Rui Kou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   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Rikita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Kamtam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Harish Krishnamoorthy,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Akshita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Kamal</a:t>
            </a:r>
          </a:p>
          <a:p>
            <a:pPr>
              <a:spcAft>
                <a:spcPts val="900"/>
              </a:spcAft>
            </a:pPr>
            <a:endParaRPr lang="en-AU" sz="495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900"/>
              </a:spcAft>
            </a:pPr>
            <a:r>
              <a:rPr lang="en-AU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</a:t>
            </a:r>
            <a:endParaRPr lang="en-AU" sz="4950" dirty="0">
              <a:solidFill>
                <a:srgbClr val="FF0000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2" name="Rectangle 29"/>
          <p:cNvSpPr>
            <a:spLocks noChangeArrowheads="1"/>
          </p:cNvSpPr>
          <p:nvPr/>
        </p:nvSpPr>
        <p:spPr bwMode="auto">
          <a:xfrm>
            <a:off x="342900" y="5577080"/>
            <a:ext cx="43205400" cy="244673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35" name="Text Box 48"/>
          <p:cNvSpPr txBox="1">
            <a:spLocks noChangeArrowheads="1"/>
          </p:cNvSpPr>
          <p:nvPr/>
        </p:nvSpPr>
        <p:spPr bwMode="auto">
          <a:xfrm>
            <a:off x="696419" y="6168314"/>
            <a:ext cx="10672528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Introduction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6" name="Text Box 50"/>
          <p:cNvSpPr txBox="1">
            <a:spLocks noChangeArrowheads="1"/>
          </p:cNvSpPr>
          <p:nvPr/>
        </p:nvSpPr>
        <p:spPr bwMode="auto">
          <a:xfrm>
            <a:off x="696419" y="19236508"/>
            <a:ext cx="10626004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Class Diagram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7" name="Text Box 51"/>
          <p:cNvSpPr txBox="1">
            <a:spLocks noChangeArrowheads="1"/>
          </p:cNvSpPr>
          <p:nvPr/>
        </p:nvSpPr>
        <p:spPr bwMode="auto">
          <a:xfrm>
            <a:off x="26374624" y="6267435"/>
            <a:ext cx="1658604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Study Track Web Page Illustration</a:t>
            </a:r>
          </a:p>
        </p:txBody>
      </p:sp>
      <p:sp>
        <p:nvSpPr>
          <p:cNvPr id="2063" name="Rectangle 55"/>
          <p:cNvSpPr>
            <a:spLocks noChangeArrowheads="1"/>
          </p:cNvSpPr>
          <p:nvPr/>
        </p:nvSpPr>
        <p:spPr bwMode="auto">
          <a:xfrm>
            <a:off x="342900" y="0"/>
            <a:ext cx="432054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41" name="Text Box 71"/>
          <p:cNvSpPr txBox="1">
            <a:spLocks noChangeArrowheads="1"/>
          </p:cNvSpPr>
          <p:nvPr/>
        </p:nvSpPr>
        <p:spPr bwMode="auto">
          <a:xfrm>
            <a:off x="11722466" y="6186816"/>
            <a:ext cx="14179363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Overall Flow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25567" y="7627916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 with Animation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54178" y="14026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Page with Side Panel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567832" y="22456753"/>
            <a:ext cx="1008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Congratulations </a:t>
            </a:r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with Animation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073763" y="13850752"/>
            <a:ext cx="13640242" cy="8229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7858526" y="7700878"/>
            <a:ext cx="3056605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Login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3124588" y="16317119"/>
            <a:ext cx="3927662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New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3124588" y="17885217"/>
            <a:ext cx="3927662" cy="84440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Subjects (Courses) 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877800" y="19504627"/>
            <a:ext cx="4421237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Schedules (study intervals)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19386829" y="8675956"/>
            <a:ext cx="1" cy="72427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 flipH="1">
            <a:off x="19416654" y="10438299"/>
            <a:ext cx="6264" cy="907261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flipH="1">
            <a:off x="19386829" y="12032748"/>
            <a:ext cx="1" cy="730477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19431000" y="15241614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15088419" y="17160937"/>
            <a:ext cx="0" cy="72427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Arrow Connector 75"/>
          <p:cNvCxnSpPr>
            <a:cxnSpLocks noChangeShapeType="1"/>
            <a:stCxn id="65" idx="2"/>
            <a:endCxn id="66" idx="0"/>
          </p:cNvCxnSpPr>
          <p:nvPr/>
        </p:nvCxnSpPr>
        <p:spPr bwMode="auto">
          <a:xfrm>
            <a:off x="15088419" y="18729619"/>
            <a:ext cx="0" cy="775008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>
            <a:off x="19406870" y="13118443"/>
            <a:ext cx="0" cy="111184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Flowchart: Decision 91"/>
          <p:cNvSpPr>
            <a:spLocks noChangeArrowheads="1"/>
          </p:cNvSpPr>
          <p:nvPr/>
        </p:nvSpPr>
        <p:spPr bwMode="auto">
          <a:xfrm>
            <a:off x="17388964" y="18071443"/>
            <a:ext cx="4175636" cy="1811852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All Schedule Completed?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95" name="Elbow Connector 94"/>
          <p:cNvCxnSpPr>
            <a:cxnSpLocks noChangeShapeType="1"/>
          </p:cNvCxnSpPr>
          <p:nvPr/>
        </p:nvCxnSpPr>
        <p:spPr bwMode="auto">
          <a:xfrm flipH="1" flipV="1">
            <a:off x="21304501" y="8167186"/>
            <a:ext cx="365836" cy="4208556"/>
          </a:xfrm>
          <a:prstGeom prst="bentConnector4">
            <a:avLst>
              <a:gd name="adj1" fmla="val -641732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58"/>
          <p:cNvSpPr txBox="1">
            <a:spLocks noChangeArrowheads="1"/>
          </p:cNvSpPr>
          <p:nvPr/>
        </p:nvSpPr>
        <p:spPr bwMode="auto">
          <a:xfrm>
            <a:off x="19590684" y="11815904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1600" b="1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847" y="980170"/>
            <a:ext cx="16873596" cy="2664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-1" b="36577"/>
          <a:stretch/>
        </p:blipFill>
        <p:spPr>
          <a:xfrm>
            <a:off x="26247632" y="8176692"/>
            <a:ext cx="8303121" cy="5848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25554"/>
          <a:stretch/>
        </p:blipFill>
        <p:spPr>
          <a:xfrm>
            <a:off x="35728146" y="8212691"/>
            <a:ext cx="5880686" cy="552366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5869" y="15008599"/>
            <a:ext cx="7694817" cy="495298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4727" y="15019124"/>
            <a:ext cx="6848475" cy="67437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683910" y="7596428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Authentication</a:t>
            </a: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1798760" y="22712278"/>
            <a:ext cx="13999961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Google Authentication API 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2763" y="27266741"/>
            <a:ext cx="8176484" cy="481965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7832" y="23238815"/>
            <a:ext cx="7235970" cy="355129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5197" y="21234654"/>
            <a:ext cx="7576159" cy="4846558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5385986" y="14054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Subjects and Schedules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690046" y="27448040"/>
            <a:ext cx="690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side of </a:t>
            </a:r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</a:t>
            </a:r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48422" y="28275503"/>
            <a:ext cx="7460021" cy="3704144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6707376" y="20241865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Study Plan Page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6989578" y="26540891"/>
            <a:ext cx="738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 Page with Schedules 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Box 51"/>
          <p:cNvSpPr txBox="1">
            <a:spLocks noChangeArrowheads="1"/>
          </p:cNvSpPr>
          <p:nvPr/>
        </p:nvSpPr>
        <p:spPr bwMode="auto">
          <a:xfrm>
            <a:off x="11887200" y="27741478"/>
            <a:ext cx="1382680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www.studytrack.ga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7482647" y="16242643"/>
            <a:ext cx="419050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Update/Edit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2" name="Flowchart: Decision 111"/>
          <p:cNvSpPr>
            <a:spLocks noChangeArrowheads="1"/>
          </p:cNvSpPr>
          <p:nvPr/>
        </p:nvSpPr>
        <p:spPr bwMode="auto">
          <a:xfrm>
            <a:off x="17052250" y="11385247"/>
            <a:ext cx="4728808" cy="1648026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TAMU Net ID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and Password 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6992600" y="9534763"/>
            <a:ext cx="4788458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Google Authentication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7637431" y="14291800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Index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2" name="TextBox 56"/>
          <p:cNvSpPr txBox="1">
            <a:spLocks noChangeArrowheads="1"/>
          </p:cNvSpPr>
          <p:nvPr/>
        </p:nvSpPr>
        <p:spPr bwMode="auto">
          <a:xfrm>
            <a:off x="23641222" y="9802720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3" name="TextBox 58"/>
          <p:cNvSpPr txBox="1">
            <a:spLocks noChangeArrowheads="1"/>
          </p:cNvSpPr>
          <p:nvPr/>
        </p:nvSpPr>
        <p:spPr bwMode="auto">
          <a:xfrm>
            <a:off x="19784306" y="12840492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2504668" y="16282562"/>
            <a:ext cx="2229505" cy="79684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Schedule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49" name="Straight Arrow Connector 148"/>
          <p:cNvCxnSpPr>
            <a:cxnSpLocks noChangeShapeType="1"/>
          </p:cNvCxnSpPr>
          <p:nvPr/>
        </p:nvCxnSpPr>
        <p:spPr bwMode="auto">
          <a:xfrm flipH="1">
            <a:off x="15072454" y="15328243"/>
            <a:ext cx="3499244" cy="902922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53"/>
          <p:cNvCxnSpPr>
            <a:cxnSpLocks noChangeShapeType="1"/>
          </p:cNvCxnSpPr>
          <p:nvPr/>
        </p:nvCxnSpPr>
        <p:spPr bwMode="auto">
          <a:xfrm>
            <a:off x="19451342" y="171570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7537728" y="21035878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Congratulation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/>
          <p:cNvCxnSpPr>
            <a:cxnSpLocks noChangeShapeType="1"/>
          </p:cNvCxnSpPr>
          <p:nvPr/>
        </p:nvCxnSpPr>
        <p:spPr bwMode="auto">
          <a:xfrm>
            <a:off x="19507198" y="199764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Elbow Connector 159"/>
          <p:cNvCxnSpPr>
            <a:cxnSpLocks noChangeShapeType="1"/>
          </p:cNvCxnSpPr>
          <p:nvPr/>
        </p:nvCxnSpPr>
        <p:spPr bwMode="auto">
          <a:xfrm flipH="1" flipV="1">
            <a:off x="21717000" y="14853487"/>
            <a:ext cx="365836" cy="4208556"/>
          </a:xfrm>
          <a:prstGeom prst="bentConnector4">
            <a:avLst>
              <a:gd name="adj1" fmla="val -891680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Box 56"/>
          <p:cNvSpPr txBox="1">
            <a:spLocks noChangeArrowheads="1"/>
          </p:cNvSpPr>
          <p:nvPr/>
        </p:nvSpPr>
        <p:spPr bwMode="auto">
          <a:xfrm>
            <a:off x="24433238" y="18901674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69" name="TextBox 58"/>
          <p:cNvSpPr txBox="1">
            <a:spLocks noChangeArrowheads="1"/>
          </p:cNvSpPr>
          <p:nvPr/>
        </p:nvSpPr>
        <p:spPr bwMode="auto">
          <a:xfrm>
            <a:off x="19951231" y="19855817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>
            <a:off x="20573208" y="15328243"/>
            <a:ext cx="3004078" cy="82724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5" name="Group 1054"/>
          <p:cNvGrpSpPr/>
          <p:nvPr/>
        </p:nvGrpSpPr>
        <p:grpSpPr>
          <a:xfrm>
            <a:off x="11887200" y="24617278"/>
            <a:ext cx="13962787" cy="2069952"/>
            <a:chOff x="11887200" y="24667708"/>
            <a:chExt cx="13962787" cy="2069952"/>
          </a:xfrm>
        </p:grpSpPr>
        <p:pic>
          <p:nvPicPr>
            <p:cNvPr id="1050" name="Picture 10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549739" y="24667708"/>
              <a:ext cx="11300248" cy="2069952"/>
            </a:xfrm>
            <a:prstGeom prst="rect">
              <a:avLst/>
            </a:prstGeom>
          </p:spPr>
        </p:pic>
        <p:grpSp>
          <p:nvGrpSpPr>
            <p:cNvPr id="1053" name="Group 1052"/>
            <p:cNvGrpSpPr/>
            <p:nvPr/>
          </p:nvGrpSpPr>
          <p:grpSpPr>
            <a:xfrm>
              <a:off x="11887200" y="24782152"/>
              <a:ext cx="2212920" cy="1768175"/>
              <a:chOff x="11960158" y="25079465"/>
              <a:chExt cx="2212920" cy="1768175"/>
            </a:xfrm>
          </p:grpSpPr>
          <p:sp>
            <p:nvSpPr>
              <p:cNvPr id="1051" name="Rectangle 1050"/>
              <p:cNvSpPr/>
              <p:nvPr/>
            </p:nvSpPr>
            <p:spPr>
              <a:xfrm>
                <a:off x="11960158" y="25079465"/>
                <a:ext cx="2212920" cy="1768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TextBox 1051"/>
              <p:cNvSpPr txBox="1"/>
              <p:nvPr/>
            </p:nvSpPr>
            <p:spPr>
              <a:xfrm>
                <a:off x="11971863" y="25513224"/>
                <a:ext cx="22012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 Tracker </a:t>
                </a:r>
              </a:p>
            </p:txBody>
          </p:sp>
        </p:grpSp>
      </p:grpSp>
      <p:pic>
        <p:nvPicPr>
          <p:cNvPr id="1056" name="Picture 10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93490" y="30067562"/>
            <a:ext cx="1885950" cy="1819275"/>
          </a:xfrm>
          <a:prstGeom prst="rect">
            <a:avLst/>
          </a:prstGeom>
        </p:spPr>
      </p:pic>
      <p:pic>
        <p:nvPicPr>
          <p:cNvPr id="1057" name="Picture 105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22076" y="30158049"/>
            <a:ext cx="3038475" cy="1638300"/>
          </a:xfrm>
          <a:prstGeom prst="rect">
            <a:avLst/>
          </a:prstGeom>
        </p:spPr>
      </p:pic>
      <p:pic>
        <p:nvPicPr>
          <p:cNvPr id="1058" name="Picture 10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9292" y="30279101"/>
            <a:ext cx="2230770" cy="1953499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14765068" y="29155068"/>
            <a:ext cx="5897497" cy="60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 System (DNS)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0573208" y="29178455"/>
            <a:ext cx="621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Instance with Elastic IP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798760" y="29189278"/>
            <a:ext cx="31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Domain</a:t>
            </a:r>
          </a:p>
        </p:txBody>
      </p:sp>
      <p:cxnSp>
        <p:nvCxnSpPr>
          <p:cNvPr id="1060" name="Straight Arrow Connector 1059"/>
          <p:cNvCxnSpPr/>
          <p:nvPr/>
        </p:nvCxnSpPr>
        <p:spPr>
          <a:xfrm>
            <a:off x="14987026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19951231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85"/>
          <p:cNvSpPr txBox="1">
            <a:spLocks noChangeArrowheads="1"/>
          </p:cNvSpPr>
          <p:nvPr/>
        </p:nvSpPr>
        <p:spPr bwMode="auto">
          <a:xfrm>
            <a:off x="778786" y="20760508"/>
            <a:ext cx="10672528" cy="286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latin typeface="Verdana" pitchFamily="34" charset="0"/>
              </a:rPr>
              <a:t>●The study Tracker app uses: User table and Subject table, and Subject table</a:t>
            </a:r>
          </a:p>
          <a:p>
            <a:r>
              <a:rPr lang="en-US" sz="3600" dirty="0">
                <a:latin typeface="Verdana" pitchFamily="34" charset="0"/>
              </a:rPr>
              <a:t>●We illustrate the relationship between the three table in the following class diagram</a:t>
            </a:r>
          </a:p>
          <a:p>
            <a:r>
              <a:rPr lang="en-US" sz="3600" dirty="0">
                <a:latin typeface="Verdana" pitchFamily="34" charset="0"/>
              </a:rPr>
              <a:t> </a:t>
            </a:r>
          </a:p>
        </p:txBody>
      </p:sp>
      <p:grpSp>
        <p:nvGrpSpPr>
          <p:cNvPr id="1083" name="Group 1082"/>
          <p:cNvGrpSpPr/>
          <p:nvPr/>
        </p:nvGrpSpPr>
        <p:grpSpPr>
          <a:xfrm>
            <a:off x="808158" y="23657258"/>
            <a:ext cx="10352810" cy="7584742"/>
            <a:chOff x="808158" y="21980858"/>
            <a:chExt cx="10352810" cy="7584742"/>
          </a:xfrm>
        </p:grpSpPr>
        <p:sp>
          <p:nvSpPr>
            <p:cNvPr id="1062" name="TextBox 1061"/>
            <p:cNvSpPr txBox="1"/>
            <p:nvPr/>
          </p:nvSpPr>
          <p:spPr>
            <a:xfrm>
              <a:off x="2126779" y="21980858"/>
              <a:ext cx="7086600" cy="95410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Active Record</a:t>
              </a:r>
            </a:p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4" name="Straight Connector 1063"/>
            <p:cNvCxnSpPr>
              <a:stCxn id="1062" idx="1"/>
              <a:endCxn id="1062" idx="3"/>
            </p:cNvCxnSpPr>
            <p:nvPr/>
          </p:nvCxnSpPr>
          <p:spPr>
            <a:xfrm>
              <a:off x="2126779" y="22457912"/>
              <a:ext cx="70866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0" name="Group 1069"/>
            <p:cNvGrpSpPr/>
            <p:nvPr/>
          </p:nvGrpSpPr>
          <p:grpSpPr>
            <a:xfrm>
              <a:off x="808158" y="24302621"/>
              <a:ext cx="10352810" cy="5262979"/>
              <a:chOff x="808158" y="23556627"/>
              <a:chExt cx="10352810" cy="5262979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3483356" y="23556627"/>
                <a:ext cx="3456481" cy="5262979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Subject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Name:String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Start: Date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End: Date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Has many: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Schedules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704487" y="23556627"/>
                <a:ext cx="3456481" cy="3539430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Schedule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Start: Time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End: Time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</a:t>
                </a:r>
              </a:p>
            </p:txBody>
          </p:sp>
          <p:grpSp>
            <p:nvGrpSpPr>
              <p:cNvPr id="1068" name="Group 1067"/>
              <p:cNvGrpSpPr/>
              <p:nvPr/>
            </p:nvGrpSpPr>
            <p:grpSpPr>
              <a:xfrm>
                <a:off x="808158" y="23602824"/>
                <a:ext cx="2087442" cy="3970318"/>
                <a:chOff x="734520" y="23602824"/>
                <a:chExt cx="2087442" cy="3970318"/>
              </a:xfrm>
            </p:grpSpPr>
            <p:sp>
              <p:nvSpPr>
                <p:cNvPr id="196" name="TextBox 195"/>
                <p:cNvSpPr txBox="1"/>
                <p:nvPr/>
              </p:nvSpPr>
              <p:spPr>
                <a:xfrm>
                  <a:off x="734520" y="23602824"/>
                  <a:ext cx="2087442" cy="397031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User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First Name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Last Name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Email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Has many: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subjects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78786" y="24155400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78786" y="26043112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3483356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514635" y="26188116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704486" y="26043112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704485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2" name="Straight Arrow Connector 1071"/>
            <p:cNvCxnSpPr/>
            <p:nvPr/>
          </p:nvCxnSpPr>
          <p:spPr>
            <a:xfrm flipV="1">
              <a:off x="5670079" y="22934965"/>
              <a:ext cx="0" cy="61133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>
              <a:off x="1851879" y="23546297"/>
              <a:ext cx="7390117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>
              <a:off x="1874012" y="23546297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9530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293490" y="26758268"/>
            <a:ext cx="1290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Allows login only through TAMU Net ID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312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SimSun</vt:lpstr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UNSW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Wilkho, Rohan Singh S</cp:lastModifiedBy>
  <cp:revision>376</cp:revision>
  <cp:lastPrinted>1999-09-02T03:17:39Z</cp:lastPrinted>
  <dcterms:created xsi:type="dcterms:W3CDTF">1997-10-24T05:44:18Z</dcterms:created>
  <dcterms:modified xsi:type="dcterms:W3CDTF">2019-04-29T22:41:37Z</dcterms:modified>
</cp:coreProperties>
</file>