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C9141-0F8D-4CD6-A29A-3CB958B04716}" type="datetimeFigureOut">
              <a:rPr lang="en-IN" smtClean="0"/>
              <a:t>23-08-2023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C20B79-0C49-4991-8641-F46B88B25694}"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93E7670-A8A9-43B4-915C-9DE5B7AB59C3}" type="datetime1">
              <a:rPr lang="en-IN" smtClean="0"/>
              <a:t>23-08-2023</a:t>
            </a:fld>
            <a:endParaRPr lang="en-IN" dirty="0"/>
          </a:p>
        </p:txBody>
      </p:sp>
      <p:sp>
        <p:nvSpPr>
          <p:cNvPr id="5" name="Footer Placeholder 4"/>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6" name="Slide Number Placeholder 5"/>
          <p:cNvSpPr>
            <a:spLocks noGrp="1"/>
          </p:cNvSpPr>
          <p:nvPr>
            <p:ph type="sldNum" sz="quarter" idx="12"/>
          </p:nvPr>
        </p:nvSpPr>
        <p:spPr/>
        <p:txBody>
          <a:bodyPr/>
          <a:lstStyle/>
          <a:p>
            <a:fld id="{5BA1F003-F143-4B07-8A48-8C11DA376146}"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A87B83-31B1-4E37-AE06-9FDF169715CE}" type="datetime1">
              <a:rPr lang="en-IN" smtClean="0"/>
              <a:t>23-08-2023</a:t>
            </a:fld>
            <a:endParaRPr lang="en-IN" dirty="0"/>
          </a:p>
        </p:txBody>
      </p:sp>
      <p:sp>
        <p:nvSpPr>
          <p:cNvPr id="5" name="Footer Placeholder 4"/>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6" name="Slide Number Placeholder 5"/>
          <p:cNvSpPr>
            <a:spLocks noGrp="1"/>
          </p:cNvSpPr>
          <p:nvPr>
            <p:ph type="sldNum" sz="quarter" idx="12"/>
          </p:nvPr>
        </p:nvSpPr>
        <p:spPr/>
        <p:txBody>
          <a:bodyPr/>
          <a:lstStyle/>
          <a:p>
            <a:fld id="{5BA1F003-F143-4B07-8A48-8C11DA37614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22D3DE0-BCAD-4B13-A48D-87CE9706D752}" type="datetime1">
              <a:rPr lang="en-IN" smtClean="0"/>
              <a:t>23-08-2023</a:t>
            </a:fld>
            <a:endParaRPr lang="en-IN" dirty="0"/>
          </a:p>
        </p:txBody>
      </p:sp>
      <p:sp>
        <p:nvSpPr>
          <p:cNvPr id="5" name="Footer Placeholder 4"/>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6" name="Slide Number Placeholder 5"/>
          <p:cNvSpPr>
            <a:spLocks noGrp="1"/>
          </p:cNvSpPr>
          <p:nvPr>
            <p:ph type="sldNum" sz="quarter" idx="12"/>
          </p:nvPr>
        </p:nvSpPr>
        <p:spPr/>
        <p:txBody>
          <a:bodyPr/>
          <a:lstStyle/>
          <a:p>
            <a:fld id="{5BA1F003-F143-4B07-8A48-8C11DA376146}"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ADABE4-AEF6-4E22-B5B1-8916DFDE9071}" type="datetime1">
              <a:rPr lang="en-IN" smtClean="0"/>
              <a:t>23-08-2023</a:t>
            </a:fld>
            <a:endParaRPr lang="en-IN" dirty="0"/>
          </a:p>
        </p:txBody>
      </p:sp>
      <p:sp>
        <p:nvSpPr>
          <p:cNvPr id="5" name="Footer Placeholder 4"/>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6" name="Slide Number Placeholder 5"/>
          <p:cNvSpPr>
            <a:spLocks noGrp="1"/>
          </p:cNvSpPr>
          <p:nvPr>
            <p:ph type="sldNum" sz="quarter" idx="12"/>
          </p:nvPr>
        </p:nvSpPr>
        <p:spPr/>
        <p:txBody>
          <a:bodyPr/>
          <a:lstStyle/>
          <a:p>
            <a:fld id="{5BA1F003-F143-4B07-8A48-8C11DA376146}"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0818A6-68BE-474D-A868-ED6BF4E59CDE}" type="datetime1">
              <a:rPr lang="en-IN" smtClean="0"/>
              <a:t>23-08-2023</a:t>
            </a:fld>
            <a:endParaRPr lang="en-IN" dirty="0"/>
          </a:p>
        </p:txBody>
      </p:sp>
      <p:sp>
        <p:nvSpPr>
          <p:cNvPr id="5" name="Footer Placeholder 4"/>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6" name="Slide Number Placeholder 5"/>
          <p:cNvSpPr>
            <a:spLocks noGrp="1"/>
          </p:cNvSpPr>
          <p:nvPr>
            <p:ph type="sldNum" sz="quarter" idx="12"/>
          </p:nvPr>
        </p:nvSpPr>
        <p:spPr/>
        <p:txBody>
          <a:bodyPr/>
          <a:lstStyle/>
          <a:p>
            <a:fld id="{5BA1F003-F143-4B07-8A48-8C11DA376146}"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5A75701-FEF1-4E1C-B6CE-8425C95F56C3}" type="datetime1">
              <a:rPr lang="en-IN" smtClean="0"/>
              <a:t>23-08-2023</a:t>
            </a:fld>
            <a:endParaRPr lang="en-IN" dirty="0"/>
          </a:p>
        </p:txBody>
      </p:sp>
      <p:sp>
        <p:nvSpPr>
          <p:cNvPr id="6" name="Footer Placeholder 5"/>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7" name="Slide Number Placeholder 6"/>
          <p:cNvSpPr>
            <a:spLocks noGrp="1"/>
          </p:cNvSpPr>
          <p:nvPr>
            <p:ph type="sldNum" sz="quarter" idx="12"/>
          </p:nvPr>
        </p:nvSpPr>
        <p:spPr/>
        <p:txBody>
          <a:bodyPr/>
          <a:lstStyle/>
          <a:p>
            <a:fld id="{5BA1F003-F143-4B07-8A48-8C11DA376146}"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817363D-DA56-4362-AED0-C3406D224208}" type="datetime1">
              <a:rPr lang="en-IN" smtClean="0"/>
              <a:t>23-08-2023</a:t>
            </a:fld>
            <a:endParaRPr lang="en-IN" dirty="0"/>
          </a:p>
        </p:txBody>
      </p:sp>
      <p:sp>
        <p:nvSpPr>
          <p:cNvPr id="8" name="Footer Placeholder 7"/>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9" name="Slide Number Placeholder 8"/>
          <p:cNvSpPr>
            <a:spLocks noGrp="1"/>
          </p:cNvSpPr>
          <p:nvPr>
            <p:ph type="sldNum" sz="quarter" idx="12"/>
          </p:nvPr>
        </p:nvSpPr>
        <p:spPr/>
        <p:txBody>
          <a:bodyPr/>
          <a:lstStyle/>
          <a:p>
            <a:fld id="{5BA1F003-F143-4B07-8A48-8C11DA376146}"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1A74478-79DC-4388-B2BA-4C96C5819C20}" type="datetime1">
              <a:rPr lang="en-IN" smtClean="0"/>
              <a:t>23-08-2023</a:t>
            </a:fld>
            <a:endParaRPr lang="en-IN" dirty="0"/>
          </a:p>
        </p:txBody>
      </p:sp>
      <p:sp>
        <p:nvSpPr>
          <p:cNvPr id="4" name="Footer Placeholder 3"/>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5" name="Slide Number Placeholder 4"/>
          <p:cNvSpPr>
            <a:spLocks noGrp="1"/>
          </p:cNvSpPr>
          <p:nvPr>
            <p:ph type="sldNum" sz="quarter" idx="12"/>
          </p:nvPr>
        </p:nvSpPr>
        <p:spPr/>
        <p:txBody>
          <a:bodyPr/>
          <a:lstStyle/>
          <a:p>
            <a:fld id="{5BA1F003-F143-4B07-8A48-8C11DA376146}"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41525-D0AB-4723-97B5-106D08A63A04}" type="datetime1">
              <a:rPr lang="en-IN" smtClean="0"/>
              <a:t>23-08-2023</a:t>
            </a:fld>
            <a:endParaRPr lang="en-IN" dirty="0"/>
          </a:p>
        </p:txBody>
      </p:sp>
      <p:sp>
        <p:nvSpPr>
          <p:cNvPr id="3" name="Footer Placeholder 2"/>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4" name="Slide Number Placeholder 3"/>
          <p:cNvSpPr>
            <a:spLocks noGrp="1"/>
          </p:cNvSpPr>
          <p:nvPr>
            <p:ph type="sldNum" sz="quarter" idx="12"/>
          </p:nvPr>
        </p:nvSpPr>
        <p:spPr/>
        <p:txBody>
          <a:bodyPr/>
          <a:lstStyle/>
          <a:p>
            <a:fld id="{5BA1F003-F143-4B07-8A48-8C11DA37614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FC9974-3EB0-4007-9C3A-DCC25F2F46CA}" type="datetime1">
              <a:rPr lang="en-IN" smtClean="0"/>
              <a:t>23-08-2023</a:t>
            </a:fld>
            <a:endParaRPr lang="en-IN" dirty="0"/>
          </a:p>
        </p:txBody>
      </p:sp>
      <p:sp>
        <p:nvSpPr>
          <p:cNvPr id="6" name="Footer Placeholder 5"/>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7" name="Slide Number Placeholder 6"/>
          <p:cNvSpPr>
            <a:spLocks noGrp="1"/>
          </p:cNvSpPr>
          <p:nvPr>
            <p:ph type="sldNum" sz="quarter" idx="12"/>
          </p:nvPr>
        </p:nvSpPr>
        <p:spPr/>
        <p:txBody>
          <a:bodyPr/>
          <a:lstStyle/>
          <a:p>
            <a:fld id="{5BA1F003-F143-4B07-8A48-8C11DA376146}"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716E52-483F-474D-9B5D-61AC0FDC31E3}" type="datetime1">
              <a:rPr lang="en-IN" smtClean="0"/>
              <a:t>23-08-2023</a:t>
            </a:fld>
            <a:endParaRPr lang="en-IN" dirty="0"/>
          </a:p>
        </p:txBody>
      </p:sp>
      <p:sp>
        <p:nvSpPr>
          <p:cNvPr id="6" name="Footer Placeholder 5"/>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7" name="Slide Number Placeholder 6"/>
          <p:cNvSpPr>
            <a:spLocks noGrp="1"/>
          </p:cNvSpPr>
          <p:nvPr>
            <p:ph type="sldNum" sz="quarter" idx="12"/>
          </p:nvPr>
        </p:nvSpPr>
        <p:spPr/>
        <p:txBody>
          <a:bodyPr/>
          <a:lstStyle/>
          <a:p>
            <a:fld id="{5BA1F003-F143-4B07-8A48-8C11DA376146}"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72C69-3962-4EFC-A31B-23C6B33AB6C6}" type="datetime1">
              <a:rPr lang="en-IN" smtClean="0"/>
              <a:t>23-08-2023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Authenticated Key Agreement using Grouping Operation for Mobile Device - Harshit Mishra</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1F003-F143-4B07-8A48-8C11DA376146}"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67870" y="2025506"/>
            <a:ext cx="10856258" cy="2806987"/>
          </a:xfrm>
          <a:prstGeom prst="rect">
            <a:avLst/>
          </a:prstGeom>
          <a:noFill/>
        </p:spPr>
        <p:txBody>
          <a:bodyPr wrap="square" rtlCol="0">
            <a:spAutoFit/>
          </a:bodyPr>
          <a:lstStyle/>
          <a:p>
            <a:pPr algn="l">
              <a:lnSpc>
                <a:spcPct val="150000"/>
              </a:lnSpc>
            </a:pPr>
            <a:r>
              <a:rPr lang="en-IN" sz="2000" b="1" dirty="0">
                <a:latin typeface="Times New Roman" panose="02020603050405020304" pitchFamily="18" charset="0"/>
                <a:cs typeface="Times New Roman" panose="02020603050405020304" pitchFamily="18" charset="0"/>
              </a:rPr>
              <a:t>DEPARTMENT: </a:t>
            </a:r>
            <a:r>
              <a:rPr lang="en-IN" sz="2000" dirty="0">
                <a:latin typeface="Times New Roman" panose="02020603050405020304" pitchFamily="18" charset="0"/>
                <a:cs typeface="Times New Roman" panose="02020603050405020304" pitchFamily="18" charset="0"/>
              </a:rPr>
              <a:t>CYBER SECURITY (CYS)</a:t>
            </a:r>
          </a:p>
          <a:p>
            <a:pPr algn="l">
              <a:lnSpc>
                <a:spcPct val="150000"/>
              </a:lnSpc>
            </a:pPr>
            <a:r>
              <a:rPr lang="en-IN" sz="2000" b="1" dirty="0">
                <a:latin typeface="Times New Roman" panose="02020603050405020304" pitchFamily="18" charset="0"/>
                <a:cs typeface="Times New Roman" panose="02020603050405020304" pitchFamily="18" charset="0"/>
              </a:rPr>
              <a:t>TITLE: </a:t>
            </a:r>
            <a:r>
              <a:rPr lang="en-IN" sz="2000" dirty="0">
                <a:latin typeface="Times New Roman" panose="02020603050405020304" pitchFamily="18" charset="0"/>
                <a:cs typeface="Times New Roman" panose="02020603050405020304" pitchFamily="18" charset="0"/>
              </a:rPr>
              <a:t>AUTHENTICATED KEY AGREEMENT USING GROUPING OPERATIONS FOR MOBILE DEVICE</a:t>
            </a:r>
            <a:endParaRPr lang="en-IN" sz="2000" b="1" dirty="0">
              <a:latin typeface="Times New Roman" panose="02020603050405020304" pitchFamily="18" charset="0"/>
              <a:cs typeface="Times New Roman" panose="02020603050405020304" pitchFamily="18" charset="0"/>
            </a:endParaRPr>
          </a:p>
          <a:p>
            <a:pPr algn="l">
              <a:lnSpc>
                <a:spcPct val="150000"/>
              </a:lnSpc>
            </a:pPr>
            <a:r>
              <a:rPr lang="en-IN" sz="2000" b="1" dirty="0">
                <a:latin typeface="Times New Roman" panose="02020603050405020304" pitchFamily="18" charset="0"/>
                <a:cs typeface="Times New Roman" panose="02020603050405020304" pitchFamily="18" charset="0"/>
              </a:rPr>
              <a:t>DOMAIN: </a:t>
            </a:r>
            <a:r>
              <a:rPr lang="en-IN" sz="2000" dirty="0">
                <a:latin typeface="Times New Roman" panose="02020603050405020304" pitchFamily="18" charset="0"/>
                <a:cs typeface="Times New Roman" panose="02020603050405020304" pitchFamily="18" charset="0"/>
              </a:rPr>
              <a:t>CRYTOGRAPHY</a:t>
            </a:r>
          </a:p>
          <a:p>
            <a:pPr algn="l">
              <a:lnSpc>
                <a:spcPct val="150000"/>
              </a:lnSpc>
            </a:pPr>
            <a:r>
              <a:rPr lang="en-IN" sz="2000" b="1" dirty="0">
                <a:latin typeface="Times New Roman" panose="02020603050405020304" pitchFamily="18" charset="0"/>
                <a:cs typeface="Times New Roman" panose="02020603050405020304" pitchFamily="18" charset="0"/>
              </a:rPr>
              <a:t>MEMBERS: </a:t>
            </a:r>
            <a:r>
              <a:rPr lang="en-IN" sz="2000" dirty="0">
                <a:latin typeface="Times New Roman" panose="02020603050405020304" pitchFamily="18" charset="0"/>
                <a:cs typeface="Times New Roman" panose="02020603050405020304" pitchFamily="18" charset="0"/>
              </a:rPr>
              <a:t>HARSHIT MISHRA (CH.EN.U4CYS20029)</a:t>
            </a:r>
          </a:p>
          <a:p>
            <a:pPr algn="l">
              <a:lnSpc>
                <a:spcPct val="150000"/>
              </a:lnSpc>
            </a:pPr>
            <a:r>
              <a:rPr lang="en-IN" sz="2000" b="1" dirty="0">
                <a:latin typeface="Times New Roman" panose="02020603050405020304" pitchFamily="18" charset="0"/>
                <a:cs typeface="Times New Roman" panose="02020603050405020304" pitchFamily="18" charset="0"/>
              </a:rPr>
              <a:t>SUPERVISOR: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CHANDRALEKHA M / CYS</a:t>
            </a:r>
          </a:p>
        </p:txBody>
      </p:sp>
      <p:sp>
        <p:nvSpPr>
          <p:cNvPr id="6" name="Footer Placeholder 5"/>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7" name="Slide Number Placeholder 6"/>
          <p:cNvSpPr>
            <a:spLocks noGrp="1"/>
          </p:cNvSpPr>
          <p:nvPr>
            <p:ph type="sldNum" sz="quarter" idx="12"/>
          </p:nvPr>
        </p:nvSpPr>
        <p:spPr/>
        <p:txBody>
          <a:bodyPr/>
          <a:lstStyle/>
          <a:p>
            <a:fld id="{5BA1F003-F143-4B07-8A48-8C11DA376146}" type="slidenum">
              <a:rPr lang="en-IN" smtClean="0"/>
              <a:t>1</a:t>
            </a:fld>
            <a:endParaRPr lang="en-IN"/>
          </a:p>
        </p:txBody>
      </p:sp>
      <p:pic>
        <p:nvPicPr>
          <p:cNvPr id="8" name="Picture 2" descr="Amrita Vishwa Vidyapeetham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282" y="0"/>
            <a:ext cx="6239435" cy="12012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4" name="Slide Number Placeholder 3"/>
          <p:cNvSpPr>
            <a:spLocks noGrp="1"/>
          </p:cNvSpPr>
          <p:nvPr>
            <p:ph type="sldNum" sz="quarter" idx="12"/>
          </p:nvPr>
        </p:nvSpPr>
        <p:spPr/>
        <p:txBody>
          <a:bodyPr/>
          <a:lstStyle/>
          <a:p>
            <a:fld id="{5BA1F003-F143-4B07-8A48-8C11DA376146}" type="slidenum">
              <a:rPr lang="en-IN" smtClean="0"/>
              <a:t>2</a:t>
            </a:fld>
            <a:endParaRPr lang="en-IN" dirty="0"/>
          </a:p>
        </p:txBody>
      </p:sp>
      <p:pic>
        <p:nvPicPr>
          <p:cNvPr id="5" name="Picture 2" descr="Amrita Vishwa Vidyapeetham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282" y="0"/>
            <a:ext cx="6239435" cy="12012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37881" y="1874728"/>
            <a:ext cx="11116236" cy="3108543"/>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Problem Identification and </a:t>
            </a:r>
            <a:r>
              <a:rPr lang="en-US" sz="2400" b="1" dirty="0">
                <a:latin typeface="Times New Roman" panose="02020603050405020304" pitchFamily="18" charset="0"/>
                <a:cs typeface="Times New Roman" panose="02020603050405020304" pitchFamily="18" charset="0"/>
              </a:rPr>
              <a:t>Problem Statement</a:t>
            </a:r>
            <a:r>
              <a:rPr lang="en-IN" sz="2400" b="1" dirty="0">
                <a:latin typeface="Times New Roman" panose="02020603050405020304" pitchFamily="18" charset="0"/>
                <a:cs typeface="Times New Roman" panose="02020603050405020304" pitchFamily="18" charset="0"/>
              </a:rPr>
              <a:t>:</a:t>
            </a:r>
          </a:p>
          <a:p>
            <a:pPr algn="just"/>
            <a:endParaRPr lang="en-IN" sz="28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All the current public key such as RSA, </a:t>
            </a:r>
            <a:r>
              <a:rPr lang="en-US" dirty="0" err="1">
                <a:latin typeface="Times New Roman" panose="02020603050405020304" pitchFamily="18" charset="0"/>
                <a:cs typeface="Times New Roman" panose="02020603050405020304" pitchFamily="18" charset="0"/>
              </a:rPr>
              <a:t>ElGamal</a:t>
            </a:r>
            <a:r>
              <a:rPr lang="en-US" dirty="0">
                <a:latin typeface="Times New Roman" panose="02020603050405020304" pitchFamily="18" charset="0"/>
                <a:cs typeface="Times New Roman" panose="02020603050405020304" pitchFamily="18" charset="0"/>
              </a:rPr>
              <a:t>, Elliptic curve cryptosystems (ECC) cryptography schemes are extensively used but have its drawbacks. </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major drawback is that these number theory-based schemes are not suitable for application in small computing devices, such as low-cost smart cards with limited computing capacity.</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system is efficient because it uses only matrix multiplication and addition of matrices therefore it will be useful for resource constraint devices like mobile phones and its security is guaranteed using group ring structure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latin typeface="Calibri" panose="020F0502020204030204" charset="0"/>
                <a:cs typeface="Calibri" panose="020F0502020204030204" charset="0"/>
              </a:rPr>
              <a:t>Authenticated Key Agreement using Grouping Operation for Mobile Device - Harshit Mishra</a:t>
            </a:r>
            <a:endParaRPr lang="en-IN" dirty="0">
              <a:latin typeface="Calibri" panose="020F0502020204030204" charset="0"/>
              <a:cs typeface="Calibri" panose="020F0502020204030204" charset="0"/>
            </a:endParaRPr>
          </a:p>
        </p:txBody>
      </p:sp>
      <p:sp>
        <p:nvSpPr>
          <p:cNvPr id="4" name="Slide Number Placeholder 3"/>
          <p:cNvSpPr>
            <a:spLocks noGrp="1"/>
          </p:cNvSpPr>
          <p:nvPr>
            <p:ph type="sldNum" sz="quarter" idx="12"/>
          </p:nvPr>
        </p:nvSpPr>
        <p:spPr/>
        <p:txBody>
          <a:bodyPr/>
          <a:lstStyle/>
          <a:p>
            <a:fld id="{5BA1F003-F143-4B07-8A48-8C11DA376146}" type="slidenum">
              <a:rPr lang="en-IN" smtClean="0">
                <a:latin typeface="Times New Roman" panose="02020603050405020304" pitchFamily="18" charset="0"/>
                <a:cs typeface="Times New Roman" panose="02020603050405020304" pitchFamily="18" charset="0"/>
              </a:rPr>
              <a:t>3</a:t>
            </a:fld>
            <a:endParaRPr lang="en-IN" dirty="0">
              <a:latin typeface="Times New Roman" panose="02020603050405020304" pitchFamily="18" charset="0"/>
              <a:cs typeface="Times New Roman" panose="02020603050405020304" pitchFamily="18" charset="0"/>
            </a:endParaRPr>
          </a:p>
        </p:txBody>
      </p:sp>
      <p:pic>
        <p:nvPicPr>
          <p:cNvPr id="5" name="Picture 2" descr="Amrita Vishwa Vidyapeetham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282" y="0"/>
            <a:ext cx="6239435" cy="12012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8EB224-6CD1-E291-4272-6086D84F9DE3}"/>
              </a:ext>
            </a:extLst>
          </p:cNvPr>
          <p:cNvSpPr txBox="1"/>
          <p:nvPr/>
        </p:nvSpPr>
        <p:spPr>
          <a:xfrm>
            <a:off x="791134" y="1201271"/>
            <a:ext cx="10609729" cy="5170646"/>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Reference Papers:</a:t>
            </a:r>
          </a:p>
          <a:p>
            <a:pPr algn="just"/>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Gupta, I., Pandey, A. and Dubey, M.K., 2019. A key exchange protocol using matrices over group ring. </a:t>
            </a:r>
            <a:r>
              <a:rPr lang="en-US" b="0" i="1" dirty="0">
                <a:solidFill>
                  <a:srgbClr val="222222"/>
                </a:solidFill>
                <a:effectLst/>
                <a:latin typeface="Times New Roman" panose="02020603050405020304" pitchFamily="18" charset="0"/>
                <a:cs typeface="Times New Roman" panose="02020603050405020304" pitchFamily="18" charset="0"/>
              </a:rPr>
              <a:t>Asian-European Journal of Mathematics</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1" dirty="0">
                <a:solidFill>
                  <a:srgbClr val="222222"/>
                </a:solidFill>
                <a:effectLst/>
                <a:latin typeface="Times New Roman" panose="02020603050405020304" pitchFamily="18" charset="0"/>
                <a:cs typeface="Times New Roman" panose="02020603050405020304" pitchFamily="18" charset="0"/>
              </a:rPr>
              <a:t>12</a:t>
            </a:r>
            <a:r>
              <a:rPr lang="en-US" b="0" i="0" dirty="0">
                <a:solidFill>
                  <a:srgbClr val="222222"/>
                </a:solidFill>
                <a:effectLst/>
                <a:latin typeface="Times New Roman" panose="02020603050405020304" pitchFamily="18" charset="0"/>
                <a:cs typeface="Times New Roman" panose="02020603050405020304" pitchFamily="18" charset="0"/>
              </a:rPr>
              <a:t>(05), p.1950075.</a:t>
            </a:r>
            <a:endParaRPr lang="en-IN" b="0" i="0" dirty="0">
              <a:solidFill>
                <a:srgbClr val="222222"/>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IN"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F. Borges, P. R. Reis and D. Pereira, "A Comparison of Security and its Performance for Key Agreements in Post-Quantum Cryptography," in IEEE Access, vol. 8, pp. 142413-142422, 2020, doi: 10.1109/ACCESS.2020.3013250.</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0" i="0" dirty="0">
                <a:solidFill>
                  <a:srgbClr val="333333"/>
                </a:solidFill>
                <a:effectLst/>
                <a:latin typeface="Times New Roman" panose="02020603050405020304" pitchFamily="18" charset="0"/>
                <a:cs typeface="Times New Roman" panose="02020603050405020304" pitchFamily="18" charset="0"/>
              </a:rPr>
              <a:t>Huang, Y., Su, Z., Zhang, F. </a:t>
            </a:r>
            <a:r>
              <a:rPr lang="en-IN" b="0" i="1" dirty="0">
                <a:solidFill>
                  <a:srgbClr val="333333"/>
                </a:solidFill>
                <a:effectLst/>
                <a:latin typeface="Times New Roman" panose="02020603050405020304" pitchFamily="18" charset="0"/>
                <a:cs typeface="Times New Roman" panose="02020603050405020304" pitchFamily="18" charset="0"/>
              </a:rPr>
              <a:t>et al.</a:t>
            </a:r>
            <a:r>
              <a:rPr lang="en-IN" b="0" i="0" dirty="0">
                <a:solidFill>
                  <a:srgbClr val="333333"/>
                </a:solidFill>
                <a:effectLst/>
                <a:latin typeface="Times New Roman" panose="02020603050405020304" pitchFamily="18" charset="0"/>
                <a:cs typeface="Times New Roman" panose="02020603050405020304" pitchFamily="18" charset="0"/>
              </a:rPr>
              <a:t> Quantum algorithm for solving hyperelliptic curve discrete logarithm problem. </a:t>
            </a:r>
            <a:r>
              <a:rPr lang="en-IN" b="0" i="1" dirty="0">
                <a:solidFill>
                  <a:srgbClr val="333333"/>
                </a:solidFill>
                <a:effectLst/>
                <a:latin typeface="Times New Roman" panose="02020603050405020304" pitchFamily="18" charset="0"/>
                <a:cs typeface="Times New Roman" panose="02020603050405020304" pitchFamily="18" charset="0"/>
              </a:rPr>
              <a:t>Quantum Inf Process</a:t>
            </a:r>
            <a:r>
              <a:rPr lang="en-IN" b="0" i="0" dirty="0">
                <a:solidFill>
                  <a:srgbClr val="333333"/>
                </a:solidFill>
                <a:effectLst/>
                <a:latin typeface="Times New Roman" panose="02020603050405020304" pitchFamily="18" charset="0"/>
                <a:cs typeface="Times New Roman" panose="02020603050405020304" pitchFamily="18" charset="0"/>
              </a:rPr>
              <a:t> </a:t>
            </a:r>
            <a:r>
              <a:rPr lang="en-IN" b="1" i="0" dirty="0">
                <a:solidFill>
                  <a:srgbClr val="333333"/>
                </a:solidFill>
                <a:effectLst/>
                <a:latin typeface="Times New Roman" panose="02020603050405020304" pitchFamily="18" charset="0"/>
                <a:cs typeface="Times New Roman" panose="02020603050405020304" pitchFamily="18" charset="0"/>
              </a:rPr>
              <a:t>19</a:t>
            </a:r>
            <a:r>
              <a:rPr lang="en-IN" b="0" i="0" dirty="0">
                <a:solidFill>
                  <a:srgbClr val="333333"/>
                </a:solidFill>
                <a:effectLst/>
                <a:latin typeface="Times New Roman" panose="02020603050405020304" pitchFamily="18" charset="0"/>
                <a:cs typeface="Times New Roman" panose="02020603050405020304" pitchFamily="18" charset="0"/>
              </a:rPr>
              <a:t>, 62 (2020).</a:t>
            </a:r>
            <a:endParaRPr lang="en-US"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0" i="0" dirty="0">
                <a:solidFill>
                  <a:srgbClr val="333333"/>
                </a:solidFill>
                <a:effectLst/>
                <a:latin typeface="Times New Roman" panose="02020603050405020304" pitchFamily="18" charset="0"/>
                <a:cs typeface="Times New Roman" panose="02020603050405020304" pitchFamily="18" charset="0"/>
              </a:rPr>
              <a:t>Larasati, H.T., Kim, H. (2021). Quantum Cryptanalysis Landscape of Shor’s Algorithm for Elliptic Curve Discrete Logarithm Problem. In: Kim, H. (eds) Information Security Applications. WISA 2021. Lecture Notes in Computer Science(), vol 13009. Springer, Cham.</a:t>
            </a:r>
          </a:p>
          <a:p>
            <a:pPr marL="342900" indent="-342900" algn="just">
              <a:buFont typeface="+mj-lt"/>
              <a:buAutoNum type="arabicPeriod"/>
            </a:pPr>
            <a:endParaRPr lang="en-IN" dirty="0">
              <a:solidFill>
                <a:srgbClr val="333333"/>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0" i="0" dirty="0">
                <a:solidFill>
                  <a:srgbClr val="333333"/>
                </a:solidFill>
                <a:effectLst/>
                <a:latin typeface="Times New Roman" panose="02020603050405020304" pitchFamily="18" charset="0"/>
                <a:cs typeface="Times New Roman" panose="02020603050405020304" pitchFamily="18" charset="0"/>
              </a:rPr>
              <a:t>Rubinstein-</a:t>
            </a:r>
            <a:r>
              <a:rPr lang="en-IN" b="0" i="0" dirty="0" err="1">
                <a:solidFill>
                  <a:srgbClr val="333333"/>
                </a:solidFill>
                <a:effectLst/>
                <a:latin typeface="Times New Roman" panose="02020603050405020304" pitchFamily="18" charset="0"/>
                <a:cs typeface="Times New Roman" panose="02020603050405020304" pitchFamily="18" charset="0"/>
              </a:rPr>
              <a:t>Salzedo</a:t>
            </a:r>
            <a:r>
              <a:rPr lang="en-IN" b="0" i="0" dirty="0">
                <a:solidFill>
                  <a:srgbClr val="333333"/>
                </a:solidFill>
                <a:effectLst/>
                <a:latin typeface="Times New Roman" panose="02020603050405020304" pitchFamily="18" charset="0"/>
                <a:cs typeface="Times New Roman" panose="02020603050405020304" pitchFamily="18" charset="0"/>
              </a:rPr>
              <a:t>, S. (2018). The Diffie–Hellman Key Exchange and the Discrete Logarithm Problem. In: Cryptography. Springer Undergraduate Mathematics Series. Springer, Cham.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4" name="Slide Number Placeholder 3"/>
          <p:cNvSpPr>
            <a:spLocks noGrp="1"/>
          </p:cNvSpPr>
          <p:nvPr>
            <p:ph type="sldNum" sz="quarter" idx="12"/>
          </p:nvPr>
        </p:nvSpPr>
        <p:spPr/>
        <p:txBody>
          <a:bodyPr/>
          <a:lstStyle/>
          <a:p>
            <a:fld id="{5BA1F003-F143-4B07-8A48-8C11DA376146}" type="slidenum">
              <a:rPr lang="en-IN" smtClean="0"/>
              <a:t>4</a:t>
            </a:fld>
            <a:endParaRPr lang="en-IN" dirty="0"/>
          </a:p>
        </p:txBody>
      </p:sp>
      <p:pic>
        <p:nvPicPr>
          <p:cNvPr id="5" name="Picture 2" descr="Amrita Vishwa Vidyapeetham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282" y="0"/>
            <a:ext cx="6239435" cy="12012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60928" y="1767006"/>
            <a:ext cx="9870141" cy="3323987"/>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Significance and objective of the project:</a:t>
            </a:r>
          </a:p>
          <a:p>
            <a:pPr algn="just"/>
            <a:endParaRPr lang="en-IN"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1800" b="0" i="0" u="none" strike="noStrike" baseline="0" dirty="0">
                <a:latin typeface="Times New Roman" panose="02020603050405020304" pitchFamily="18" charset="0"/>
                <a:cs typeface="Times New Roman" panose="02020603050405020304" pitchFamily="18" charset="0"/>
              </a:rPr>
              <a:t>A non-commutative semigroup is used </a:t>
            </a:r>
            <a:r>
              <a:rPr lang="en-US" sz="1800" b="0" i="0" u="none" strike="noStrike" baseline="0" dirty="0">
                <a:latin typeface="Times New Roman" panose="02020603050405020304" pitchFamily="18" charset="0"/>
                <a:cs typeface="Times New Roman" panose="02020603050405020304" pitchFamily="18" charset="0"/>
              </a:rPr>
              <a:t>such that the attacks which uses eigenvalues, determinants are no longer applicable.</a:t>
            </a:r>
          </a:p>
          <a:p>
            <a:pPr algn="just"/>
            <a:endParaRPr lang="en-US" sz="1800" b="0" i="0" u="none" strike="noStrike" baseline="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semigroup of matrices over group ring under usual matrix multiplication operation and group of invertible matrices over group ring have been used as the platform to avoid the reduction of DLP to finite fields which can weaken DH key exchange.</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This protocol has only been theorized but has not been implemented. In this project, we will be implementing it in mobile devices.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Authenticated Key Agreement using Grouping Operation for Mobile Device - Harshit Mishra</a:t>
            </a:r>
            <a:endParaRPr lang="en-IN" dirty="0"/>
          </a:p>
        </p:txBody>
      </p:sp>
      <p:sp>
        <p:nvSpPr>
          <p:cNvPr id="4" name="Slide Number Placeholder 3"/>
          <p:cNvSpPr>
            <a:spLocks noGrp="1"/>
          </p:cNvSpPr>
          <p:nvPr>
            <p:ph type="sldNum" sz="quarter" idx="12"/>
          </p:nvPr>
        </p:nvSpPr>
        <p:spPr/>
        <p:txBody>
          <a:bodyPr/>
          <a:lstStyle/>
          <a:p>
            <a:fld id="{5BA1F003-F143-4B07-8A48-8C11DA376146}" type="slidenum">
              <a:rPr lang="en-IN" smtClean="0"/>
              <a:t>5</a:t>
            </a:fld>
            <a:endParaRPr lang="en-IN" dirty="0"/>
          </a:p>
        </p:txBody>
      </p:sp>
      <p:sp>
        <p:nvSpPr>
          <p:cNvPr id="5" name="TextBox 4"/>
          <p:cNvSpPr txBox="1"/>
          <p:nvPr/>
        </p:nvSpPr>
        <p:spPr>
          <a:xfrm>
            <a:off x="2098860" y="2228671"/>
            <a:ext cx="7994277" cy="240065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Scope of the Project:</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scope of the topic is the development of a secure and efficient method for two mobile devices to establish a shared secret key over an insecure network. The method involves the use of grouping operations to establish a shared secret key that can be used for subsequent communication between the two devices. The goal is to ensure that the key agreement is secure against attacks that can compromise the confidentiality and integrity of the communication.</a:t>
            </a:r>
            <a:endParaRPr lang="en-IN" dirty="0">
              <a:latin typeface="Times New Roman" panose="02020603050405020304" pitchFamily="18" charset="0"/>
              <a:cs typeface="Times New Roman" panose="02020603050405020304" pitchFamily="18" charset="0"/>
            </a:endParaRPr>
          </a:p>
        </p:txBody>
      </p:sp>
      <p:pic>
        <p:nvPicPr>
          <p:cNvPr id="6" name="Picture 2" descr="Amrita Vishwa Vidyapeetham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282" y="0"/>
            <a:ext cx="6239435" cy="12012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2375</TotalTime>
  <Words>592</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Mishra</dc:creator>
  <cp:lastModifiedBy>Harshit Mishra</cp:lastModifiedBy>
  <cp:revision>58</cp:revision>
  <dcterms:created xsi:type="dcterms:W3CDTF">2023-08-06T09:18:00Z</dcterms:created>
  <dcterms:modified xsi:type="dcterms:W3CDTF">2023-08-24T09:17:27Z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B07EA735DD004DE094282B7719344EEC</vt:lpwstr>
  </property>
  <property fmtid="{D5CDD505-2E9C-101B-9397-08002B2CF9AE}" pid="3" name="KSOProductBuildVer">
    <vt:lpwstr>1033-11.2.0.11219</vt:lpwstr>
  </property>
</Properties>
</file>