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57" r:id="rId3"/>
    <p:sldId id="260" r:id="rId4"/>
    <p:sldId id="261" r:id="rId5"/>
    <p:sldId id="262" r:id="rId6"/>
    <p:sldId id="263" r:id="rId7"/>
    <p:sldId id="258" r:id="rId8"/>
    <p:sldId id="259"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40" d="100"/>
          <a:sy n="40" d="100"/>
        </p:scale>
        <p:origin x="44" y="6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DC33CF8A-3001-4BDA-BE07-E11C194E2D8E}" type="datetimeFigureOut">
              <a:rPr lang="en-IN" smtClean="0"/>
              <a:t>11-12-2023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99E7F42-487A-4FDA-809D-1AE4E996D033}" type="slidenum">
              <a:rPr lang="en-IN" smtClean="0"/>
              <a:t>‹#›</a:t>
            </a:fld>
            <a:endParaRPr lang="en-IN"/>
          </a:p>
        </p:txBody>
      </p:sp>
    </p:spTree>
    <p:extLst>
      <p:ext uri="{BB962C8B-B14F-4D97-AF65-F5344CB8AC3E}">
        <p14:creationId xmlns:p14="http://schemas.microsoft.com/office/powerpoint/2010/main" val="26615916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33CF8A-3001-4BDA-BE07-E11C194E2D8E}" type="datetimeFigureOut">
              <a:rPr lang="en-IN" smtClean="0"/>
              <a:t>11-12-2023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9E7F42-487A-4FDA-809D-1AE4E996D033}" type="slidenum">
              <a:rPr lang="en-IN" smtClean="0"/>
              <a:t>‹#›</a:t>
            </a:fld>
            <a:endParaRPr lang="en-IN"/>
          </a:p>
        </p:txBody>
      </p:sp>
    </p:spTree>
    <p:extLst>
      <p:ext uri="{BB962C8B-B14F-4D97-AF65-F5344CB8AC3E}">
        <p14:creationId xmlns:p14="http://schemas.microsoft.com/office/powerpoint/2010/main" val="34815585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33CF8A-3001-4BDA-BE07-E11C194E2D8E}" type="datetimeFigureOut">
              <a:rPr lang="en-IN" smtClean="0"/>
              <a:t>11-12-2023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9E7F42-487A-4FDA-809D-1AE4E996D033}" type="slidenum">
              <a:rPr lang="en-IN" smtClean="0"/>
              <a:t>‹#›</a:t>
            </a:fld>
            <a:endParaRPr lang="en-IN"/>
          </a:p>
        </p:txBody>
      </p:sp>
    </p:spTree>
    <p:extLst>
      <p:ext uri="{BB962C8B-B14F-4D97-AF65-F5344CB8AC3E}">
        <p14:creationId xmlns:p14="http://schemas.microsoft.com/office/powerpoint/2010/main" val="38252573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C33CF8A-3001-4BDA-BE07-E11C194E2D8E}" type="datetimeFigureOut">
              <a:rPr lang="en-IN" smtClean="0"/>
              <a:t>11-12-2023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99E7F42-487A-4FDA-809D-1AE4E996D033}" type="slidenum">
              <a:rPr lang="en-IN" smtClean="0"/>
              <a:t>‹#›</a:t>
            </a:fld>
            <a:endParaRPr lang="en-IN"/>
          </a:p>
        </p:txBody>
      </p:sp>
    </p:spTree>
    <p:extLst>
      <p:ext uri="{BB962C8B-B14F-4D97-AF65-F5344CB8AC3E}">
        <p14:creationId xmlns:p14="http://schemas.microsoft.com/office/powerpoint/2010/main" val="4129595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DC33CF8A-3001-4BDA-BE07-E11C194E2D8E}" type="datetimeFigureOut">
              <a:rPr lang="en-IN" smtClean="0"/>
              <a:t>11-12-2023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99E7F42-487A-4FDA-809D-1AE4E996D033}" type="slidenum">
              <a:rPr lang="en-IN" smtClean="0"/>
              <a:t>‹#›</a:t>
            </a:fld>
            <a:endParaRPr lang="en-IN"/>
          </a:p>
        </p:txBody>
      </p:sp>
    </p:spTree>
    <p:extLst>
      <p:ext uri="{BB962C8B-B14F-4D97-AF65-F5344CB8AC3E}">
        <p14:creationId xmlns:p14="http://schemas.microsoft.com/office/powerpoint/2010/main" val="11127212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DC33CF8A-3001-4BDA-BE07-E11C194E2D8E}" type="datetimeFigureOut">
              <a:rPr lang="en-IN" smtClean="0"/>
              <a:t>11-12-2023</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A99E7F42-487A-4FDA-809D-1AE4E996D033}" type="slidenum">
              <a:rPr lang="en-IN" smtClean="0"/>
              <a:t>‹#›</a:t>
            </a:fld>
            <a:endParaRPr lang="en-IN"/>
          </a:p>
        </p:txBody>
      </p:sp>
    </p:spTree>
    <p:extLst>
      <p:ext uri="{BB962C8B-B14F-4D97-AF65-F5344CB8AC3E}">
        <p14:creationId xmlns:p14="http://schemas.microsoft.com/office/powerpoint/2010/main" val="41117492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DC33CF8A-3001-4BDA-BE07-E11C194E2D8E}" type="datetimeFigureOut">
              <a:rPr lang="en-IN" smtClean="0"/>
              <a:t>11-12-2023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99E7F42-487A-4FDA-809D-1AE4E996D033}" type="slidenum">
              <a:rPr lang="en-IN" smtClean="0"/>
              <a:t>‹#›</a:t>
            </a:fld>
            <a:endParaRPr lang="en-IN"/>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4837657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C33CF8A-3001-4BDA-BE07-E11C194E2D8E}" type="datetimeFigureOut">
              <a:rPr lang="en-IN" smtClean="0"/>
              <a:t>11-12-2023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99E7F42-487A-4FDA-809D-1AE4E996D033}" type="slidenum">
              <a:rPr lang="en-IN" smtClean="0"/>
              <a:t>‹#›</a:t>
            </a:fld>
            <a:endParaRPr lang="en-IN"/>
          </a:p>
        </p:txBody>
      </p:sp>
    </p:spTree>
    <p:extLst>
      <p:ext uri="{BB962C8B-B14F-4D97-AF65-F5344CB8AC3E}">
        <p14:creationId xmlns:p14="http://schemas.microsoft.com/office/powerpoint/2010/main" val="2401740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33CF8A-3001-4BDA-BE07-E11C194E2D8E}" type="datetimeFigureOut">
              <a:rPr lang="en-IN" smtClean="0"/>
              <a:t>11-12-2023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99E7F42-487A-4FDA-809D-1AE4E996D033}" type="slidenum">
              <a:rPr lang="en-IN" smtClean="0"/>
              <a:t>‹#›</a:t>
            </a:fld>
            <a:endParaRPr lang="en-IN"/>
          </a:p>
        </p:txBody>
      </p:sp>
    </p:spTree>
    <p:extLst>
      <p:ext uri="{BB962C8B-B14F-4D97-AF65-F5344CB8AC3E}">
        <p14:creationId xmlns:p14="http://schemas.microsoft.com/office/powerpoint/2010/main" val="28761303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C33CF8A-3001-4BDA-BE07-E11C194E2D8E}" type="datetimeFigureOut">
              <a:rPr lang="en-IN" smtClean="0"/>
              <a:t>11-12-2023</a:t>
            </a:fld>
            <a:endParaRPr lang="en-IN"/>
          </a:p>
        </p:txBody>
      </p:sp>
      <p:sp>
        <p:nvSpPr>
          <p:cNvPr id="6" name="Footer Placeholder 5"/>
          <p:cNvSpPr>
            <a:spLocks noGrp="1"/>
          </p:cNvSpPr>
          <p:nvPr>
            <p:ph type="ftr" sz="quarter" idx="11"/>
          </p:nvPr>
        </p:nvSpPr>
        <p:spPr>
          <a:xfrm>
            <a:off x="804672" y="6236208"/>
            <a:ext cx="5167503" cy="320040"/>
          </a:xfrm>
        </p:spPr>
        <p:txBody>
          <a:bodyPr/>
          <a:lstStyle>
            <a:lvl1pPr>
              <a:defRPr>
                <a:solidFill>
                  <a:srgbClr val="FFFFFF">
                    <a:alpha val="69804"/>
                  </a:srgbClr>
                </a:solidFill>
              </a:defRPr>
            </a:lvl1pPr>
          </a:lstStyle>
          <a:p>
            <a:endParaRPr lang="en-IN"/>
          </a:p>
        </p:txBody>
      </p:sp>
      <p:sp>
        <p:nvSpPr>
          <p:cNvPr id="7" name="Slide Number Placeholder 6"/>
          <p:cNvSpPr>
            <a:spLocks noGrp="1"/>
          </p:cNvSpPr>
          <p:nvPr>
            <p:ph type="sldNum" sz="quarter" idx="12"/>
          </p:nvPr>
        </p:nvSpPr>
        <p:spPr/>
        <p:txBody>
          <a:bodyPr/>
          <a:lstStyle/>
          <a:p>
            <a:fld id="{A99E7F42-487A-4FDA-809D-1AE4E996D033}" type="slidenum">
              <a:rPr lang="en-IN" smtClean="0"/>
              <a:t>‹#›</a:t>
            </a:fld>
            <a:endParaRPr lang="en-IN"/>
          </a:p>
        </p:txBody>
      </p:sp>
    </p:spTree>
    <p:extLst>
      <p:ext uri="{BB962C8B-B14F-4D97-AF65-F5344CB8AC3E}">
        <p14:creationId xmlns:p14="http://schemas.microsoft.com/office/powerpoint/2010/main" val="19481352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alpha val="90000"/>
                  </a:srgbClr>
                </a:solidFill>
                <a:effectLst>
                  <a:outerShdw blurRad="50800" dist="38100" dir="2700000" algn="tl" rotWithShape="0">
                    <a:prstClr val="black">
                      <a:alpha val="43000"/>
                    </a:prstClr>
                  </a:outerShdw>
                </a:effectLst>
              </a:defRPr>
            </a:lvl1pPr>
          </a:lstStyle>
          <a:p>
            <a:fld id="{DC33CF8A-3001-4BDA-BE07-E11C194E2D8E}" type="datetimeFigureOut">
              <a:rPr lang="en-IN" smtClean="0"/>
              <a:t>11-12-2023</a:t>
            </a:fld>
            <a:endParaRPr lang="en-IN"/>
          </a:p>
        </p:txBody>
      </p:sp>
      <p:sp>
        <p:nvSpPr>
          <p:cNvPr id="6" name="Footer Placeholder 5"/>
          <p:cNvSpPr>
            <a:spLocks noGrp="1"/>
          </p:cNvSpPr>
          <p:nvPr>
            <p:ph type="ftr" sz="quarter" idx="11"/>
          </p:nvPr>
        </p:nvSpPr>
        <p:spPr>
          <a:xfrm>
            <a:off x="808523" y="6236208"/>
            <a:ext cx="5103729" cy="320040"/>
          </a:xfrm>
        </p:spPr>
        <p:txBody>
          <a:bodyPr/>
          <a:lstStyle>
            <a:lvl1pPr>
              <a:defRPr>
                <a:solidFill>
                  <a:srgbClr val="FFFFFF">
                    <a:alpha val="70000"/>
                  </a:srgbClr>
                </a:solidFill>
              </a:defRPr>
            </a:lvl1pPr>
          </a:lstStyle>
          <a:p>
            <a:endParaRPr lang="en-US" dirty="0"/>
          </a:p>
        </p:txBody>
      </p:sp>
      <p:sp>
        <p:nvSpPr>
          <p:cNvPr id="7" name="Slide Number Placeholder 6"/>
          <p:cNvSpPr>
            <a:spLocks noGrp="1"/>
          </p:cNvSpPr>
          <p:nvPr>
            <p:ph type="sldNum" sz="quarter" idx="12"/>
          </p:nvPr>
        </p:nvSpPr>
        <p:spPr/>
        <p:txBody>
          <a:bodyPr/>
          <a:lstStyle/>
          <a:p>
            <a:fld id="{A99E7F42-487A-4FDA-809D-1AE4E996D033}" type="slidenum">
              <a:rPr lang="en-IN" smtClean="0"/>
              <a:t>‹#›</a:t>
            </a:fld>
            <a:endParaRPr lang="en-IN"/>
          </a:p>
        </p:txBody>
      </p:sp>
    </p:spTree>
    <p:extLst>
      <p:ext uri="{BB962C8B-B14F-4D97-AF65-F5344CB8AC3E}">
        <p14:creationId xmlns:p14="http://schemas.microsoft.com/office/powerpoint/2010/main" val="10760351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31136" y="964692"/>
            <a:ext cx="7729728"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DC33CF8A-3001-4BDA-BE07-E11C194E2D8E}" type="datetimeFigureOut">
              <a:rPr lang="en-IN" smtClean="0"/>
              <a:t>11-12-2023</a:t>
            </a:fld>
            <a:endParaRPr lang="en-IN"/>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IN"/>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A99E7F42-487A-4FDA-809D-1AE4E996D033}" type="slidenum">
              <a:rPr lang="en-IN" smtClean="0"/>
              <a:t>‹#›</a:t>
            </a:fld>
            <a:endParaRPr lang="en-IN"/>
          </a:p>
        </p:txBody>
      </p:sp>
    </p:spTree>
    <p:extLst>
      <p:ext uri="{BB962C8B-B14F-4D97-AF65-F5344CB8AC3E}">
        <p14:creationId xmlns:p14="http://schemas.microsoft.com/office/powerpoint/2010/main" val="1647094534"/>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8" Type="http://schemas.openxmlformats.org/officeDocument/2006/relationships/hyperlink" Target="https://ieeexplore.ieee.org/document/9001476" TargetMode="External"/><Relationship Id="rId3" Type="http://schemas.openxmlformats.org/officeDocument/2006/relationships/hyperlink" Target="https://ieeexplore.ieee.org/document/9378065" TargetMode="External"/><Relationship Id="rId7" Type="http://schemas.openxmlformats.org/officeDocument/2006/relationships/hyperlink" Target="https://ieeexplore.ieee.org/document/9676194" TargetMode="External"/><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hyperlink" Target="https://ieeexplore.ieee.org/document/9792931" TargetMode="External"/><Relationship Id="rId5" Type="http://schemas.openxmlformats.org/officeDocument/2006/relationships/hyperlink" Target="https://ieeexplore.ieee.org/document/9364448" TargetMode="External"/><Relationship Id="rId4" Type="http://schemas.openxmlformats.org/officeDocument/2006/relationships/hyperlink" Target="https://www.researchgate.net/publication/345675295_Cyber_Bullying_Detection_Based_on_Twitter_Dataset"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F86636F-92EB-06F6-5115-D7AE899CDF94}"/>
              </a:ext>
            </a:extLst>
          </p:cNvPr>
          <p:cNvSpPr>
            <a:spLocks noGrp="1"/>
          </p:cNvSpPr>
          <p:nvPr>
            <p:ph type="subTitle" idx="1"/>
          </p:nvPr>
        </p:nvSpPr>
        <p:spPr>
          <a:xfrm>
            <a:off x="4807031" y="4502989"/>
            <a:ext cx="7272826" cy="1846054"/>
          </a:xfrm>
        </p:spPr>
        <p:txBody>
          <a:bodyPr>
            <a:normAutofit fontScale="77500" lnSpcReduction="20000"/>
          </a:bodyPr>
          <a:lstStyle/>
          <a:p>
            <a:r>
              <a:rPr lang="en-US" sz="3400" b="1" dirty="0"/>
              <a:t>Group- 16</a:t>
            </a:r>
          </a:p>
          <a:p>
            <a:r>
              <a:rPr lang="en-US" sz="3400" dirty="0"/>
              <a:t>Harshit Pandey (2000290110075)</a:t>
            </a:r>
          </a:p>
          <a:p>
            <a:r>
              <a:rPr lang="en-US" sz="3400" dirty="0"/>
              <a:t>Harsh Kumar Singh (2000290110071)</a:t>
            </a:r>
          </a:p>
          <a:p>
            <a:r>
              <a:rPr lang="en-US" sz="3400" dirty="0"/>
              <a:t>Harsh Kumar (2000290110070)</a:t>
            </a:r>
            <a:endParaRPr lang="en-IN" sz="3400" dirty="0"/>
          </a:p>
        </p:txBody>
      </p:sp>
      <p:pic>
        <p:nvPicPr>
          <p:cNvPr id="5" name="Picture 4">
            <a:extLst>
              <a:ext uri="{FF2B5EF4-FFF2-40B4-BE49-F238E27FC236}">
                <a16:creationId xmlns:a16="http://schemas.microsoft.com/office/drawing/2014/main" id="{39A6DFF9-6665-01E8-C5AF-384A6A9BFB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84540" y="0"/>
            <a:ext cx="1207460" cy="1017917"/>
          </a:xfrm>
          <a:prstGeom prst="rect">
            <a:avLst/>
          </a:prstGeom>
        </p:spPr>
      </p:pic>
      <p:sp>
        <p:nvSpPr>
          <p:cNvPr id="6" name="Rectangle 5">
            <a:extLst>
              <a:ext uri="{FF2B5EF4-FFF2-40B4-BE49-F238E27FC236}">
                <a16:creationId xmlns:a16="http://schemas.microsoft.com/office/drawing/2014/main" id="{7E798E9C-039C-49F2-9F71-97A4BE58FD07}"/>
              </a:ext>
            </a:extLst>
          </p:cNvPr>
          <p:cNvSpPr/>
          <p:nvPr/>
        </p:nvSpPr>
        <p:spPr>
          <a:xfrm>
            <a:off x="2459587" y="508958"/>
            <a:ext cx="7272825"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Cyber-Bullying Detection</a:t>
            </a:r>
          </a:p>
        </p:txBody>
      </p:sp>
      <p:sp>
        <p:nvSpPr>
          <p:cNvPr id="8" name="Subtitle 2">
            <a:extLst>
              <a:ext uri="{FF2B5EF4-FFF2-40B4-BE49-F238E27FC236}">
                <a16:creationId xmlns:a16="http://schemas.microsoft.com/office/drawing/2014/main" id="{7A8CFB28-63DF-E503-7170-229FC90B8DB1}"/>
              </a:ext>
            </a:extLst>
          </p:cNvPr>
          <p:cNvSpPr txBox="1">
            <a:spLocks/>
          </p:cNvSpPr>
          <p:nvPr/>
        </p:nvSpPr>
        <p:spPr>
          <a:xfrm>
            <a:off x="0" y="4681623"/>
            <a:ext cx="5198852" cy="1235947"/>
          </a:xfrm>
          <a:prstGeom prst="rect">
            <a:avLst/>
          </a:prstGeom>
          <a:noFill/>
        </p:spPr>
        <p:txBody>
          <a:bodyPr vert="horz" lIns="91440" tIns="45720" rIns="91440" bIns="45720" rtlCol="0">
            <a:normAutofit/>
          </a:bodyPr>
          <a:lstStyle>
            <a:lvl1pPr marL="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75000"/>
                    <a:lumOff val="25000"/>
                  </a:schemeClr>
                </a:solidFill>
                <a:latin typeface="+mn-lt"/>
                <a:ea typeface="+mn-ea"/>
                <a:cs typeface="+mn-cs"/>
              </a:defRPr>
            </a:lvl1pPr>
            <a:lvl2pPr marL="45720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85000"/>
                    <a:lumOff val="15000"/>
                  </a:schemeClr>
                </a:solidFill>
                <a:latin typeface="+mn-lt"/>
                <a:ea typeface="+mn-ea"/>
                <a:cs typeface="+mn-cs"/>
              </a:defRPr>
            </a:lvl2pPr>
            <a:lvl3pPr marL="914400" indent="0" algn="ctr"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4pPr>
            <a:lvl5pPr marL="18288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8pPr>
            <a:lvl9pPr marL="36576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9pPr>
          </a:lstStyle>
          <a:p>
            <a:r>
              <a:rPr lang="en-US" sz="2600" b="1" dirty="0"/>
              <a:t>Guide</a:t>
            </a:r>
            <a:r>
              <a:rPr lang="en-US" sz="3200" b="1" dirty="0"/>
              <a:t> </a:t>
            </a:r>
          </a:p>
          <a:p>
            <a:r>
              <a:rPr lang="en-US" sz="2600" dirty="0"/>
              <a:t>Mr. Ankit Kr. Saini</a:t>
            </a:r>
          </a:p>
          <a:p>
            <a:endParaRPr lang="en-US" sz="2600" dirty="0"/>
          </a:p>
        </p:txBody>
      </p:sp>
      <p:pic>
        <p:nvPicPr>
          <p:cNvPr id="11" name="Picture 10">
            <a:extLst>
              <a:ext uri="{FF2B5EF4-FFF2-40B4-BE49-F238E27FC236}">
                <a16:creationId xmlns:a16="http://schemas.microsoft.com/office/drawing/2014/main" id="{54F9C8DA-561D-2D01-2589-ECDFD29A5C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4565" y="1777044"/>
            <a:ext cx="9911751" cy="2415396"/>
          </a:xfrm>
          <a:prstGeom prst="rect">
            <a:avLst/>
          </a:prstGeom>
          <a:scene3d>
            <a:camera prst="perspectiveRelaxed"/>
            <a:lightRig rig="threePt" dir="t"/>
          </a:scene3d>
        </p:spPr>
      </p:pic>
    </p:spTree>
    <p:extLst>
      <p:ext uri="{BB962C8B-B14F-4D97-AF65-F5344CB8AC3E}">
        <p14:creationId xmlns:p14="http://schemas.microsoft.com/office/powerpoint/2010/main" val="9076201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2BD16-427E-CC39-3F16-3C412BB6C601}"/>
              </a:ext>
            </a:extLst>
          </p:cNvPr>
          <p:cNvSpPr>
            <a:spLocks noGrp="1"/>
          </p:cNvSpPr>
          <p:nvPr>
            <p:ph type="title"/>
          </p:nvPr>
        </p:nvSpPr>
        <p:spPr>
          <a:xfrm>
            <a:off x="672860" y="389051"/>
            <a:ext cx="7065035" cy="628866"/>
          </a:xfrm>
        </p:spPr>
        <p:txBody>
          <a:bodyPr>
            <a:normAutofit fontScale="90000"/>
          </a:bodyPr>
          <a:lstStyle/>
          <a:p>
            <a:r>
              <a:rPr lang="en-US" dirty="0"/>
              <a:t>Introduction</a:t>
            </a:r>
            <a:endParaRPr lang="en-IN" dirty="0"/>
          </a:p>
        </p:txBody>
      </p:sp>
      <p:pic>
        <p:nvPicPr>
          <p:cNvPr id="3" name="Picture 2">
            <a:extLst>
              <a:ext uri="{FF2B5EF4-FFF2-40B4-BE49-F238E27FC236}">
                <a16:creationId xmlns:a16="http://schemas.microsoft.com/office/drawing/2014/main" id="{AB2D6391-0420-0B49-8B1D-E3A21C2905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84540" y="0"/>
            <a:ext cx="1207460" cy="1017917"/>
          </a:xfrm>
          <a:prstGeom prst="rect">
            <a:avLst/>
          </a:prstGeom>
        </p:spPr>
      </p:pic>
      <p:sp>
        <p:nvSpPr>
          <p:cNvPr id="5" name="TextBox 4">
            <a:extLst>
              <a:ext uri="{FF2B5EF4-FFF2-40B4-BE49-F238E27FC236}">
                <a16:creationId xmlns:a16="http://schemas.microsoft.com/office/drawing/2014/main" id="{8253898D-305E-040F-0E6A-82D78E8A23B9}"/>
              </a:ext>
            </a:extLst>
          </p:cNvPr>
          <p:cNvSpPr txBox="1"/>
          <p:nvPr/>
        </p:nvSpPr>
        <p:spPr>
          <a:xfrm>
            <a:off x="672860" y="1480904"/>
            <a:ext cx="10311680" cy="4493538"/>
          </a:xfrm>
          <a:prstGeom prst="rect">
            <a:avLst/>
          </a:prstGeom>
          <a:noFill/>
        </p:spPr>
        <p:txBody>
          <a:bodyPr wrap="square" rtlCol="0">
            <a:spAutoFit/>
          </a:bodyPr>
          <a:lstStyle/>
          <a:p>
            <a:pPr marL="457200" indent="-457200">
              <a:buFont typeface="Arial" panose="020B0604020202020204" pitchFamily="34" charset="0"/>
              <a:buChar char="•"/>
            </a:pPr>
            <a:r>
              <a:rPr lang="en-US" sz="2600" i="0" dirty="0">
                <a:solidFill>
                  <a:srgbClr val="121416"/>
                </a:solidFill>
                <a:effectLst/>
                <a:latin typeface="+mj-lt"/>
              </a:rPr>
              <a:t>Bullying is an intentional, aggressive and repeated behavior that could be physical, verbal, sexual or mental</a:t>
            </a:r>
            <a:r>
              <a:rPr lang="en-US" sz="2600" i="0" dirty="0">
                <a:solidFill>
                  <a:srgbClr val="121416"/>
                </a:solidFill>
                <a:effectLst/>
                <a:latin typeface="Raleway" panose="020B0604020202020204" pitchFamily="2" charset="0"/>
              </a:rPr>
              <a:t>.</a:t>
            </a:r>
          </a:p>
          <a:p>
            <a:pPr marL="457200" indent="-457200">
              <a:buFont typeface="Arial" panose="020B0604020202020204" pitchFamily="34" charset="0"/>
              <a:buChar char="•"/>
            </a:pPr>
            <a:r>
              <a:rPr lang="en-US" sz="2600" dirty="0"/>
              <a:t>With rise of social media coupled with the Covid-19 pandemic, cyberbullying has reached all time highs.</a:t>
            </a:r>
          </a:p>
          <a:p>
            <a:pPr marL="457200" indent="-457200">
              <a:buFont typeface="Arial" panose="020B0604020202020204" pitchFamily="34" charset="0"/>
              <a:buChar char="•"/>
            </a:pPr>
            <a:r>
              <a:rPr lang="en-US" sz="2600" dirty="0"/>
              <a:t>As social media usage becomes increasingly prevalent in every age group, most of us rely on this essential medium for our day-to-day communication.</a:t>
            </a:r>
          </a:p>
          <a:p>
            <a:pPr marL="457200" indent="-457200">
              <a:buFont typeface="Arial" panose="020B0604020202020204" pitchFamily="34" charset="0"/>
              <a:buChar char="•"/>
            </a:pPr>
            <a:r>
              <a:rPr lang="en-US" sz="2600" dirty="0"/>
              <a:t>Such large usage means that cyberbullying can effectively impact anyone at anytime or anywhere.</a:t>
            </a:r>
          </a:p>
          <a:p>
            <a:pPr marL="457200" indent="-457200">
              <a:buFont typeface="Arial" panose="020B0604020202020204" pitchFamily="34" charset="0"/>
              <a:buChar char="•"/>
            </a:pPr>
            <a:r>
              <a:rPr lang="en-US" sz="2600" dirty="0"/>
              <a:t>The anonymity of internet makes such attacks more difficult to stop than traditional bullying.</a:t>
            </a:r>
            <a:endParaRPr lang="en-IN" sz="2600" dirty="0"/>
          </a:p>
        </p:txBody>
      </p:sp>
    </p:spTree>
    <p:extLst>
      <p:ext uri="{BB962C8B-B14F-4D97-AF65-F5344CB8AC3E}">
        <p14:creationId xmlns:p14="http://schemas.microsoft.com/office/powerpoint/2010/main" val="7782852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E882D-8032-4F2B-F757-96A185F55D55}"/>
              </a:ext>
            </a:extLst>
          </p:cNvPr>
          <p:cNvSpPr>
            <a:spLocks noGrp="1"/>
          </p:cNvSpPr>
          <p:nvPr>
            <p:ph type="title"/>
          </p:nvPr>
        </p:nvSpPr>
        <p:spPr>
          <a:xfrm>
            <a:off x="638356" y="353684"/>
            <a:ext cx="7065034" cy="664233"/>
          </a:xfrm>
        </p:spPr>
        <p:txBody>
          <a:bodyPr>
            <a:normAutofit fontScale="90000"/>
          </a:bodyPr>
          <a:lstStyle/>
          <a:p>
            <a:r>
              <a:rPr lang="en-US" dirty="0"/>
              <a:t>Statistics </a:t>
            </a:r>
            <a:endParaRPr lang="en-IN" dirty="0"/>
          </a:p>
        </p:txBody>
      </p:sp>
      <p:pic>
        <p:nvPicPr>
          <p:cNvPr id="4" name="Picture 3">
            <a:extLst>
              <a:ext uri="{FF2B5EF4-FFF2-40B4-BE49-F238E27FC236}">
                <a16:creationId xmlns:a16="http://schemas.microsoft.com/office/drawing/2014/main" id="{E3359FED-15C7-14BD-86C6-2AD0FF395F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84540" y="0"/>
            <a:ext cx="1207460" cy="1017917"/>
          </a:xfrm>
          <a:prstGeom prst="rect">
            <a:avLst/>
          </a:prstGeom>
        </p:spPr>
      </p:pic>
      <p:sp>
        <p:nvSpPr>
          <p:cNvPr id="5" name="TextBox 4">
            <a:extLst>
              <a:ext uri="{FF2B5EF4-FFF2-40B4-BE49-F238E27FC236}">
                <a16:creationId xmlns:a16="http://schemas.microsoft.com/office/drawing/2014/main" id="{075F11C2-B835-667F-D97F-BF167CCA8AF6}"/>
              </a:ext>
            </a:extLst>
          </p:cNvPr>
          <p:cNvSpPr txBox="1"/>
          <p:nvPr/>
        </p:nvSpPr>
        <p:spPr>
          <a:xfrm flipH="1">
            <a:off x="638356" y="1630393"/>
            <a:ext cx="10346184" cy="4493538"/>
          </a:xfrm>
          <a:prstGeom prst="rect">
            <a:avLst/>
          </a:prstGeom>
          <a:noFill/>
        </p:spPr>
        <p:txBody>
          <a:bodyPr wrap="square" rtlCol="0">
            <a:spAutoFit/>
          </a:bodyPr>
          <a:lstStyle/>
          <a:p>
            <a:pPr marL="285750" indent="-285750">
              <a:buFont typeface="Arial" panose="020B0604020202020204" pitchFamily="34" charset="0"/>
              <a:buChar char="•"/>
            </a:pPr>
            <a:r>
              <a:rPr lang="en-US" sz="2600" dirty="0"/>
              <a:t>On April 15th 2020, UNICEF issued a warning in response to the increased risk of cyberbullying.</a:t>
            </a:r>
          </a:p>
          <a:p>
            <a:pPr marL="285750" indent="-285750">
              <a:buFont typeface="Arial" panose="020B0604020202020204" pitchFamily="34" charset="0"/>
              <a:buChar char="•"/>
            </a:pPr>
            <a:r>
              <a:rPr lang="en-US" sz="2600" dirty="0"/>
              <a:t>As per Times Of India 52,974 incidents of cyber crimes were reported in year 2021 in India.</a:t>
            </a:r>
          </a:p>
          <a:p>
            <a:pPr marL="285750" indent="-285750">
              <a:buFont typeface="Arial" panose="020B0604020202020204" pitchFamily="34" charset="0"/>
              <a:buChar char="•"/>
            </a:pPr>
            <a:r>
              <a:rPr lang="en-US" sz="2600" dirty="0"/>
              <a:t>Around 85 per cent of Indian children have reported being cyberbullied as well as having cyberbullied someone else at rates well over twice the international average.</a:t>
            </a:r>
          </a:p>
          <a:p>
            <a:pPr marL="285750" indent="-285750">
              <a:buFont typeface="Arial" panose="020B0604020202020204" pitchFamily="34" charset="0"/>
              <a:buChar char="•"/>
            </a:pPr>
            <a:r>
              <a:rPr lang="en-US" sz="2600" dirty="0"/>
              <a:t>Nearly 8 out of 10 individuals are subject to the different types of cyberbullying in India. Out of these around 63% faced online abuses and insults, and 59% were subject to false </a:t>
            </a:r>
            <a:r>
              <a:rPr lang="en-US" sz="2600" dirty="0" err="1"/>
              <a:t>rumours</a:t>
            </a:r>
            <a:r>
              <a:rPr lang="en-US" sz="2600" dirty="0"/>
              <a:t> and gossips for degrading their image.</a:t>
            </a:r>
            <a:endParaRPr lang="en-IN" sz="2600" dirty="0"/>
          </a:p>
        </p:txBody>
      </p:sp>
    </p:spTree>
    <p:extLst>
      <p:ext uri="{BB962C8B-B14F-4D97-AF65-F5344CB8AC3E}">
        <p14:creationId xmlns:p14="http://schemas.microsoft.com/office/powerpoint/2010/main" val="39811676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208C6-2618-4A96-93B0-DA7A5542E31D}"/>
              </a:ext>
            </a:extLst>
          </p:cNvPr>
          <p:cNvSpPr>
            <a:spLocks noGrp="1"/>
          </p:cNvSpPr>
          <p:nvPr>
            <p:ph type="title"/>
          </p:nvPr>
        </p:nvSpPr>
        <p:spPr>
          <a:xfrm>
            <a:off x="678381" y="423557"/>
            <a:ext cx="7050887" cy="594360"/>
          </a:xfrm>
        </p:spPr>
        <p:txBody>
          <a:bodyPr>
            <a:normAutofit fontScale="90000"/>
          </a:bodyPr>
          <a:lstStyle/>
          <a:p>
            <a:r>
              <a:rPr lang="en-US" dirty="0"/>
              <a:t>Our aim</a:t>
            </a:r>
            <a:endParaRPr lang="en-IN" dirty="0"/>
          </a:p>
        </p:txBody>
      </p:sp>
      <p:pic>
        <p:nvPicPr>
          <p:cNvPr id="5" name="Picture 4">
            <a:extLst>
              <a:ext uri="{FF2B5EF4-FFF2-40B4-BE49-F238E27FC236}">
                <a16:creationId xmlns:a16="http://schemas.microsoft.com/office/drawing/2014/main" id="{CFE2D32C-3EE2-4361-AA9A-5E43EACC92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84540" y="-34506"/>
            <a:ext cx="1207460" cy="1017917"/>
          </a:xfrm>
          <a:prstGeom prst="rect">
            <a:avLst/>
          </a:prstGeom>
        </p:spPr>
      </p:pic>
      <p:sp>
        <p:nvSpPr>
          <p:cNvPr id="11" name="TextBox 10">
            <a:extLst>
              <a:ext uri="{FF2B5EF4-FFF2-40B4-BE49-F238E27FC236}">
                <a16:creationId xmlns:a16="http://schemas.microsoft.com/office/drawing/2014/main" id="{140DA845-313F-9654-C4A3-7E3809021A2C}"/>
              </a:ext>
            </a:extLst>
          </p:cNvPr>
          <p:cNvSpPr txBox="1"/>
          <p:nvPr/>
        </p:nvSpPr>
        <p:spPr>
          <a:xfrm>
            <a:off x="678382" y="1733908"/>
            <a:ext cx="5213460" cy="3416320"/>
          </a:xfrm>
          <a:prstGeom prst="rect">
            <a:avLst/>
          </a:prstGeom>
          <a:noFill/>
        </p:spPr>
        <p:txBody>
          <a:bodyPr wrap="square" rtlCol="0">
            <a:spAutoFit/>
          </a:bodyPr>
          <a:lstStyle/>
          <a:p>
            <a:r>
              <a:rPr lang="en-US" sz="2400" dirty="0"/>
              <a:t>Our Aim is to:-</a:t>
            </a:r>
          </a:p>
          <a:p>
            <a:pPr marL="285750" indent="-285750">
              <a:buFont typeface="Arial" panose="020B0604020202020204" pitchFamily="34" charset="0"/>
              <a:buChar char="•"/>
            </a:pPr>
            <a:r>
              <a:rPr lang="en-US" sz="2400" dirty="0"/>
              <a:t>Create a classification model that predict cyberbullying (type &amp; level).</a:t>
            </a:r>
          </a:p>
          <a:p>
            <a:pPr marL="285750" indent="-285750">
              <a:buFont typeface="Arial" panose="020B0604020202020204" pitchFamily="34" charset="0"/>
              <a:buChar char="•"/>
            </a:pPr>
            <a:r>
              <a:rPr lang="en-US" sz="2400" dirty="0"/>
              <a:t>Create a binary classification model to flag potentially harmful posts or messages.</a:t>
            </a:r>
          </a:p>
          <a:p>
            <a:pPr marL="285750" indent="-285750">
              <a:buFont typeface="Arial" panose="020B0604020202020204" pitchFamily="34" charset="0"/>
              <a:buChar char="•"/>
            </a:pPr>
            <a:r>
              <a:rPr lang="en-US" sz="2400" dirty="0"/>
              <a:t>Explore words and patterns associated with each type of cyberbullying.</a:t>
            </a:r>
          </a:p>
        </p:txBody>
      </p:sp>
      <p:pic>
        <p:nvPicPr>
          <p:cNvPr id="13" name="Picture 12">
            <a:extLst>
              <a:ext uri="{FF2B5EF4-FFF2-40B4-BE49-F238E27FC236}">
                <a16:creationId xmlns:a16="http://schemas.microsoft.com/office/drawing/2014/main" id="{75090715-2CDB-BBE0-E3F1-C2C0D11400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1577" y="1388854"/>
            <a:ext cx="5909095" cy="5365630"/>
          </a:xfrm>
          <a:prstGeom prst="rect">
            <a:avLst/>
          </a:prstGeom>
        </p:spPr>
      </p:pic>
    </p:spTree>
    <p:extLst>
      <p:ext uri="{BB962C8B-B14F-4D97-AF65-F5344CB8AC3E}">
        <p14:creationId xmlns:p14="http://schemas.microsoft.com/office/powerpoint/2010/main" val="28058163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descr="A picture containing text, electronics&#10;&#10;Description automatically generated">
            <a:extLst>
              <a:ext uri="{FF2B5EF4-FFF2-40B4-BE49-F238E27FC236}">
                <a16:creationId xmlns:a16="http://schemas.microsoft.com/office/drawing/2014/main" id="{60982A8E-D013-6A73-8539-3F7D9FAF0AD0}"/>
              </a:ext>
            </a:extLst>
          </p:cNvPr>
          <p:cNvPicPr>
            <a:picLocks noChangeAspect="1"/>
          </p:cNvPicPr>
          <p:nvPr/>
        </p:nvPicPr>
        <p:blipFill rotWithShape="1">
          <a:blip r:embed="rId2">
            <a:alphaModFix amt="85000"/>
            <a:extLst>
              <a:ext uri="{28A0092B-C50C-407E-A947-70E740481C1C}">
                <a14:useLocalDpi xmlns:a14="http://schemas.microsoft.com/office/drawing/2010/main" val="0"/>
              </a:ext>
            </a:extLst>
          </a:blip>
          <a:srcRect t="6511" b="4907"/>
          <a:stretch/>
        </p:blipFill>
        <p:spPr>
          <a:xfrm>
            <a:off x="20" y="10"/>
            <a:ext cx="12191980" cy="6857990"/>
          </a:xfrm>
          <a:prstGeom prst="rect">
            <a:avLst/>
          </a:prstGeom>
        </p:spPr>
      </p:pic>
      <p:sp>
        <p:nvSpPr>
          <p:cNvPr id="2" name="Title 1">
            <a:extLst>
              <a:ext uri="{FF2B5EF4-FFF2-40B4-BE49-F238E27FC236}">
                <a16:creationId xmlns:a16="http://schemas.microsoft.com/office/drawing/2014/main" id="{DC9155B3-5D21-033C-88E8-E4ABB65F6680}"/>
              </a:ext>
            </a:extLst>
          </p:cNvPr>
          <p:cNvSpPr>
            <a:spLocks noGrp="1"/>
          </p:cNvSpPr>
          <p:nvPr>
            <p:ph type="title"/>
          </p:nvPr>
        </p:nvSpPr>
        <p:spPr>
          <a:xfrm>
            <a:off x="1963717" y="585130"/>
            <a:ext cx="7729728" cy="532843"/>
          </a:xfrm>
          <a:noFill/>
          <a:ln>
            <a:solidFill>
              <a:srgbClr val="FFFFFF"/>
            </a:solidFill>
          </a:ln>
        </p:spPr>
        <p:txBody>
          <a:bodyPr vert="horz" lIns="182880" tIns="182880" rIns="182880" bIns="182880" rtlCol="0" anchor="ctr">
            <a:normAutofit fontScale="90000"/>
          </a:bodyPr>
          <a:lstStyle/>
          <a:p>
            <a:r>
              <a:rPr lang="en-US">
                <a:solidFill>
                  <a:schemeClr val="tx1"/>
                </a:solidFill>
              </a:rPr>
              <a:t>Technology and frameworks</a:t>
            </a:r>
          </a:p>
        </p:txBody>
      </p:sp>
      <p:sp>
        <p:nvSpPr>
          <p:cNvPr id="4" name="TextBox 3">
            <a:extLst>
              <a:ext uri="{FF2B5EF4-FFF2-40B4-BE49-F238E27FC236}">
                <a16:creationId xmlns:a16="http://schemas.microsoft.com/office/drawing/2014/main" id="{023717D1-FBE9-5B27-EF0F-702C44D031CD}"/>
              </a:ext>
            </a:extLst>
          </p:cNvPr>
          <p:cNvSpPr txBox="1"/>
          <p:nvPr/>
        </p:nvSpPr>
        <p:spPr>
          <a:xfrm>
            <a:off x="773272" y="1703093"/>
            <a:ext cx="7729728" cy="3101983"/>
          </a:xfrm>
          <a:prstGeom prst="rect">
            <a:avLst/>
          </a:prstGeom>
        </p:spPr>
        <p:txBody>
          <a:bodyPr vert="horz" lIns="91440" tIns="45720" rIns="91440" bIns="45720" rtlCol="0">
            <a:normAutofit/>
          </a:bodyPr>
          <a:lstStyle/>
          <a:p>
            <a:pPr marL="285750" indent="-228600" defTabSz="914400">
              <a:spcBef>
                <a:spcPts val="1000"/>
              </a:spcBef>
              <a:buClr>
                <a:schemeClr val="accent2"/>
              </a:buClr>
              <a:buFont typeface="Arial" panose="020B0604020202020204" pitchFamily="34" charset="0"/>
              <a:buChar char="•"/>
            </a:pPr>
            <a:r>
              <a:rPr lang="en-US" sz="2400" dirty="0">
                <a:solidFill>
                  <a:schemeClr val="tx1">
                    <a:lumMod val="85000"/>
                    <a:lumOff val="15000"/>
                  </a:schemeClr>
                </a:solidFill>
              </a:rPr>
              <a:t>Python</a:t>
            </a:r>
          </a:p>
          <a:p>
            <a:pPr marL="285750" indent="-228600" defTabSz="914400">
              <a:spcBef>
                <a:spcPts val="1000"/>
              </a:spcBef>
              <a:buClr>
                <a:schemeClr val="accent2"/>
              </a:buClr>
              <a:buFont typeface="Arial" panose="020B0604020202020204" pitchFamily="34" charset="0"/>
              <a:buChar char="•"/>
            </a:pPr>
            <a:r>
              <a:rPr lang="en-US" sz="2400" dirty="0">
                <a:solidFill>
                  <a:schemeClr val="tx1">
                    <a:lumMod val="85000"/>
                    <a:lumOff val="15000"/>
                  </a:schemeClr>
                </a:solidFill>
              </a:rPr>
              <a:t>Machine Learning</a:t>
            </a:r>
          </a:p>
          <a:p>
            <a:pPr marL="285750" indent="-228600" defTabSz="914400">
              <a:spcBef>
                <a:spcPts val="1000"/>
              </a:spcBef>
              <a:buClr>
                <a:schemeClr val="accent2"/>
              </a:buClr>
              <a:buFont typeface="Arial" panose="020B0604020202020204" pitchFamily="34" charset="0"/>
              <a:buChar char="•"/>
            </a:pPr>
            <a:r>
              <a:rPr lang="en-US" sz="2400" dirty="0" err="1">
                <a:solidFill>
                  <a:schemeClr val="tx1">
                    <a:lumMod val="85000"/>
                    <a:lumOff val="15000"/>
                  </a:schemeClr>
                </a:solidFill>
              </a:rPr>
              <a:t>Jupyter</a:t>
            </a:r>
            <a:r>
              <a:rPr lang="en-US" sz="2400" dirty="0">
                <a:solidFill>
                  <a:schemeClr val="tx1">
                    <a:lumMod val="85000"/>
                    <a:lumOff val="15000"/>
                  </a:schemeClr>
                </a:solidFill>
              </a:rPr>
              <a:t> Notebook</a:t>
            </a:r>
          </a:p>
          <a:p>
            <a:pPr marL="285750" indent="-228600" defTabSz="914400">
              <a:spcBef>
                <a:spcPts val="1000"/>
              </a:spcBef>
              <a:buClr>
                <a:schemeClr val="accent2"/>
              </a:buClr>
              <a:buFont typeface="Arial" panose="020B0604020202020204" pitchFamily="34" charset="0"/>
              <a:buChar char="•"/>
            </a:pPr>
            <a:r>
              <a:rPr lang="en-US" sz="2400" dirty="0">
                <a:solidFill>
                  <a:schemeClr val="tx1">
                    <a:lumMod val="85000"/>
                    <a:lumOff val="15000"/>
                  </a:schemeClr>
                </a:solidFill>
              </a:rPr>
              <a:t>Dataset: Twitter Tweets dataset (Kaggle)</a:t>
            </a:r>
          </a:p>
          <a:p>
            <a:pPr marL="285750" indent="-228600" defTabSz="914400">
              <a:spcBef>
                <a:spcPts val="1000"/>
              </a:spcBef>
              <a:buClr>
                <a:schemeClr val="accent2"/>
              </a:buClr>
              <a:buFont typeface="Arial" panose="020B0604020202020204" pitchFamily="34" charset="0"/>
              <a:buChar char="•"/>
            </a:pPr>
            <a:r>
              <a:rPr lang="en-US" sz="2400" dirty="0">
                <a:solidFill>
                  <a:schemeClr val="tx1">
                    <a:lumMod val="85000"/>
                    <a:lumOff val="15000"/>
                  </a:schemeClr>
                </a:solidFill>
              </a:rPr>
              <a:t>Java/ Kotlin</a:t>
            </a:r>
          </a:p>
          <a:p>
            <a:pPr marL="285750" indent="-228600" defTabSz="914400">
              <a:spcBef>
                <a:spcPts val="1000"/>
              </a:spcBef>
              <a:buClr>
                <a:schemeClr val="accent2"/>
              </a:buClr>
              <a:buFont typeface="Arial" panose="020B0604020202020204" pitchFamily="34" charset="0"/>
              <a:buChar char="•"/>
            </a:pPr>
            <a:endParaRPr lang="en-US" dirty="0">
              <a:solidFill>
                <a:schemeClr val="tx1">
                  <a:lumMod val="85000"/>
                  <a:lumOff val="15000"/>
                </a:schemeClr>
              </a:solidFill>
            </a:endParaRPr>
          </a:p>
        </p:txBody>
      </p:sp>
      <p:pic>
        <p:nvPicPr>
          <p:cNvPr id="3" name="Picture 2" descr="Logo&#10;&#10;Description automatically generated">
            <a:extLst>
              <a:ext uri="{FF2B5EF4-FFF2-40B4-BE49-F238E27FC236}">
                <a16:creationId xmlns:a16="http://schemas.microsoft.com/office/drawing/2014/main" id="{78770CF1-4BEB-4E6B-2A33-51BC9469F8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4540" y="0"/>
            <a:ext cx="1207460" cy="1017917"/>
          </a:xfrm>
          <a:prstGeom prst="rect">
            <a:avLst/>
          </a:prstGeom>
        </p:spPr>
      </p:pic>
    </p:spTree>
    <p:extLst>
      <p:ext uri="{BB962C8B-B14F-4D97-AF65-F5344CB8AC3E}">
        <p14:creationId xmlns:p14="http://schemas.microsoft.com/office/powerpoint/2010/main" val="870026892"/>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8B54F-B2EA-070D-15B5-0CD554D7102E}"/>
              </a:ext>
            </a:extLst>
          </p:cNvPr>
          <p:cNvSpPr>
            <a:spLocks noGrp="1"/>
          </p:cNvSpPr>
          <p:nvPr>
            <p:ph type="title"/>
          </p:nvPr>
        </p:nvSpPr>
        <p:spPr>
          <a:xfrm>
            <a:off x="1480876" y="306209"/>
            <a:ext cx="7237984" cy="711708"/>
          </a:xfrm>
        </p:spPr>
        <p:txBody>
          <a:bodyPr>
            <a:normAutofit fontScale="90000"/>
          </a:bodyPr>
          <a:lstStyle/>
          <a:p>
            <a:r>
              <a:rPr lang="en-US" dirty="0"/>
              <a:t>Recent study and research paper</a:t>
            </a:r>
            <a:endParaRPr lang="en-IN" dirty="0"/>
          </a:p>
        </p:txBody>
      </p:sp>
      <p:pic>
        <p:nvPicPr>
          <p:cNvPr id="3" name="Picture 2">
            <a:extLst>
              <a:ext uri="{FF2B5EF4-FFF2-40B4-BE49-F238E27FC236}">
                <a16:creationId xmlns:a16="http://schemas.microsoft.com/office/drawing/2014/main" id="{3D398860-FDE7-B4B0-5EDE-9816A6CC3D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84540" y="0"/>
            <a:ext cx="1207460" cy="1017917"/>
          </a:xfrm>
          <a:prstGeom prst="rect">
            <a:avLst/>
          </a:prstGeom>
        </p:spPr>
      </p:pic>
      <p:sp>
        <p:nvSpPr>
          <p:cNvPr id="4" name="TextBox 3">
            <a:extLst>
              <a:ext uri="{FF2B5EF4-FFF2-40B4-BE49-F238E27FC236}">
                <a16:creationId xmlns:a16="http://schemas.microsoft.com/office/drawing/2014/main" id="{13AE8C6C-2F94-CFD2-E10F-6198289B2304}"/>
              </a:ext>
            </a:extLst>
          </p:cNvPr>
          <p:cNvSpPr txBox="1"/>
          <p:nvPr/>
        </p:nvSpPr>
        <p:spPr>
          <a:xfrm>
            <a:off x="966158" y="1457864"/>
            <a:ext cx="10018382" cy="1938992"/>
          </a:xfrm>
          <a:prstGeom prst="rect">
            <a:avLst/>
          </a:prstGeom>
          <a:noFill/>
        </p:spPr>
        <p:txBody>
          <a:bodyPr wrap="square" rtlCol="0">
            <a:spAutoFit/>
          </a:bodyPr>
          <a:lstStyle/>
          <a:p>
            <a:pPr marL="285750" indent="-285750">
              <a:buFont typeface="Arial" panose="020B0604020202020204" pitchFamily="34" charset="0"/>
              <a:buChar char="•"/>
            </a:pPr>
            <a:r>
              <a:rPr lang="en-US" sz="2000" dirty="0"/>
              <a:t>Cyber Bullying Detection Based on Twitter Dataset</a:t>
            </a:r>
          </a:p>
          <a:p>
            <a:r>
              <a:rPr lang="en-US" sz="2000" dirty="0"/>
              <a:t>	</a:t>
            </a:r>
            <a:r>
              <a:rPr lang="en-US" sz="2000" b="1" dirty="0"/>
              <a:t>Author</a:t>
            </a:r>
            <a:r>
              <a:rPr lang="en-US" sz="2000" dirty="0"/>
              <a:t>: </a:t>
            </a:r>
            <a:r>
              <a:rPr lang="en-US" sz="2000" dirty="0" err="1"/>
              <a:t>Debajyoti</a:t>
            </a:r>
            <a:r>
              <a:rPr lang="en-US" sz="2000" dirty="0"/>
              <a:t> Mukhopadhyay</a:t>
            </a:r>
          </a:p>
          <a:p>
            <a:r>
              <a:rPr lang="en-US" sz="2000" dirty="0"/>
              <a:t>	</a:t>
            </a:r>
            <a:r>
              <a:rPr lang="en-US" sz="2000" b="1" dirty="0"/>
              <a:t>Published year</a:t>
            </a:r>
            <a:r>
              <a:rPr lang="en-US" sz="2000" dirty="0"/>
              <a:t>: 2020</a:t>
            </a:r>
          </a:p>
          <a:p>
            <a:r>
              <a:rPr lang="en-US" sz="2000" dirty="0"/>
              <a:t>	</a:t>
            </a:r>
            <a:r>
              <a:rPr lang="en-US" sz="2000" b="1" dirty="0"/>
              <a:t>Summary</a:t>
            </a:r>
            <a:r>
              <a:rPr lang="en-US" sz="2000" dirty="0"/>
              <a:t>: In this paper, author gave a review about the acceleration of social media and 	the rise of cyber bullying cases. He has applied various ML algorithms such as CNN, SVM 	for detecting the 	pattern.</a:t>
            </a:r>
            <a:endParaRPr lang="en-IN" sz="2000" dirty="0"/>
          </a:p>
        </p:txBody>
      </p:sp>
      <p:sp>
        <p:nvSpPr>
          <p:cNvPr id="5" name="TextBox 4">
            <a:extLst>
              <a:ext uri="{FF2B5EF4-FFF2-40B4-BE49-F238E27FC236}">
                <a16:creationId xmlns:a16="http://schemas.microsoft.com/office/drawing/2014/main" id="{FAB48F22-9357-CC80-4874-26BCC31A134A}"/>
              </a:ext>
            </a:extLst>
          </p:cNvPr>
          <p:cNvSpPr txBox="1"/>
          <p:nvPr/>
        </p:nvSpPr>
        <p:spPr>
          <a:xfrm>
            <a:off x="966158" y="3631721"/>
            <a:ext cx="10018381" cy="2554545"/>
          </a:xfrm>
          <a:prstGeom prst="rect">
            <a:avLst/>
          </a:prstGeom>
          <a:noFill/>
        </p:spPr>
        <p:txBody>
          <a:bodyPr wrap="square" rtlCol="0">
            <a:spAutoFit/>
          </a:bodyPr>
          <a:lstStyle/>
          <a:p>
            <a:pPr marL="285750" indent="-285750">
              <a:buFont typeface="Arial" panose="020B0604020202020204" pitchFamily="34" charset="0"/>
              <a:buChar char="•"/>
            </a:pPr>
            <a:r>
              <a:rPr lang="en-US" sz="2000" dirty="0"/>
              <a:t>Rapid Cyber-bullying detection method using Compact BERT Models</a:t>
            </a:r>
          </a:p>
          <a:p>
            <a:r>
              <a:rPr lang="en-US" sz="2000" dirty="0"/>
              <a:t>	</a:t>
            </a:r>
            <a:r>
              <a:rPr lang="en-US" sz="2000" b="1" dirty="0"/>
              <a:t>Author</a:t>
            </a:r>
            <a:r>
              <a:rPr lang="en-US" sz="2000" dirty="0"/>
              <a:t>: Mitra </a:t>
            </a:r>
            <a:r>
              <a:rPr lang="en-US" sz="2000" dirty="0" err="1"/>
              <a:t>Behzadi</a:t>
            </a:r>
            <a:r>
              <a:rPr lang="en-US" sz="2000" dirty="0"/>
              <a:t>, Ian G. Harris,  Ali </a:t>
            </a:r>
            <a:r>
              <a:rPr lang="en-US" sz="2000" dirty="0" err="1"/>
              <a:t>Derakhshan</a:t>
            </a:r>
            <a:endParaRPr lang="en-US" sz="2000" dirty="0"/>
          </a:p>
          <a:p>
            <a:r>
              <a:rPr lang="en-US" sz="2000" dirty="0"/>
              <a:t>	</a:t>
            </a:r>
            <a:r>
              <a:rPr lang="en-US" sz="2000" b="1" dirty="0"/>
              <a:t>Published year</a:t>
            </a:r>
            <a:r>
              <a:rPr lang="en-US" sz="2000" dirty="0"/>
              <a:t>: 2021</a:t>
            </a:r>
          </a:p>
          <a:p>
            <a:r>
              <a:rPr lang="en-US" sz="2000" dirty="0"/>
              <a:t>	</a:t>
            </a:r>
            <a:r>
              <a:rPr lang="en-US" sz="2000" b="1" dirty="0"/>
              <a:t>Summary</a:t>
            </a:r>
            <a:r>
              <a:rPr lang="en-US" sz="2000" dirty="0"/>
              <a:t>: In this work author presented a new method for cyber-bullying detection, 	which relied on the basis of transfer learning and fine-tuning compact BERT models. They 	achieved better results than previous work, without using any metadata. Moreover,  the 	demonstrated method is both fast 	and reliable, which makes it very suitable for real-time 	detection of cyberbullying.</a:t>
            </a:r>
            <a:endParaRPr lang="en-IN" sz="2000" dirty="0"/>
          </a:p>
        </p:txBody>
      </p:sp>
    </p:spTree>
    <p:extLst>
      <p:ext uri="{BB962C8B-B14F-4D97-AF65-F5344CB8AC3E}">
        <p14:creationId xmlns:p14="http://schemas.microsoft.com/office/powerpoint/2010/main" val="26112118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1CD2F-4FCD-5019-5106-5B9578CD9E11}"/>
              </a:ext>
            </a:extLst>
          </p:cNvPr>
          <p:cNvSpPr>
            <a:spLocks noGrp="1"/>
          </p:cNvSpPr>
          <p:nvPr>
            <p:ph type="title"/>
          </p:nvPr>
        </p:nvSpPr>
        <p:spPr>
          <a:xfrm>
            <a:off x="661132" y="389051"/>
            <a:ext cx="7068135" cy="628866"/>
          </a:xfrm>
        </p:spPr>
        <p:txBody>
          <a:bodyPr>
            <a:normAutofit fontScale="90000"/>
          </a:bodyPr>
          <a:lstStyle/>
          <a:p>
            <a:r>
              <a:rPr lang="en-US" dirty="0"/>
              <a:t>References</a:t>
            </a:r>
            <a:endParaRPr lang="en-IN" dirty="0"/>
          </a:p>
        </p:txBody>
      </p:sp>
      <p:pic>
        <p:nvPicPr>
          <p:cNvPr id="3" name="Picture 2">
            <a:extLst>
              <a:ext uri="{FF2B5EF4-FFF2-40B4-BE49-F238E27FC236}">
                <a16:creationId xmlns:a16="http://schemas.microsoft.com/office/drawing/2014/main" id="{F0714097-076B-01CD-B27C-8DC15CEE53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84540" y="0"/>
            <a:ext cx="1207460" cy="1017917"/>
          </a:xfrm>
          <a:prstGeom prst="rect">
            <a:avLst/>
          </a:prstGeom>
        </p:spPr>
      </p:pic>
      <p:sp>
        <p:nvSpPr>
          <p:cNvPr id="6" name="TextBox 5">
            <a:extLst>
              <a:ext uri="{FF2B5EF4-FFF2-40B4-BE49-F238E27FC236}">
                <a16:creationId xmlns:a16="http://schemas.microsoft.com/office/drawing/2014/main" id="{C0497623-2AAC-029E-088D-72EAC9D42219}"/>
              </a:ext>
            </a:extLst>
          </p:cNvPr>
          <p:cNvSpPr txBox="1"/>
          <p:nvPr/>
        </p:nvSpPr>
        <p:spPr>
          <a:xfrm>
            <a:off x="661132" y="1544130"/>
            <a:ext cx="10323408" cy="4524315"/>
          </a:xfrm>
          <a:prstGeom prst="rect">
            <a:avLst/>
          </a:prstGeom>
          <a:noFill/>
        </p:spPr>
        <p:txBody>
          <a:bodyPr wrap="square" rtlCol="0">
            <a:spAutoFit/>
          </a:bodyPr>
          <a:lstStyle/>
          <a:p>
            <a:pPr marL="285750" indent="-285750">
              <a:buFont typeface="Arial" panose="020B0604020202020204" pitchFamily="34" charset="0"/>
              <a:buChar char="•"/>
            </a:pPr>
            <a:r>
              <a:rPr lang="en-IN" dirty="0">
                <a:hlinkClick r:id="rId3"/>
              </a:rPr>
              <a:t>https://ieeexplore.ieee.org/document/9378065</a:t>
            </a: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US" dirty="0">
                <a:hlinkClick r:id="rId4"/>
              </a:rPr>
              <a:t>https://www.researchgate.net/publication/345675295_Cyber_Bullying_Detection_Based_on_Twitter_Dataset</a:t>
            </a: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US" dirty="0">
                <a:hlinkClick r:id="rId5"/>
              </a:rPr>
              <a:t>https://ieeexplore.ieee.org/document/9364448</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hlinkClick r:id="rId6"/>
              </a:rPr>
              <a:t>https://ieeexplore.ieee.org/document/9792931</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hlinkClick r:id="rId7"/>
              </a:rPr>
              <a:t>https://ieeexplore.ieee.org/document/9676194</a:t>
            </a:r>
            <a:endParaRPr lang="en-US" dirty="0"/>
          </a:p>
          <a:p>
            <a:pPr marL="285750" indent="-285750">
              <a:buFont typeface="Arial" panose="020B0604020202020204" pitchFamily="34" charset="0"/>
              <a:buChar char="•"/>
            </a:pPr>
            <a:endParaRPr lang="en-US" i="0" dirty="0">
              <a:solidFill>
                <a:srgbClr val="333333"/>
              </a:solidFill>
              <a:effectLst/>
              <a:latin typeface="Arial" panose="020B0604020202020204" pitchFamily="34" charset="0"/>
            </a:endParaRPr>
          </a:p>
          <a:p>
            <a:pPr marL="285750" indent="-285750">
              <a:buFont typeface="Arial" panose="020B0604020202020204" pitchFamily="34" charset="0"/>
              <a:buChar char="•"/>
            </a:pPr>
            <a:r>
              <a:rPr lang="en-US" dirty="0">
                <a:hlinkClick r:id="rId8"/>
              </a:rPr>
              <a:t>https://ieeexplore.ieee.org/document/9001476</a:t>
            </a:r>
            <a:endParaRPr lang="en-US" dirty="0"/>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14718821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4085F82-CB1E-DBB2-5105-8F0C83C0EDE8}"/>
              </a:ext>
            </a:extLst>
          </p:cNvPr>
          <p:cNvSpPr/>
          <p:nvPr/>
        </p:nvSpPr>
        <p:spPr>
          <a:xfrm>
            <a:off x="3426124" y="2228671"/>
            <a:ext cx="10136038" cy="1200329"/>
          </a:xfrm>
          <a:prstGeom prst="rect">
            <a:avLst/>
          </a:prstGeom>
          <a:noFill/>
          <a:effectLst>
            <a:glow rad="228600">
              <a:schemeClr val="accent6">
                <a:satMod val="175000"/>
                <a:alpha val="40000"/>
              </a:schemeClr>
            </a:glow>
          </a:effectLst>
        </p:spPr>
        <p:txBody>
          <a:bodyPr wrap="square" lIns="91440" tIns="45720" rIns="91440" bIns="45720">
            <a:spAutoFit/>
          </a:bodyPr>
          <a:lstStyle/>
          <a:p>
            <a:pPr algn="ctr"/>
            <a:r>
              <a:rPr lang="en-US" sz="7200" b="1" i="1" u="sng" cap="none" spc="0" dirty="0">
                <a:ln w="0"/>
                <a:solidFill>
                  <a:schemeClr val="accent1"/>
                </a:solidFill>
                <a:effectLst>
                  <a:outerShdw blurRad="38100" dist="25400" dir="5400000" algn="ctr" rotWithShape="0">
                    <a:srgbClr val="6E747A">
                      <a:alpha val="43000"/>
                    </a:srgbClr>
                  </a:outerShdw>
                </a:effectLst>
              </a:rPr>
              <a:t>Thank You</a:t>
            </a:r>
          </a:p>
        </p:txBody>
      </p:sp>
      <p:pic>
        <p:nvPicPr>
          <p:cNvPr id="3" name="Picture 2">
            <a:extLst>
              <a:ext uri="{FF2B5EF4-FFF2-40B4-BE49-F238E27FC236}">
                <a16:creationId xmlns:a16="http://schemas.microsoft.com/office/drawing/2014/main" id="{527F0B9C-9959-6636-56E0-F90BC995AE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84540" y="0"/>
            <a:ext cx="1207460" cy="1017917"/>
          </a:xfrm>
          <a:prstGeom prst="rect">
            <a:avLst/>
          </a:prstGeom>
        </p:spPr>
      </p:pic>
      <p:pic>
        <p:nvPicPr>
          <p:cNvPr id="4" name="Picture 3">
            <a:extLst>
              <a:ext uri="{FF2B5EF4-FFF2-40B4-BE49-F238E27FC236}">
                <a16:creationId xmlns:a16="http://schemas.microsoft.com/office/drawing/2014/main" id="{BFCD43E0-D145-C724-CB37-43070FB975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5564038" cy="6858000"/>
          </a:xfrm>
          <a:prstGeom prst="rect">
            <a:avLst/>
          </a:prstGeom>
        </p:spPr>
      </p:pic>
    </p:spTree>
    <p:extLst>
      <p:ext uri="{BB962C8B-B14F-4D97-AF65-F5344CB8AC3E}">
        <p14:creationId xmlns:p14="http://schemas.microsoft.com/office/powerpoint/2010/main" val="618310742"/>
      </p:ext>
    </p:extLst>
  </p:cSld>
  <p:clrMapOvr>
    <a:masterClrMapping/>
  </p:clrMapOvr>
</p:sld>
</file>

<file path=ppt/theme/theme1.xml><?xml version="1.0" encoding="utf-8"?>
<a:theme xmlns:a="http://schemas.openxmlformats.org/drawingml/2006/main" name="Parcel">
  <a:themeElements>
    <a:clrScheme name="Parcel">
      <a:dk1>
        <a:srgbClr val="000000"/>
      </a:dk1>
      <a:lt1>
        <a:sysClr val="window" lastClr="FFFFFF"/>
      </a:lt1>
      <a:dk2>
        <a:srgbClr val="5E5E5E"/>
      </a:dk2>
      <a:lt2>
        <a:srgbClr val="DDDDDD"/>
      </a:lt2>
      <a:accent1>
        <a:srgbClr val="A6B727"/>
      </a:accent1>
      <a:accent2>
        <a:srgbClr val="418AB3"/>
      </a:accent2>
      <a:accent3>
        <a:srgbClr val="F69200"/>
      </a:accent3>
      <a:accent4>
        <a:srgbClr val="838383"/>
      </a:accent4>
      <a:accent5>
        <a:srgbClr val="FEC306"/>
      </a:accent5>
      <a:accent6>
        <a:srgbClr val="DF5327"/>
      </a:accent6>
      <a:hlink>
        <a:srgbClr val="F59E00"/>
      </a:hlink>
      <a:folHlink>
        <a:srgbClr val="B2B2B2"/>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A425FB89-E954-4A2A-81DC-D90804A94DBA}"/>
    </a:ext>
  </a:extLst>
</a:theme>
</file>

<file path=docProps/app.xml><?xml version="1.0" encoding="utf-8"?>
<Properties xmlns="http://schemas.openxmlformats.org/officeDocument/2006/extended-properties" xmlns:vt="http://schemas.openxmlformats.org/officeDocument/2006/docPropsVTypes">
  <Template>Parcel</Template>
  <TotalTime>192</TotalTime>
  <Words>535</Words>
  <Application>Microsoft Office PowerPoint</Application>
  <PresentationFormat>Widescreen</PresentationFormat>
  <Paragraphs>53</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Gill Sans MT</vt:lpstr>
      <vt:lpstr>Raleway</vt:lpstr>
      <vt:lpstr>Parcel</vt:lpstr>
      <vt:lpstr>PowerPoint Presentation</vt:lpstr>
      <vt:lpstr>Introduction</vt:lpstr>
      <vt:lpstr>Statistics </vt:lpstr>
      <vt:lpstr>Our aim</vt:lpstr>
      <vt:lpstr>Technology and frameworks</vt:lpstr>
      <vt:lpstr>Recent study and research paper</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HarshiT PandeY</dc:creator>
  <cp:lastModifiedBy>HarshiT PandeY</cp:lastModifiedBy>
  <cp:revision>25</cp:revision>
  <dcterms:created xsi:type="dcterms:W3CDTF">2022-10-18T17:23:21Z</dcterms:created>
  <dcterms:modified xsi:type="dcterms:W3CDTF">2023-12-11T16:03:47Z</dcterms:modified>
</cp:coreProperties>
</file>