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3" r:id="rId5"/>
    <p:sldId id="274" r:id="rId6"/>
    <p:sldId id="266" r:id="rId7"/>
    <p:sldId id="272" r:id="rId8"/>
    <p:sldId id="267" r:id="rId9"/>
    <p:sldId id="264" r:id="rId10"/>
    <p:sldId id="269" r:id="rId11"/>
    <p:sldId id="271"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3" d="100"/>
          <a:sy n="73" d="100"/>
        </p:scale>
        <p:origin x="1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C04B-D677-33C5-C7E0-157124405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35B28-5AE8-BF86-5C4A-0FC500ED7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F85E6F-9E23-301A-40B8-8D10DFC7E4DB}"/>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280ABD22-501F-7DE4-47E4-01F86DF42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BF8AF-1EEE-FE4E-3280-67E7E9537AE0}"/>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02802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117D-888A-C013-3F91-75147E4F68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E099A-64C5-E765-187F-FB8D39BF8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DA75A-4222-E549-D5DD-A9D9F603896D}"/>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1C73D285-1F08-5A07-937E-8817341B4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F21FD-2422-376A-7E5F-6DD5388D20F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88977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6C093-59EC-40C2-8E91-AE17D14459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BB54E-C830-188F-2A6B-9F9D4BBD28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4B1B5-0AF0-2818-C502-9146B584B401}"/>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6C983900-1826-6071-FD76-480100947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A6B4F-F2F0-AD85-450B-3B9A6975FE0F}"/>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49787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636F-F77D-218B-F449-CEC86657EB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92DDB-E4E0-C380-65CE-A5CD67455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CA28A-BE69-7B58-D8A7-CEBEAE101E61}"/>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349D87EC-CB24-52B9-5175-C9A96790B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F88DB-7B5A-D35A-AC30-F4140C7C60A5}"/>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71156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9CAE-26AF-F86A-2316-A45D44235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9162E9-4EF8-9F91-1B44-0AFF156C6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8F895-0DA6-BBB2-AA7E-478C9362FC37}"/>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498D0654-948D-948E-456A-E919F6F4B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AF726-335F-1DB7-7ECA-B62FD54FA2BF}"/>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100837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CA8A-1548-829E-4E2A-E05357F23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0AA99-6A39-DEC9-00E8-48707E3EE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2859E7-5065-F664-B856-E19602C2D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953218-15EB-8241-90AA-B69C6D33CD74}"/>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0EEAED96-3909-4FAB-E0E7-925DC234D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4C1FF-AAB4-2EDD-E309-D9B1C5307F35}"/>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115050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6C60-3A6C-5E7B-F171-90AB1F1ADB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407E5-C0B2-E443-16BD-973460B7A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95238-6C7A-B3F7-8D7C-F7F841547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C86B16-B4D1-F413-1479-3D661521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59E40-2BB9-9FAB-D748-0BC5B3204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EEBCB9-793D-ECE2-AFF1-E90DB774E853}"/>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8" name="Footer Placeholder 7">
            <a:extLst>
              <a:ext uri="{FF2B5EF4-FFF2-40B4-BE49-F238E27FC236}">
                <a16:creationId xmlns:a16="http://schemas.microsoft.com/office/drawing/2014/main" id="{F5CF2EE0-D6BD-F2A0-D5B4-222B48CDF1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89D1AE-81C9-FD6D-4B20-9CAD2DA78B2E}"/>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418912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0A16-75E4-983F-C8C2-69FA775EB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ACCB74-87B1-9F8B-0A1B-590531E402D5}"/>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4" name="Footer Placeholder 3">
            <a:extLst>
              <a:ext uri="{FF2B5EF4-FFF2-40B4-BE49-F238E27FC236}">
                <a16:creationId xmlns:a16="http://schemas.microsoft.com/office/drawing/2014/main" id="{40616E41-68BA-DFBA-C187-FE414388A7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7B2300-657E-0882-109B-F276A00A6DAC}"/>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46575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E67FF-4763-A523-268D-3B719EF344C5}"/>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3" name="Footer Placeholder 2">
            <a:extLst>
              <a:ext uri="{FF2B5EF4-FFF2-40B4-BE49-F238E27FC236}">
                <a16:creationId xmlns:a16="http://schemas.microsoft.com/office/drawing/2014/main" id="{E47C6245-967C-E81B-9CBB-87958DFE8A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15087-9922-2536-8B09-2287799B857A}"/>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78614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DF43-0691-585E-107B-9E5E8B1D3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C6A99B-9DDF-F6AA-350C-D743292AC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EEF59-E201-FCE5-DB7C-F9337EF57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E3A94-2EF2-5303-3138-63C904DB2FC8}"/>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EE545577-8045-CB0C-2589-76D2CA0F6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93C34-41A5-1BD1-1081-07C762A7654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202876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3957-004C-E817-D8E0-8CEB32DC1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6A5C9D-F97E-219C-F3A6-0A40ED602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E40F54-B6A1-8F33-CB57-45D01AEB8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CE0E9-93C3-9C64-DA44-825B3DF61463}"/>
              </a:ext>
            </a:extLst>
          </p:cNvPr>
          <p:cNvSpPr>
            <a:spLocks noGrp="1"/>
          </p:cNvSpPr>
          <p:nvPr>
            <p:ph type="dt" sz="half" idx="10"/>
          </p:nvPr>
        </p:nvSpPr>
        <p:spPr/>
        <p:txBody>
          <a:bodyPr/>
          <a:lstStyle/>
          <a:p>
            <a:fld id="{D258BF08-2EF8-4AF8-9B59-EFC4E3C86527}" type="datetimeFigureOut">
              <a:rPr lang="en-IN" smtClean="0"/>
              <a:t>11-12-2023</a:t>
            </a:fld>
            <a:endParaRPr lang="en-IN"/>
          </a:p>
        </p:txBody>
      </p:sp>
      <p:sp>
        <p:nvSpPr>
          <p:cNvPr id="6" name="Footer Placeholder 5">
            <a:extLst>
              <a:ext uri="{FF2B5EF4-FFF2-40B4-BE49-F238E27FC236}">
                <a16:creationId xmlns:a16="http://schemas.microsoft.com/office/drawing/2014/main" id="{1FD6AC7F-7237-B8D5-F37B-CBAD24FC1D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F6F47-8C6E-0109-F4E2-E247EFBE69F7}"/>
              </a:ext>
            </a:extLst>
          </p:cNvPr>
          <p:cNvSpPr>
            <a:spLocks noGrp="1"/>
          </p:cNvSpPr>
          <p:nvPr>
            <p:ph type="sldNum" sz="quarter" idx="12"/>
          </p:nvPr>
        </p:nvSpPr>
        <p:spPr/>
        <p:txBody>
          <a:bodyPr/>
          <a:lstStyle/>
          <a:p>
            <a:fld id="{4812C1C8-DBD8-43B3-8D83-4DED20B25765}" type="slidenum">
              <a:rPr lang="en-IN" smtClean="0"/>
              <a:t>‹#›</a:t>
            </a:fld>
            <a:endParaRPr lang="en-IN"/>
          </a:p>
        </p:txBody>
      </p:sp>
    </p:spTree>
    <p:extLst>
      <p:ext uri="{BB962C8B-B14F-4D97-AF65-F5344CB8AC3E}">
        <p14:creationId xmlns:p14="http://schemas.microsoft.com/office/powerpoint/2010/main" val="306961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105A8-3312-89D8-0A80-3F238A720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1E2A93-15F3-45B4-76BA-FE466A6C6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7C74-C2F1-9569-0957-0009D8762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8BF08-2EF8-4AF8-9B59-EFC4E3C86527}" type="datetimeFigureOut">
              <a:rPr lang="en-IN" smtClean="0"/>
              <a:t>11-12-2023</a:t>
            </a:fld>
            <a:endParaRPr lang="en-IN"/>
          </a:p>
        </p:txBody>
      </p:sp>
      <p:sp>
        <p:nvSpPr>
          <p:cNvPr id="5" name="Footer Placeholder 4">
            <a:extLst>
              <a:ext uri="{FF2B5EF4-FFF2-40B4-BE49-F238E27FC236}">
                <a16:creationId xmlns:a16="http://schemas.microsoft.com/office/drawing/2014/main" id="{F28B27DC-327A-3A50-53D3-34295EF47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A831EF-016B-593D-5C3B-AD8193630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2C1C8-DBD8-43B3-8D83-4DED20B25765}" type="slidenum">
              <a:rPr lang="en-IN" smtClean="0"/>
              <a:t>‹#›</a:t>
            </a:fld>
            <a:endParaRPr lang="en-IN"/>
          </a:p>
        </p:txBody>
      </p:sp>
    </p:spTree>
    <p:extLst>
      <p:ext uri="{BB962C8B-B14F-4D97-AF65-F5344CB8AC3E}">
        <p14:creationId xmlns:p14="http://schemas.microsoft.com/office/powerpoint/2010/main" val="211816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FCF58D-85F7-464F-B9BF-EBCC081A87EC}"/>
              </a:ext>
            </a:extLst>
          </p:cNvPr>
          <p:cNvPicPr>
            <a:picLocks noChangeAspect="1"/>
          </p:cNvPicPr>
          <p:nvPr/>
        </p:nvPicPr>
        <p:blipFill>
          <a:blip r:embed="rId2"/>
          <a:stretch>
            <a:fillRect/>
          </a:stretch>
        </p:blipFill>
        <p:spPr>
          <a:xfrm>
            <a:off x="10704263" y="0"/>
            <a:ext cx="1487737" cy="1579418"/>
          </a:xfrm>
          <a:prstGeom prst="rect">
            <a:avLst/>
          </a:prstGeom>
        </p:spPr>
      </p:pic>
      <p:sp>
        <p:nvSpPr>
          <p:cNvPr id="9" name="Title 1">
            <a:extLst>
              <a:ext uri="{FF2B5EF4-FFF2-40B4-BE49-F238E27FC236}">
                <a16:creationId xmlns:a16="http://schemas.microsoft.com/office/drawing/2014/main" id="{D84AB1F3-40CC-4EB4-922F-A248101C7034}"/>
              </a:ext>
            </a:extLst>
          </p:cNvPr>
          <p:cNvSpPr>
            <a:spLocks noGrp="1"/>
          </p:cNvSpPr>
          <p:nvPr/>
        </p:nvSpPr>
        <p:spPr>
          <a:xfrm>
            <a:off x="623454" y="639263"/>
            <a:ext cx="10945091" cy="479367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900" b="1" dirty="0">
                <a:latin typeface="Times New Roman" panose="02020603050405020304" pitchFamily="18" charset="0"/>
                <a:cs typeface="Times New Roman" panose="02020603050405020304" pitchFamily="18" charset="0"/>
              </a:rPr>
              <a:t>CYBER-BULLYING </a:t>
            </a:r>
          </a:p>
          <a:p>
            <a:r>
              <a:rPr lang="en-US" sz="5900" b="1" dirty="0">
                <a:latin typeface="Times New Roman" panose="02020603050405020304" pitchFamily="18" charset="0"/>
                <a:cs typeface="Times New Roman" panose="02020603050405020304" pitchFamily="18" charset="0"/>
              </a:rPr>
              <a:t>DETECTION</a:t>
            </a:r>
          </a:p>
          <a:p>
            <a:br>
              <a:rPr lang="en-US" dirty="0"/>
            </a:br>
            <a:br>
              <a:rPr lang="en-US" dirty="0"/>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br>
              <a:rPr lang="en-US" sz="4900" dirty="0">
                <a:latin typeface="Times New Roman" panose="02020603050405020304" pitchFamily="18" charset="0"/>
                <a:cs typeface="Times New Roman" panose="02020603050405020304" pitchFamily="18" charset="0"/>
              </a:rPr>
            </a:br>
            <a:br>
              <a:rPr lang="en-US" dirty="0"/>
            </a:br>
            <a:br>
              <a:rPr lang="en-US" dirty="0"/>
            </a:br>
            <a:endParaRPr lang="en-IN" dirty="0"/>
          </a:p>
        </p:txBody>
      </p:sp>
      <p:sp>
        <p:nvSpPr>
          <p:cNvPr id="10" name="Subtitle 2">
            <a:extLst>
              <a:ext uri="{FF2B5EF4-FFF2-40B4-BE49-F238E27FC236}">
                <a16:creationId xmlns:a16="http://schemas.microsoft.com/office/drawing/2014/main" id="{8BA00262-2E19-4A7A-B7F7-0C99159FB993}"/>
              </a:ext>
            </a:extLst>
          </p:cNvPr>
          <p:cNvSpPr>
            <a:spLocks noGrp="1"/>
          </p:cNvSpPr>
          <p:nvPr/>
        </p:nvSpPr>
        <p:spPr>
          <a:xfrm>
            <a:off x="363621" y="3550276"/>
            <a:ext cx="11871158" cy="22941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latin typeface="Times New Roman" panose="02020603050405020304" pitchFamily="18" charset="0"/>
                <a:ea typeface="+mj-ea"/>
                <a:cs typeface="Times New Roman" panose="02020603050405020304" pitchFamily="18" charset="0"/>
              </a:rPr>
              <a:t>Guide Name</a:t>
            </a:r>
            <a:r>
              <a:rPr lang="en-US" sz="2800" dirty="0">
                <a:latin typeface="Times New Roman" panose="02020603050405020304" pitchFamily="18" charset="0"/>
                <a:ea typeface="+mj-ea"/>
                <a:cs typeface="Times New Roman" panose="02020603050405020304" pitchFamily="18" charset="0"/>
              </a:rPr>
              <a:t>: 				             	</a:t>
            </a:r>
            <a:r>
              <a:rPr lang="en-US" sz="2800" b="1" dirty="0">
                <a:latin typeface="Times New Roman" panose="02020603050405020304" pitchFamily="18" charset="0"/>
                <a:ea typeface="+mj-ea"/>
                <a:cs typeface="Times New Roman" panose="02020603050405020304" pitchFamily="18" charset="0"/>
              </a:rPr>
              <a:t>Team Member</a:t>
            </a:r>
            <a:r>
              <a:rPr lang="en-US" sz="2800" dirty="0">
                <a:latin typeface="Times New Roman" panose="02020603050405020304" pitchFamily="18" charset="0"/>
                <a:ea typeface="+mj-ea"/>
                <a:cs typeface="Times New Roman" panose="02020603050405020304" pitchFamily="18" charset="0"/>
              </a:rPr>
              <a:t>:                             </a:t>
            </a:r>
          </a:p>
          <a:p>
            <a:pPr algn="l"/>
            <a:r>
              <a:rPr lang="en-US" sz="2800" dirty="0">
                <a:latin typeface="Times New Roman" panose="02020603050405020304" pitchFamily="18" charset="0"/>
                <a:ea typeface="+mj-ea"/>
                <a:cs typeface="Times New Roman" panose="02020603050405020304" pitchFamily="18" charset="0"/>
              </a:rPr>
              <a:t>Mr. Ankit Kr. Saini				       Harshit Pandey (2000290110075)</a:t>
            </a:r>
          </a:p>
          <a:p>
            <a:pPr algn="l"/>
            <a:r>
              <a:rPr lang="en-US" sz="2800" dirty="0">
                <a:latin typeface="Times New Roman" panose="02020603050405020304" pitchFamily="18" charset="0"/>
                <a:ea typeface="+mj-ea"/>
                <a:cs typeface="Times New Roman" panose="02020603050405020304" pitchFamily="18" charset="0"/>
              </a:rPr>
              <a:t>						       Harsh Kumar Singh (2000290110071)</a:t>
            </a:r>
          </a:p>
          <a:p>
            <a:pPr algn="l"/>
            <a:r>
              <a:rPr lang="en-US" sz="2800" dirty="0">
                <a:latin typeface="Times New Roman" panose="02020603050405020304" pitchFamily="18" charset="0"/>
                <a:ea typeface="+mj-ea"/>
                <a:cs typeface="Times New Roman" panose="02020603050405020304" pitchFamily="18" charset="0"/>
              </a:rPr>
              <a:t>						       Harsh Kumar (2000290110070)</a:t>
            </a:r>
            <a:endParaRPr lang="en-IN" sz="2800" dirty="0">
              <a:latin typeface="Times New Roman" panose="02020603050405020304" pitchFamily="18" charset="0"/>
              <a:ea typeface="+mj-ea"/>
              <a:cs typeface="Times New Roman" panose="02020603050405020304" pitchFamily="18" charset="0"/>
            </a:endParaRPr>
          </a:p>
          <a:p>
            <a:pPr algn="l"/>
            <a:endParaRPr lang="en-IN" sz="2800" dirty="0">
              <a:latin typeface="Times New Roman" panose="02020603050405020304" pitchFamily="18" charset="0"/>
              <a:ea typeface="+mj-ea"/>
              <a:cs typeface="Times New Roman" panose="02020603050405020304" pitchFamily="18" charset="0"/>
            </a:endParaRPr>
          </a:p>
        </p:txBody>
      </p:sp>
      <p:sp>
        <p:nvSpPr>
          <p:cNvPr id="11" name="Footer Placeholder 3">
            <a:extLst>
              <a:ext uri="{FF2B5EF4-FFF2-40B4-BE49-F238E27FC236}">
                <a16:creationId xmlns:a16="http://schemas.microsoft.com/office/drawing/2014/main" id="{06430131-DC30-43C1-A1AE-F8C3B9FBB7B9}"/>
              </a:ext>
            </a:extLst>
          </p:cNvPr>
          <p:cNvSpPr>
            <a:spLocks noGrp="1"/>
          </p:cNvSpPr>
          <p:nvPr/>
        </p:nvSpPr>
        <p:spPr>
          <a:xfrm>
            <a:off x="4038599" y="63224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Science and Information Technology (CSIT), KIET Group Of Institutions Ghaziabad</a:t>
            </a:r>
            <a:endParaRPr lang="en-IN" dirty="0"/>
          </a:p>
        </p:txBody>
      </p:sp>
    </p:spTree>
    <p:extLst>
      <p:ext uri="{BB962C8B-B14F-4D97-AF65-F5344CB8AC3E}">
        <p14:creationId xmlns:p14="http://schemas.microsoft.com/office/powerpoint/2010/main" val="427401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Schedule of Project Completion</a:t>
            </a:r>
            <a:br>
              <a:rPr lang="en-US" sz="4400" b="1" dirty="0"/>
            </a:br>
            <a:endParaRPr lang="en-IN" dirty="0"/>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922000" y="297"/>
            <a:ext cx="1261533" cy="1339274"/>
          </a:xfrm>
          <a:prstGeom prst="rect">
            <a:avLst/>
          </a:prstGeom>
        </p:spPr>
      </p:pic>
      <p:graphicFrame>
        <p:nvGraphicFramePr>
          <p:cNvPr id="2" name="Table 6">
            <a:extLst>
              <a:ext uri="{FF2B5EF4-FFF2-40B4-BE49-F238E27FC236}">
                <a16:creationId xmlns:a16="http://schemas.microsoft.com/office/drawing/2014/main" id="{CE0602E7-FD9C-A8BE-AE9A-CB5EE7A5BEF6}"/>
              </a:ext>
            </a:extLst>
          </p:cNvPr>
          <p:cNvGraphicFramePr>
            <a:graphicFrameLocks noGrp="1"/>
          </p:cNvGraphicFramePr>
          <p:nvPr>
            <p:extLst>
              <p:ext uri="{D42A27DB-BD31-4B8C-83A1-F6EECF244321}">
                <p14:modId xmlns:p14="http://schemas.microsoft.com/office/powerpoint/2010/main" val="237652327"/>
              </p:ext>
            </p:extLst>
          </p:nvPr>
        </p:nvGraphicFramePr>
        <p:xfrm>
          <a:off x="838200" y="1324347"/>
          <a:ext cx="10155672" cy="493776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4024397762"/>
                    </a:ext>
                  </a:extLst>
                </a:gridCol>
                <a:gridCol w="684000">
                  <a:extLst>
                    <a:ext uri="{9D8B030D-6E8A-4147-A177-3AD203B41FA5}">
                      <a16:colId xmlns:a16="http://schemas.microsoft.com/office/drawing/2014/main" val="1103668469"/>
                    </a:ext>
                  </a:extLst>
                </a:gridCol>
                <a:gridCol w="684000">
                  <a:extLst>
                    <a:ext uri="{9D8B030D-6E8A-4147-A177-3AD203B41FA5}">
                      <a16:colId xmlns:a16="http://schemas.microsoft.com/office/drawing/2014/main" val="2534279575"/>
                    </a:ext>
                  </a:extLst>
                </a:gridCol>
                <a:gridCol w="684000">
                  <a:extLst>
                    <a:ext uri="{9D8B030D-6E8A-4147-A177-3AD203B41FA5}">
                      <a16:colId xmlns:a16="http://schemas.microsoft.com/office/drawing/2014/main" val="1800787421"/>
                    </a:ext>
                  </a:extLst>
                </a:gridCol>
                <a:gridCol w="684000">
                  <a:extLst>
                    <a:ext uri="{9D8B030D-6E8A-4147-A177-3AD203B41FA5}">
                      <a16:colId xmlns:a16="http://schemas.microsoft.com/office/drawing/2014/main" val="1707095755"/>
                    </a:ext>
                  </a:extLst>
                </a:gridCol>
                <a:gridCol w="684000">
                  <a:extLst>
                    <a:ext uri="{9D8B030D-6E8A-4147-A177-3AD203B41FA5}">
                      <a16:colId xmlns:a16="http://schemas.microsoft.com/office/drawing/2014/main" val="2369777020"/>
                    </a:ext>
                  </a:extLst>
                </a:gridCol>
                <a:gridCol w="684000">
                  <a:extLst>
                    <a:ext uri="{9D8B030D-6E8A-4147-A177-3AD203B41FA5}">
                      <a16:colId xmlns:a16="http://schemas.microsoft.com/office/drawing/2014/main" val="1237547352"/>
                    </a:ext>
                  </a:extLst>
                </a:gridCol>
                <a:gridCol w="684000">
                  <a:extLst>
                    <a:ext uri="{9D8B030D-6E8A-4147-A177-3AD203B41FA5}">
                      <a16:colId xmlns:a16="http://schemas.microsoft.com/office/drawing/2014/main" val="2020927590"/>
                    </a:ext>
                  </a:extLst>
                </a:gridCol>
                <a:gridCol w="684000">
                  <a:extLst>
                    <a:ext uri="{9D8B030D-6E8A-4147-A177-3AD203B41FA5}">
                      <a16:colId xmlns:a16="http://schemas.microsoft.com/office/drawing/2014/main" val="3802836597"/>
                    </a:ext>
                  </a:extLst>
                </a:gridCol>
                <a:gridCol w="684000">
                  <a:extLst>
                    <a:ext uri="{9D8B030D-6E8A-4147-A177-3AD203B41FA5}">
                      <a16:colId xmlns:a16="http://schemas.microsoft.com/office/drawing/2014/main" val="1748685454"/>
                    </a:ext>
                  </a:extLst>
                </a:gridCol>
                <a:gridCol w="684000">
                  <a:extLst>
                    <a:ext uri="{9D8B030D-6E8A-4147-A177-3AD203B41FA5}">
                      <a16:colId xmlns:a16="http://schemas.microsoft.com/office/drawing/2014/main" val="1705588698"/>
                    </a:ext>
                  </a:extLst>
                </a:gridCol>
                <a:gridCol w="684000">
                  <a:extLst>
                    <a:ext uri="{9D8B030D-6E8A-4147-A177-3AD203B41FA5}">
                      <a16:colId xmlns:a16="http://schemas.microsoft.com/office/drawing/2014/main" val="1900644873"/>
                    </a:ext>
                  </a:extLst>
                </a:gridCol>
                <a:gridCol w="684000">
                  <a:extLst>
                    <a:ext uri="{9D8B030D-6E8A-4147-A177-3AD203B41FA5}">
                      <a16:colId xmlns:a16="http://schemas.microsoft.com/office/drawing/2014/main" val="1215770562"/>
                    </a:ext>
                  </a:extLst>
                </a:gridCol>
              </a:tblGrid>
              <a:tr h="457200">
                <a:tc rowSpan="2">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ap="flat" cmpd="sng" algn="ctr">
                      <a:solidFill>
                        <a:schemeClr val="bg1">
                          <a:lumMod val="75000"/>
                        </a:schemeClr>
                      </a:solidFill>
                      <a:prstDash val="solid"/>
                      <a:round/>
                      <a:headEnd type="none" w="med" len="med"/>
                      <a:tailEnd type="none" w="med" len="med"/>
                    </a:lnTlToBr>
                    <a:lnBlToTr w="12700" cmpd="sng">
                      <a:noFill/>
                      <a:prstDash val="solid"/>
                    </a:lnBlToTr>
                    <a:noFill/>
                  </a:tcPr>
                </a:tc>
                <a:tc gridSpan="4">
                  <a:txBody>
                    <a:bodyPr/>
                    <a:lstStyle/>
                    <a:p>
                      <a:pPr algn="ctr"/>
                      <a:r>
                        <a:rPr lang="en-US" dirty="0">
                          <a:latin typeface="Times New Roman" panose="02020603050405020304" pitchFamily="18" charset="0"/>
                          <a:cs typeface="Times New Roman" panose="02020603050405020304" pitchFamily="18" charset="0"/>
                        </a:rPr>
                        <a:t>Month 01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60000"/>
                        <a:lumOff val="4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4">
                  <a:txBody>
                    <a:bodyPr/>
                    <a:lstStyle/>
                    <a:p>
                      <a:pPr algn="ctr"/>
                      <a:r>
                        <a:rPr lang="en-US" dirty="0">
                          <a:latin typeface="Times New Roman" panose="02020603050405020304" pitchFamily="18" charset="0"/>
                          <a:cs typeface="Times New Roman" panose="02020603050405020304" pitchFamily="18" charset="0"/>
                        </a:rPr>
                        <a:t>Month 02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4">
                  <a:txBody>
                    <a:bodyPr/>
                    <a:lstStyle/>
                    <a:p>
                      <a:pPr algn="ctr"/>
                      <a:r>
                        <a:rPr lang="en-US" dirty="0">
                          <a:latin typeface="Times New Roman" panose="02020603050405020304" pitchFamily="18" charset="0"/>
                          <a:cs typeface="Times New Roman" panose="02020603050405020304" pitchFamily="18" charset="0"/>
                        </a:rPr>
                        <a:t>Month 03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06144534"/>
                  </a:ext>
                </a:extLst>
              </a:tr>
              <a:tr h="457200">
                <a:tc v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algn="ctr"/>
                      <a:r>
                        <a:rPr lang="en-US" sz="1050" dirty="0">
                          <a:latin typeface="Times New Roman" panose="02020603050405020304" pitchFamily="18" charset="0"/>
                          <a:cs typeface="Times New Roman" panose="02020603050405020304" pitchFamily="18" charset="0"/>
                        </a:rPr>
                        <a:t>Week 01</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02</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03</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04</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01</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02</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03</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04</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01</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02</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03</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1050" dirty="0">
                          <a:latin typeface="Times New Roman" panose="02020603050405020304" pitchFamily="18" charset="0"/>
                          <a:cs typeface="Times New Roman" panose="02020603050405020304" pitchFamily="18" charset="0"/>
                        </a:rPr>
                        <a:t>Week 04</a:t>
                      </a:r>
                      <a:endParaRPr lang="en-IN" sz="105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1687561"/>
                  </a:ext>
                </a:extLst>
              </a:tr>
              <a:tr h="457200">
                <a:tc>
                  <a:txBody>
                    <a:bodyPr/>
                    <a:lstStyle/>
                    <a:p>
                      <a:pPr algn="ctr"/>
                      <a:r>
                        <a:rPr lang="en-US" sz="1600" b="0" dirty="0">
                          <a:latin typeface="Times New Roman" panose="02020603050405020304" pitchFamily="18" charset="0"/>
                          <a:cs typeface="Times New Roman" panose="02020603050405020304" pitchFamily="18" charset="0"/>
                        </a:rPr>
                        <a:t>Literature Review</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4914693"/>
                  </a:ext>
                </a:extLst>
              </a:tr>
              <a:tr h="457200">
                <a:tc>
                  <a:txBody>
                    <a:bodyPr/>
                    <a:lstStyle/>
                    <a:p>
                      <a:pPr algn="ctr"/>
                      <a:r>
                        <a:rPr lang="en-US" sz="1600" b="0" dirty="0">
                          <a:latin typeface="Times New Roman" panose="02020603050405020304" pitchFamily="18" charset="0"/>
                          <a:cs typeface="Times New Roman" panose="02020603050405020304" pitchFamily="18" charset="0"/>
                        </a:rPr>
                        <a:t>Analyzing workflow of different models</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29192527"/>
                  </a:ext>
                </a:extLst>
              </a:tr>
              <a:tr h="457200">
                <a:tc>
                  <a:txBody>
                    <a:bodyPr/>
                    <a:lstStyle/>
                    <a:p>
                      <a:pPr algn="ctr"/>
                      <a:r>
                        <a:rPr lang="en-US" sz="1600" b="0" dirty="0">
                          <a:latin typeface="Times New Roman" panose="02020603050405020304" pitchFamily="18" charset="0"/>
                          <a:cs typeface="Times New Roman" panose="02020603050405020304" pitchFamily="18" charset="0"/>
                        </a:rPr>
                        <a:t>Data Collection</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36011025"/>
                  </a:ext>
                </a:extLst>
              </a:tr>
              <a:tr h="457200">
                <a:tc>
                  <a:txBody>
                    <a:bodyPr/>
                    <a:lstStyle/>
                    <a:p>
                      <a:pPr algn="ctr"/>
                      <a:r>
                        <a:rPr lang="en-US" sz="1600" b="0" dirty="0">
                          <a:latin typeface="Times New Roman" panose="02020603050405020304" pitchFamily="18" charset="0"/>
                          <a:cs typeface="Times New Roman" panose="02020603050405020304" pitchFamily="18" charset="0"/>
                        </a:rPr>
                        <a:t>Data Cleaning and Preprocessing</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1574793"/>
                  </a:ext>
                </a:extLst>
              </a:tr>
              <a:tr h="457200">
                <a:tc>
                  <a:txBody>
                    <a:bodyPr/>
                    <a:lstStyle/>
                    <a:p>
                      <a:pPr algn="ctr"/>
                      <a:r>
                        <a:rPr lang="en-US" sz="1600" b="0" dirty="0">
                          <a:latin typeface="Times New Roman" panose="02020603050405020304" pitchFamily="18" charset="0"/>
                          <a:cs typeface="Times New Roman" panose="02020603050405020304" pitchFamily="18" charset="0"/>
                        </a:rPr>
                        <a:t>Data Modelling</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8258664"/>
                  </a:ext>
                </a:extLst>
              </a:tr>
              <a:tr h="457200">
                <a:tc>
                  <a:txBody>
                    <a:bodyPr/>
                    <a:lstStyle/>
                    <a:p>
                      <a:pPr algn="ctr"/>
                      <a:r>
                        <a:rPr lang="en-US" sz="1600" b="0" dirty="0">
                          <a:latin typeface="Times New Roman" panose="02020603050405020304" pitchFamily="18" charset="0"/>
                          <a:cs typeface="Times New Roman" panose="02020603050405020304" pitchFamily="18" charset="0"/>
                        </a:rPr>
                        <a:t>Experiments</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79573180"/>
                  </a:ext>
                </a:extLst>
              </a:tr>
              <a:tr h="457200">
                <a:tc>
                  <a:txBody>
                    <a:bodyPr/>
                    <a:lstStyle/>
                    <a:p>
                      <a:pPr algn="ctr"/>
                      <a:r>
                        <a:rPr lang="en-US" sz="1600" b="0" dirty="0">
                          <a:latin typeface="Times New Roman" panose="02020603050405020304" pitchFamily="18" charset="0"/>
                          <a:cs typeface="Times New Roman" panose="02020603050405020304" pitchFamily="18" charset="0"/>
                        </a:rPr>
                        <a:t>Reviews and Feedbacks</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49504170"/>
                  </a:ext>
                </a:extLst>
              </a:tr>
              <a:tr h="457200">
                <a:tc>
                  <a:txBody>
                    <a:bodyPr/>
                    <a:lstStyle/>
                    <a:p>
                      <a:pPr algn="ctr"/>
                      <a:r>
                        <a:rPr lang="en-US" sz="1600" b="0" dirty="0">
                          <a:latin typeface="Times New Roman" panose="02020603050405020304" pitchFamily="18" charset="0"/>
                          <a:cs typeface="Times New Roman" panose="02020603050405020304" pitchFamily="18" charset="0"/>
                        </a:rPr>
                        <a:t>Finalize</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7264203"/>
                  </a:ext>
                </a:extLst>
              </a:tr>
            </a:tbl>
          </a:graphicData>
        </a:graphic>
      </p:graphicFrame>
      <p:sp>
        <p:nvSpPr>
          <p:cNvPr id="8" name="Arrow: Pentagon 7">
            <a:extLst>
              <a:ext uri="{FF2B5EF4-FFF2-40B4-BE49-F238E27FC236}">
                <a16:creationId xmlns:a16="http://schemas.microsoft.com/office/drawing/2014/main" id="{3858B75C-94CF-6FCA-0205-F63BF35E120B}"/>
              </a:ext>
            </a:extLst>
          </p:cNvPr>
          <p:cNvSpPr/>
          <p:nvPr/>
        </p:nvSpPr>
        <p:spPr>
          <a:xfrm>
            <a:off x="2870202" y="2327834"/>
            <a:ext cx="897466" cy="262467"/>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70B53C69-5BBF-8C2C-8DE0-553CB52759AD}"/>
              </a:ext>
            </a:extLst>
          </p:cNvPr>
          <p:cNvSpPr/>
          <p:nvPr/>
        </p:nvSpPr>
        <p:spPr>
          <a:xfrm>
            <a:off x="3589867" y="2847638"/>
            <a:ext cx="897466" cy="262467"/>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Pentagon 9">
            <a:extLst>
              <a:ext uri="{FF2B5EF4-FFF2-40B4-BE49-F238E27FC236}">
                <a16:creationId xmlns:a16="http://schemas.microsoft.com/office/drawing/2014/main" id="{BA988F90-2DAD-1467-36C1-EF2575C56A0B}"/>
              </a:ext>
            </a:extLst>
          </p:cNvPr>
          <p:cNvSpPr/>
          <p:nvPr/>
        </p:nvSpPr>
        <p:spPr>
          <a:xfrm>
            <a:off x="4432348" y="3363794"/>
            <a:ext cx="897465" cy="262467"/>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Pentagon 10">
            <a:extLst>
              <a:ext uri="{FF2B5EF4-FFF2-40B4-BE49-F238E27FC236}">
                <a16:creationId xmlns:a16="http://schemas.microsoft.com/office/drawing/2014/main" id="{D3336280-333B-3800-10A7-7BF62F6F7CF3}"/>
              </a:ext>
            </a:extLst>
          </p:cNvPr>
          <p:cNvSpPr/>
          <p:nvPr/>
        </p:nvSpPr>
        <p:spPr>
          <a:xfrm>
            <a:off x="5217534" y="3884524"/>
            <a:ext cx="1445733" cy="262467"/>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2AEB82BE-E08E-33AB-8169-AF3AC220E748}"/>
              </a:ext>
            </a:extLst>
          </p:cNvPr>
          <p:cNvSpPr/>
          <p:nvPr/>
        </p:nvSpPr>
        <p:spPr>
          <a:xfrm>
            <a:off x="6618815" y="4406344"/>
            <a:ext cx="1380068" cy="262467"/>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Pentagon 12">
            <a:extLst>
              <a:ext uri="{FF2B5EF4-FFF2-40B4-BE49-F238E27FC236}">
                <a16:creationId xmlns:a16="http://schemas.microsoft.com/office/drawing/2014/main" id="{704C11BE-46DC-0651-1926-B4B2AEBD9BF1}"/>
              </a:ext>
            </a:extLst>
          </p:cNvPr>
          <p:cNvSpPr/>
          <p:nvPr/>
        </p:nvSpPr>
        <p:spPr>
          <a:xfrm>
            <a:off x="7998882" y="4859480"/>
            <a:ext cx="1551517" cy="262467"/>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Pentagon 13">
            <a:extLst>
              <a:ext uri="{FF2B5EF4-FFF2-40B4-BE49-F238E27FC236}">
                <a16:creationId xmlns:a16="http://schemas.microsoft.com/office/drawing/2014/main" id="{9736EFDB-771E-1476-883A-47B7ECA3C45E}"/>
              </a:ext>
            </a:extLst>
          </p:cNvPr>
          <p:cNvSpPr/>
          <p:nvPr/>
        </p:nvSpPr>
        <p:spPr>
          <a:xfrm>
            <a:off x="9241466" y="5369932"/>
            <a:ext cx="783067" cy="262467"/>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D7AAC6A9-BF74-8A98-7209-08576F5066A5}"/>
              </a:ext>
            </a:extLst>
          </p:cNvPr>
          <p:cNvSpPr/>
          <p:nvPr/>
        </p:nvSpPr>
        <p:spPr>
          <a:xfrm>
            <a:off x="9745132" y="5894524"/>
            <a:ext cx="959132" cy="262467"/>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Flag with solid fill">
            <a:extLst>
              <a:ext uri="{FF2B5EF4-FFF2-40B4-BE49-F238E27FC236}">
                <a16:creationId xmlns:a16="http://schemas.microsoft.com/office/drawing/2014/main" id="{E42700E6-449A-F13A-CA3E-8E9DB6B627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1247" y="2838821"/>
            <a:ext cx="292100" cy="292100"/>
          </a:xfrm>
          <a:prstGeom prst="rect">
            <a:avLst/>
          </a:prstGeom>
        </p:spPr>
      </p:pic>
      <p:pic>
        <p:nvPicPr>
          <p:cNvPr id="18" name="Graphic 17" descr="Flag with solid fill">
            <a:extLst>
              <a:ext uri="{FF2B5EF4-FFF2-40B4-BE49-F238E27FC236}">
                <a16:creationId xmlns:a16="http://schemas.microsoft.com/office/drawing/2014/main" id="{6D2B7DFC-511B-85B8-25C7-70FFCD1F39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8883" y="4397705"/>
            <a:ext cx="292100" cy="292100"/>
          </a:xfrm>
          <a:prstGeom prst="rect">
            <a:avLst/>
          </a:prstGeom>
        </p:spPr>
      </p:pic>
      <p:pic>
        <p:nvPicPr>
          <p:cNvPr id="19" name="Graphic 18" descr="Flag with solid fill">
            <a:extLst>
              <a:ext uri="{FF2B5EF4-FFF2-40B4-BE49-F238E27FC236}">
                <a16:creationId xmlns:a16="http://schemas.microsoft.com/office/drawing/2014/main" id="{DADD88AF-AF68-CE53-CE7B-E11C65151D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0832" y="4849577"/>
            <a:ext cx="292100" cy="292100"/>
          </a:xfrm>
          <a:prstGeom prst="rect">
            <a:avLst/>
          </a:prstGeom>
        </p:spPr>
      </p:pic>
      <p:pic>
        <p:nvPicPr>
          <p:cNvPr id="21" name="Graphic 20" descr="Ribbon with solid fill">
            <a:extLst>
              <a:ext uri="{FF2B5EF4-FFF2-40B4-BE49-F238E27FC236}">
                <a16:creationId xmlns:a16="http://schemas.microsoft.com/office/drawing/2014/main" id="{8D467399-EFF9-C237-D72D-0F59C2F822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95796" y="5876666"/>
            <a:ext cx="306589" cy="306589"/>
          </a:xfrm>
          <a:prstGeom prst="rect">
            <a:avLst/>
          </a:prstGeom>
        </p:spPr>
      </p:pic>
    </p:spTree>
    <p:extLst>
      <p:ext uri="{BB962C8B-B14F-4D97-AF65-F5344CB8AC3E}">
        <p14:creationId xmlns:p14="http://schemas.microsoft.com/office/powerpoint/2010/main" val="317579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t>References</a:t>
            </a:r>
            <a:br>
              <a:rPr lang="en-US" sz="4400" b="1" dirty="0"/>
            </a:br>
            <a:endParaRPr lang="en-IN" dirty="0"/>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14" name="Table 13">
            <a:extLst>
              <a:ext uri="{FF2B5EF4-FFF2-40B4-BE49-F238E27FC236}">
                <a16:creationId xmlns:a16="http://schemas.microsoft.com/office/drawing/2014/main" id="{168292FF-2F1C-A274-70E8-8D5530FF518C}"/>
              </a:ext>
            </a:extLst>
          </p:cNvPr>
          <p:cNvGraphicFramePr>
            <a:graphicFrameLocks noGrp="1"/>
          </p:cNvGraphicFramePr>
          <p:nvPr>
            <p:extLst>
              <p:ext uri="{D42A27DB-BD31-4B8C-83A1-F6EECF244321}">
                <p14:modId xmlns:p14="http://schemas.microsoft.com/office/powerpoint/2010/main" val="1184870246"/>
              </p:ext>
            </p:extLst>
          </p:nvPr>
        </p:nvGraphicFramePr>
        <p:xfrm>
          <a:off x="838200" y="1729372"/>
          <a:ext cx="9866063" cy="3399254"/>
        </p:xfrm>
        <a:graphic>
          <a:graphicData uri="http://schemas.openxmlformats.org/drawingml/2006/table">
            <a:tbl>
              <a:tblPr firstRow="1" firstCol="1" bandRow="1">
                <a:tableStyleId>{5C22544A-7EE6-4342-B048-85BDC9FD1C3A}</a:tableStyleId>
              </a:tblPr>
              <a:tblGrid>
                <a:gridCol w="421015">
                  <a:extLst>
                    <a:ext uri="{9D8B030D-6E8A-4147-A177-3AD203B41FA5}">
                      <a16:colId xmlns:a16="http://schemas.microsoft.com/office/drawing/2014/main" val="1492967279"/>
                    </a:ext>
                  </a:extLst>
                </a:gridCol>
                <a:gridCol w="9445048">
                  <a:extLst>
                    <a:ext uri="{9D8B030D-6E8A-4147-A177-3AD203B41FA5}">
                      <a16:colId xmlns:a16="http://schemas.microsoft.com/office/drawing/2014/main" val="1093090694"/>
                    </a:ext>
                  </a:extLst>
                </a:gridCol>
              </a:tblGrid>
              <a:tr h="1015183">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[1]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K. M. Elsbeth </a:t>
                      </a:r>
                      <a:r>
                        <a:rPr lang="en-US" sz="1800" b="0" dirty="0" err="1">
                          <a:solidFill>
                            <a:schemeClr val="tx1"/>
                          </a:solidFill>
                          <a:effectLst/>
                          <a:latin typeface="Times New Roman" panose="02020603050405020304" pitchFamily="18" charset="0"/>
                          <a:cs typeface="Times New Roman" panose="02020603050405020304" pitchFamily="18" charset="0"/>
                        </a:rPr>
                        <a:t>Turcan</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Dreaddit</a:t>
                      </a:r>
                      <a:r>
                        <a:rPr lang="en-US" sz="1800" b="0" dirty="0">
                          <a:solidFill>
                            <a:schemeClr val="tx1"/>
                          </a:solidFill>
                          <a:effectLst/>
                          <a:latin typeface="Times New Roman" panose="02020603050405020304" pitchFamily="18" charset="0"/>
                          <a:cs typeface="Times New Roman" panose="02020603050405020304" pitchFamily="18" charset="0"/>
                        </a:rPr>
                        <a:t>: A Reddit Dataset for Stress Analysis in Social Media," Proceedings of the 10th International Workshop on Health Text Mining and Information Analysis (LOUHI 2019), no. IEEE, pp. 97-107, 2019.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3150701421"/>
                  </a:ext>
                </a:extLst>
              </a:tr>
              <a:tr h="1015183">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[2]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A. B. Reem </a:t>
                      </a:r>
                      <a:r>
                        <a:rPr lang="en-US" sz="1800" b="0" dirty="0" err="1">
                          <a:solidFill>
                            <a:schemeClr val="tx1"/>
                          </a:solidFill>
                          <a:effectLst/>
                          <a:latin typeface="Times New Roman" panose="02020603050405020304" pitchFamily="18" charset="0"/>
                          <a:cs typeface="Times New Roman" panose="02020603050405020304" pitchFamily="18" charset="0"/>
                        </a:rPr>
                        <a:t>Bayari</a:t>
                      </a:r>
                      <a:r>
                        <a:rPr lang="en-US" sz="1800" b="0" dirty="0">
                          <a:solidFill>
                            <a:schemeClr val="tx1"/>
                          </a:solidFill>
                          <a:effectLst/>
                          <a:latin typeface="Times New Roman" panose="02020603050405020304" pitchFamily="18" charset="0"/>
                          <a:cs typeface="Times New Roman" panose="02020603050405020304" pitchFamily="18" charset="0"/>
                        </a:rPr>
                        <a:t>*, "Text Mining Techniques for Cyberbullying Detection: State of the Art," Advances in Science, Technology and Engineering Systems Journal, vol. 6, no. ASTESJ, pp. 783-790, 2021.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731377578"/>
                  </a:ext>
                </a:extLst>
              </a:tr>
              <a:tr h="684444">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[3]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err="1">
                          <a:solidFill>
                            <a:schemeClr val="tx1"/>
                          </a:solidFill>
                          <a:effectLst/>
                          <a:latin typeface="Times New Roman" panose="02020603050405020304" pitchFamily="18" charset="0"/>
                          <a:cs typeface="Times New Roman" panose="02020603050405020304" pitchFamily="18" charset="0"/>
                        </a:rPr>
                        <a:t>Larxel</a:t>
                      </a:r>
                      <a:r>
                        <a:rPr lang="en-US" sz="1800" b="0" dirty="0">
                          <a:solidFill>
                            <a:schemeClr val="tx1"/>
                          </a:solidFill>
                          <a:effectLst/>
                          <a:latin typeface="Times New Roman" panose="02020603050405020304" pitchFamily="18" charset="0"/>
                          <a:cs typeface="Times New Roman" panose="02020603050405020304" pitchFamily="18" charset="0"/>
                        </a:rPr>
                        <a:t>, "Kaggle," IEEE Bigdata, December 2020. [Online]. Available: https://www.kaggle.com/datasets/andrewmvd/cyberbullying-classification.</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63464365"/>
                  </a:ext>
                </a:extLst>
              </a:tr>
              <a:tr h="684444">
                <a:tc>
                  <a:txBody>
                    <a:bodyPr/>
                    <a:lstStyle/>
                    <a:p>
                      <a:pPr algn="l">
                        <a:lnSpc>
                          <a:spcPct val="100000"/>
                        </a:lnSpc>
                        <a:spcAft>
                          <a:spcPts val="800"/>
                        </a:spcAft>
                      </a:pPr>
                      <a:r>
                        <a:rPr lang="en-US" sz="1800" b="0">
                          <a:solidFill>
                            <a:schemeClr val="tx1"/>
                          </a:solidFill>
                          <a:effectLst/>
                          <a:latin typeface="Times New Roman" panose="02020603050405020304" pitchFamily="18" charset="0"/>
                          <a:cs typeface="Times New Roman" panose="02020603050405020304" pitchFamily="18" charset="0"/>
                        </a:rPr>
                        <a:t>[4] </a:t>
                      </a:r>
                      <a:endParaRPr lang="en-IN"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tc>
                  <a:txBody>
                    <a:bodyPr/>
                    <a:lstStyle/>
                    <a:p>
                      <a:pPr algn="l">
                        <a:lnSpc>
                          <a:spcPct val="100000"/>
                        </a:lnSpc>
                        <a:spcAft>
                          <a:spcPts val="800"/>
                        </a:spcAft>
                      </a:pPr>
                      <a:r>
                        <a:rPr lang="en-US" sz="1800" b="0" dirty="0">
                          <a:solidFill>
                            <a:schemeClr val="tx1"/>
                          </a:solidFill>
                          <a:effectLst/>
                          <a:latin typeface="Times New Roman" panose="02020603050405020304" pitchFamily="18" charset="0"/>
                          <a:cs typeface="Times New Roman" panose="02020603050405020304" pitchFamily="18" charset="0"/>
                        </a:rPr>
                        <a:t>K. M. K. M. L. T. </a:t>
                      </a:r>
                      <a:r>
                        <a:rPr lang="en-US" sz="1800" b="0" dirty="0" err="1">
                          <a:solidFill>
                            <a:schemeClr val="tx1"/>
                          </a:solidFill>
                          <a:effectLst/>
                          <a:latin typeface="Times New Roman" panose="02020603050405020304" pitchFamily="18" charset="0"/>
                          <a:cs typeface="Times New Roman" panose="02020603050405020304" pitchFamily="18" charset="0"/>
                        </a:rPr>
                        <a:t>Debajyoti</a:t>
                      </a:r>
                      <a:r>
                        <a:rPr lang="en-US" sz="1800" b="0" dirty="0">
                          <a:solidFill>
                            <a:schemeClr val="tx1"/>
                          </a:solidFill>
                          <a:effectLst/>
                          <a:latin typeface="Times New Roman" panose="02020603050405020304" pitchFamily="18" charset="0"/>
                          <a:cs typeface="Times New Roman" panose="02020603050405020304" pitchFamily="18" charset="0"/>
                        </a:rPr>
                        <a:t> Mukhopadhyay, "Cyber Bullying detection based on Twitter Dataset," Machine Learning for Predictive Analysis, no. Springer Nature Singapore Pte Ltd., pp. 87-94, 2021.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oFill/>
                  </a:tcPr>
                </a:tc>
                <a:extLst>
                  <a:ext uri="{0D108BD9-81ED-4DB2-BD59-A6C34878D82A}">
                    <a16:rowId xmlns:a16="http://schemas.microsoft.com/office/drawing/2014/main" val="2716745639"/>
                  </a:ext>
                </a:extLst>
              </a:tr>
            </a:tbl>
          </a:graphicData>
        </a:graphic>
      </p:graphicFrame>
    </p:spTree>
    <p:extLst>
      <p:ext uri="{BB962C8B-B14F-4D97-AF65-F5344CB8AC3E}">
        <p14:creationId xmlns:p14="http://schemas.microsoft.com/office/powerpoint/2010/main" val="343327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5BE1AF-6E7E-F530-45AA-C2DDB5DC6711}"/>
              </a:ext>
            </a:extLst>
          </p:cNvPr>
          <p:cNvPicPr>
            <a:picLocks noChangeAspect="1"/>
          </p:cNvPicPr>
          <p:nvPr/>
        </p:nvPicPr>
        <p:blipFill>
          <a:blip r:embed="rId2"/>
          <a:stretch>
            <a:fillRect/>
          </a:stretch>
        </p:blipFill>
        <p:spPr>
          <a:xfrm>
            <a:off x="10704263" y="0"/>
            <a:ext cx="1487737" cy="1579418"/>
          </a:xfrm>
          <a:prstGeom prst="rect">
            <a:avLst/>
          </a:prstGeom>
        </p:spPr>
      </p:pic>
      <p:sp>
        <p:nvSpPr>
          <p:cNvPr id="5" name="Content Placeholder 2">
            <a:extLst>
              <a:ext uri="{FF2B5EF4-FFF2-40B4-BE49-F238E27FC236}">
                <a16:creationId xmlns:a16="http://schemas.microsoft.com/office/drawing/2014/main" id="{E814172F-7A81-4E08-96D8-327956144BF7}"/>
              </a:ext>
            </a:extLst>
          </p:cNvPr>
          <p:cNvSpPr>
            <a:spLocks noGrp="1"/>
          </p:cNvSpPr>
          <p:nvPr/>
        </p:nvSpPr>
        <p:spPr>
          <a:xfrm>
            <a:off x="838200" y="603755"/>
            <a:ext cx="10515600" cy="5650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7200" dirty="0"/>
              <a:t>THANK  YOU</a:t>
            </a:r>
          </a:p>
        </p:txBody>
      </p:sp>
      <p:sp>
        <p:nvSpPr>
          <p:cNvPr id="6" name="Footer Placeholder 3">
            <a:extLst>
              <a:ext uri="{FF2B5EF4-FFF2-40B4-BE49-F238E27FC236}">
                <a16:creationId xmlns:a16="http://schemas.microsoft.com/office/drawing/2014/main" id="{8D51C300-50C3-409F-9CDF-AB82000C4131}"/>
              </a:ext>
            </a:extLst>
          </p:cNvPr>
          <p:cNvSpPr>
            <a:spLocks noGrp="1"/>
          </p:cNvSpPr>
          <p:nvPr/>
        </p:nvSpPr>
        <p:spPr>
          <a:xfrm>
            <a:off x="4038600" y="63196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Science and Information Technology (CSIT), KIET Group Of Institutions Ghaziabad</a:t>
            </a:r>
            <a:endParaRPr lang="en-IN" dirty="0"/>
          </a:p>
        </p:txBody>
      </p:sp>
    </p:spTree>
    <p:extLst>
      <p:ext uri="{BB962C8B-B14F-4D97-AF65-F5344CB8AC3E}">
        <p14:creationId xmlns:p14="http://schemas.microsoft.com/office/powerpoint/2010/main" val="226667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Bullying is an intentional, aggressive and repeated behavior that could be physical, verbal, sexual or mental.</a:t>
            </a:r>
          </a:p>
          <a:p>
            <a:r>
              <a:rPr lang="en-US" sz="2400" b="0" i="0" dirty="0">
                <a:effectLst/>
                <a:latin typeface="Times New Roman" panose="02020603050405020304" pitchFamily="18" charset="0"/>
                <a:cs typeface="Times New Roman" panose="02020603050405020304" pitchFamily="18" charset="0"/>
              </a:rPr>
              <a:t>Cyberbullying is bullying with the use of digital technologies. It can take place on social media, messaging platforms, gaming platforms and mobile phones. It is repeated behavior, aimed at scaring, angering or shaming those who are targeted. </a:t>
            </a:r>
          </a:p>
          <a:p>
            <a:r>
              <a:rPr lang="en-US" sz="2400" b="0" i="0" dirty="0">
                <a:effectLst/>
                <a:latin typeface="Times New Roman" panose="02020603050405020304" pitchFamily="18" charset="0"/>
                <a:cs typeface="Times New Roman" panose="02020603050405020304" pitchFamily="18" charset="0"/>
              </a:rPr>
              <a:t>For example, sending hurtful, abusive or threatening messages, images or videos via messaging platforms.</a:t>
            </a:r>
          </a:p>
          <a:p>
            <a:r>
              <a:rPr lang="en-US" sz="2400" b="0" i="0" dirty="0">
                <a:effectLst/>
                <a:latin typeface="Times New Roman" panose="02020603050405020304" pitchFamily="18" charset="0"/>
                <a:cs typeface="Times New Roman" panose="02020603050405020304" pitchFamily="18" charset="0"/>
              </a:rPr>
              <a:t>Face-to-face bullying and cyberbullying can often happen alongside each other. But cyberbullying leaves a digital footprint – a record that can prove useful and provide evidence to help stop the abuse.</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Introduction</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400506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253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Literature Survey</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7" name="Table 7">
            <a:extLst>
              <a:ext uri="{FF2B5EF4-FFF2-40B4-BE49-F238E27FC236}">
                <a16:creationId xmlns:a16="http://schemas.microsoft.com/office/drawing/2014/main" id="{185CAF58-B3D6-8F47-C276-646A94B27880}"/>
              </a:ext>
            </a:extLst>
          </p:cNvPr>
          <p:cNvGraphicFramePr>
            <a:graphicFrameLocks noGrp="1"/>
          </p:cNvGraphicFramePr>
          <p:nvPr>
            <p:extLst>
              <p:ext uri="{D42A27DB-BD31-4B8C-83A1-F6EECF244321}">
                <p14:modId xmlns:p14="http://schemas.microsoft.com/office/powerpoint/2010/main" val="3732900171"/>
              </p:ext>
            </p:extLst>
          </p:nvPr>
        </p:nvGraphicFramePr>
        <p:xfrm>
          <a:off x="838200" y="1066591"/>
          <a:ext cx="9866062" cy="5120640"/>
        </p:xfrm>
        <a:graphic>
          <a:graphicData uri="http://schemas.openxmlformats.org/drawingml/2006/table">
            <a:tbl>
              <a:tblPr firstRow="1" bandRow="1">
                <a:tableStyleId>{5C22544A-7EE6-4342-B048-85BDC9FD1C3A}</a:tableStyleId>
              </a:tblPr>
              <a:tblGrid>
                <a:gridCol w="2193371">
                  <a:extLst>
                    <a:ext uri="{9D8B030D-6E8A-4147-A177-3AD203B41FA5}">
                      <a16:colId xmlns:a16="http://schemas.microsoft.com/office/drawing/2014/main" val="2469880859"/>
                    </a:ext>
                  </a:extLst>
                </a:gridCol>
                <a:gridCol w="1593685">
                  <a:extLst>
                    <a:ext uri="{9D8B030D-6E8A-4147-A177-3AD203B41FA5}">
                      <a16:colId xmlns:a16="http://schemas.microsoft.com/office/drawing/2014/main" val="1065548020"/>
                    </a:ext>
                  </a:extLst>
                </a:gridCol>
                <a:gridCol w="1343744">
                  <a:extLst>
                    <a:ext uri="{9D8B030D-6E8A-4147-A177-3AD203B41FA5}">
                      <a16:colId xmlns:a16="http://schemas.microsoft.com/office/drawing/2014/main" val="2161984508"/>
                    </a:ext>
                  </a:extLst>
                </a:gridCol>
                <a:gridCol w="4735262">
                  <a:extLst>
                    <a:ext uri="{9D8B030D-6E8A-4147-A177-3AD203B41FA5}">
                      <a16:colId xmlns:a16="http://schemas.microsoft.com/office/drawing/2014/main" val="3951585646"/>
                    </a:ext>
                  </a:extLst>
                </a:gridCol>
              </a:tblGrid>
              <a:tr h="857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 of the paper with Author(s) Name </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Journal/Conf-</a:t>
                      </a:r>
                      <a:r>
                        <a:rPr lang="en-US" sz="1800" dirty="0" err="1">
                          <a:latin typeface="Times New Roman" panose="02020603050405020304" pitchFamily="18" charset="0"/>
                          <a:cs typeface="Times New Roman" panose="02020603050405020304" pitchFamily="18" charset="0"/>
                        </a:rPr>
                        <a:t>rence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of Publication</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Highlights</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496201"/>
                  </a:ext>
                </a:extLst>
              </a:tr>
              <a:tr h="3801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Dreaddit</a:t>
                      </a:r>
                      <a:r>
                        <a:rPr lang="en-US" sz="1800" dirty="0">
                          <a:latin typeface="Times New Roman" panose="02020603050405020304" pitchFamily="18" charset="0"/>
                          <a:cs typeface="Times New Roman" panose="02020603050405020304" pitchFamily="18" charset="0"/>
                        </a:rPr>
                        <a:t>: A Reddit Dataset for Stress Analysis in Social Media by Elsbeth </a:t>
                      </a:r>
                      <a:r>
                        <a:rPr lang="en-US" sz="1800" dirty="0" err="1">
                          <a:latin typeface="Times New Roman" panose="02020603050405020304" pitchFamily="18" charset="0"/>
                          <a:cs typeface="Times New Roman" panose="02020603050405020304" pitchFamily="18" charset="0"/>
                        </a:rPr>
                        <a:t>Turcan</a:t>
                      </a:r>
                      <a:r>
                        <a:rPr lang="en-US" sz="1800" dirty="0">
                          <a:latin typeface="Times New Roman" panose="02020603050405020304" pitchFamily="18" charset="0"/>
                          <a:cs typeface="Times New Roman" panose="02020603050405020304" pitchFamily="18" charset="0"/>
                        </a:rPr>
                        <a:t>, Kathleen McKeown</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 on Stress Analysis in Social Media</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In this research paper, they do the Stress Analysis in Social  Media as stress is a nigh universal human experience, particularly in the online world. While stress can be motivator, too much stress is associated with many negative outcomes.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They uses </a:t>
                      </a:r>
                      <a:r>
                        <a:rPr lang="en-IN" sz="1800" b="0" dirty="0" err="1">
                          <a:latin typeface="Times New Roman" panose="02020603050405020304" pitchFamily="18" charset="0"/>
                          <a:cs typeface="Times New Roman" panose="02020603050405020304" pitchFamily="18" charset="0"/>
                        </a:rPr>
                        <a:t>Dreddit</a:t>
                      </a:r>
                      <a:r>
                        <a:rPr lang="en-IN" sz="1800" b="0" dirty="0">
                          <a:latin typeface="Times New Roman" panose="02020603050405020304" pitchFamily="18" charset="0"/>
                          <a:cs typeface="Times New Roman" panose="02020603050405020304" pitchFamily="18" charset="0"/>
                        </a:rPr>
                        <a:t>, this dataset consists of 190K posts from five different categories of Reddit communities.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They uses preliminary supervised learning methods for identifying stress, both neutral and traditional, and analyse the  complexity and diversity of the data and characteristics of each category.</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112852"/>
                  </a:ext>
                </a:extLst>
              </a:tr>
            </a:tbl>
          </a:graphicData>
        </a:graphic>
      </p:graphicFrame>
    </p:spTree>
    <p:extLst>
      <p:ext uri="{BB962C8B-B14F-4D97-AF65-F5344CB8AC3E}">
        <p14:creationId xmlns:p14="http://schemas.microsoft.com/office/powerpoint/2010/main" val="353362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253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(continued…)</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7" name="Table 7">
            <a:extLst>
              <a:ext uri="{FF2B5EF4-FFF2-40B4-BE49-F238E27FC236}">
                <a16:creationId xmlns:a16="http://schemas.microsoft.com/office/drawing/2014/main" id="{185CAF58-B3D6-8F47-C276-646A94B27880}"/>
              </a:ext>
            </a:extLst>
          </p:cNvPr>
          <p:cNvGraphicFramePr>
            <a:graphicFrameLocks noGrp="1"/>
          </p:cNvGraphicFramePr>
          <p:nvPr>
            <p:extLst>
              <p:ext uri="{D42A27DB-BD31-4B8C-83A1-F6EECF244321}">
                <p14:modId xmlns:p14="http://schemas.microsoft.com/office/powerpoint/2010/main" val="2049016482"/>
              </p:ext>
            </p:extLst>
          </p:nvPr>
        </p:nvGraphicFramePr>
        <p:xfrm>
          <a:off x="838200" y="1066591"/>
          <a:ext cx="9866062" cy="4989793"/>
        </p:xfrm>
        <a:graphic>
          <a:graphicData uri="http://schemas.openxmlformats.org/drawingml/2006/table">
            <a:tbl>
              <a:tblPr firstRow="1" bandRow="1">
                <a:tableStyleId>{5C22544A-7EE6-4342-B048-85BDC9FD1C3A}</a:tableStyleId>
              </a:tblPr>
              <a:tblGrid>
                <a:gridCol w="2193371">
                  <a:extLst>
                    <a:ext uri="{9D8B030D-6E8A-4147-A177-3AD203B41FA5}">
                      <a16:colId xmlns:a16="http://schemas.microsoft.com/office/drawing/2014/main" val="2469880859"/>
                    </a:ext>
                  </a:extLst>
                </a:gridCol>
                <a:gridCol w="1593685">
                  <a:extLst>
                    <a:ext uri="{9D8B030D-6E8A-4147-A177-3AD203B41FA5}">
                      <a16:colId xmlns:a16="http://schemas.microsoft.com/office/drawing/2014/main" val="1065548020"/>
                    </a:ext>
                  </a:extLst>
                </a:gridCol>
                <a:gridCol w="1343744">
                  <a:extLst>
                    <a:ext uri="{9D8B030D-6E8A-4147-A177-3AD203B41FA5}">
                      <a16:colId xmlns:a16="http://schemas.microsoft.com/office/drawing/2014/main" val="2161984508"/>
                    </a:ext>
                  </a:extLst>
                </a:gridCol>
                <a:gridCol w="4735262">
                  <a:extLst>
                    <a:ext uri="{9D8B030D-6E8A-4147-A177-3AD203B41FA5}">
                      <a16:colId xmlns:a16="http://schemas.microsoft.com/office/drawing/2014/main" val="3951585646"/>
                    </a:ext>
                  </a:extLst>
                </a:gridCol>
              </a:tblGrid>
              <a:tr h="857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 of the paper with Author(s) Name </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Journal/Conf-</a:t>
                      </a:r>
                      <a:r>
                        <a:rPr lang="en-US" sz="1800" dirty="0" err="1">
                          <a:latin typeface="Times New Roman" panose="02020603050405020304" pitchFamily="18" charset="0"/>
                          <a:cs typeface="Times New Roman" panose="02020603050405020304" pitchFamily="18" charset="0"/>
                        </a:rPr>
                        <a:t>rence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of Publication</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Highlights</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496201"/>
                  </a:ext>
                </a:extLst>
              </a:tr>
              <a:tr h="3801073">
                <a:tc>
                  <a:txBody>
                    <a:bodyPr/>
                    <a:lstStyle/>
                    <a:p>
                      <a:pPr algn="l"/>
                      <a:r>
                        <a:rPr lang="en-IN" dirty="0"/>
                        <a:t>Cyberbullying Detection: An Overview by </a:t>
                      </a:r>
                      <a:r>
                        <a:rPr lang="nl-NL" dirty="0"/>
                        <a:t>Wan Noor Hamiza Wan Ali,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Masnizah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Mohd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Fariza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Fauzi</a:t>
                      </a:r>
                      <a:endParaRPr lang="nl-NL" dirty="0"/>
                    </a:p>
                  </a:txBody>
                  <a:tcPr/>
                </a:tc>
                <a:tc>
                  <a:txBody>
                    <a:bodyPr/>
                    <a:lstStyle/>
                    <a:p>
                      <a:pPr algn="l"/>
                      <a:r>
                        <a:rPr lang="en-US" sz="1800" dirty="0">
                          <a:latin typeface="Times New Roman" panose="02020603050405020304" pitchFamily="18" charset="0"/>
                          <a:cs typeface="Times New Roman" panose="02020603050405020304" pitchFamily="18" charset="0"/>
                        </a:rPr>
                        <a:t>Journal on Cyberbullying detection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research paper, they provides an outline of cyberbullying, which primarily takes place on social networking platforms, as well as the problems and difficulties associated with its detection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usage of classification techniques, features, and available data sources are addressed in this research paper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well-known techniques for locating bullying-related keywords within the corpus include natural language processing (NLP) and machine learning.</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112852"/>
                  </a:ext>
                </a:extLst>
              </a:tr>
            </a:tbl>
          </a:graphicData>
        </a:graphic>
      </p:graphicFrame>
    </p:spTree>
    <p:extLst>
      <p:ext uri="{BB962C8B-B14F-4D97-AF65-F5344CB8AC3E}">
        <p14:creationId xmlns:p14="http://schemas.microsoft.com/office/powerpoint/2010/main" val="363718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2538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(continued…)</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graphicFrame>
        <p:nvGraphicFramePr>
          <p:cNvPr id="7" name="Table 7">
            <a:extLst>
              <a:ext uri="{FF2B5EF4-FFF2-40B4-BE49-F238E27FC236}">
                <a16:creationId xmlns:a16="http://schemas.microsoft.com/office/drawing/2014/main" id="{185CAF58-B3D6-8F47-C276-646A94B27880}"/>
              </a:ext>
            </a:extLst>
          </p:cNvPr>
          <p:cNvGraphicFramePr>
            <a:graphicFrameLocks noGrp="1"/>
          </p:cNvGraphicFramePr>
          <p:nvPr>
            <p:extLst>
              <p:ext uri="{D42A27DB-BD31-4B8C-83A1-F6EECF244321}">
                <p14:modId xmlns:p14="http://schemas.microsoft.com/office/powerpoint/2010/main" val="3825841690"/>
              </p:ext>
            </p:extLst>
          </p:nvPr>
        </p:nvGraphicFramePr>
        <p:xfrm>
          <a:off x="838200" y="1066591"/>
          <a:ext cx="9866062" cy="4989793"/>
        </p:xfrm>
        <a:graphic>
          <a:graphicData uri="http://schemas.openxmlformats.org/drawingml/2006/table">
            <a:tbl>
              <a:tblPr firstRow="1" bandRow="1">
                <a:tableStyleId>{5C22544A-7EE6-4342-B048-85BDC9FD1C3A}</a:tableStyleId>
              </a:tblPr>
              <a:tblGrid>
                <a:gridCol w="2193371">
                  <a:extLst>
                    <a:ext uri="{9D8B030D-6E8A-4147-A177-3AD203B41FA5}">
                      <a16:colId xmlns:a16="http://schemas.microsoft.com/office/drawing/2014/main" val="2469880859"/>
                    </a:ext>
                  </a:extLst>
                </a:gridCol>
                <a:gridCol w="1593685">
                  <a:extLst>
                    <a:ext uri="{9D8B030D-6E8A-4147-A177-3AD203B41FA5}">
                      <a16:colId xmlns:a16="http://schemas.microsoft.com/office/drawing/2014/main" val="1065548020"/>
                    </a:ext>
                  </a:extLst>
                </a:gridCol>
                <a:gridCol w="1343744">
                  <a:extLst>
                    <a:ext uri="{9D8B030D-6E8A-4147-A177-3AD203B41FA5}">
                      <a16:colId xmlns:a16="http://schemas.microsoft.com/office/drawing/2014/main" val="2161984508"/>
                    </a:ext>
                  </a:extLst>
                </a:gridCol>
                <a:gridCol w="4735262">
                  <a:extLst>
                    <a:ext uri="{9D8B030D-6E8A-4147-A177-3AD203B41FA5}">
                      <a16:colId xmlns:a16="http://schemas.microsoft.com/office/drawing/2014/main" val="3951585646"/>
                    </a:ext>
                  </a:extLst>
                </a:gridCol>
              </a:tblGrid>
              <a:tr h="857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 of the paper with Author(s) Name </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Journal/Conf-</a:t>
                      </a:r>
                      <a:r>
                        <a:rPr lang="en-US" sz="1800" dirty="0" err="1">
                          <a:latin typeface="Times New Roman" panose="02020603050405020304" pitchFamily="18" charset="0"/>
                          <a:cs typeface="Times New Roman" panose="02020603050405020304" pitchFamily="18" charset="0"/>
                        </a:rPr>
                        <a:t>rence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Year of Publication</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Highlights</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6496201"/>
                  </a:ext>
                </a:extLst>
              </a:tr>
              <a:tr h="3801073">
                <a:tc>
                  <a:txBody>
                    <a:bodyPr/>
                    <a:lstStyle/>
                    <a:p>
                      <a:pPr algn="l"/>
                      <a:r>
                        <a:rPr lang="en-US" dirty="0"/>
                        <a:t>Identification of Potential Cyber Bullying Tweets</a:t>
                      </a:r>
                    </a:p>
                    <a:p>
                      <a:pPr algn="l"/>
                      <a:r>
                        <a:rPr lang="en-US" dirty="0"/>
                        <a:t>using Hybrid Approach in Sentiment Analysis by </a:t>
                      </a:r>
                      <a:r>
                        <a:rPr lang="en-US" dirty="0" err="1"/>
                        <a:t>Akankshi</a:t>
                      </a:r>
                      <a:r>
                        <a:rPr lang="en-US" dirty="0"/>
                        <a:t> </a:t>
                      </a:r>
                      <a:r>
                        <a:rPr lang="en-US" dirty="0" err="1"/>
                        <a:t>Mody</a:t>
                      </a:r>
                      <a:endParaRPr lang="nl-NL" dirty="0"/>
                    </a:p>
                  </a:txBody>
                  <a:tcPr/>
                </a:tc>
                <a:tc>
                  <a:txBody>
                    <a:bodyPr/>
                    <a:lstStyle/>
                    <a:p>
                      <a:pPr algn="l"/>
                      <a:r>
                        <a:rPr lang="en-US" sz="1800" dirty="0">
                          <a:latin typeface="Times New Roman" panose="02020603050405020304" pitchFamily="18" charset="0"/>
                          <a:cs typeface="Times New Roman" panose="02020603050405020304" pitchFamily="18" charset="0"/>
                        </a:rPr>
                        <a:t>Journal on Sentiment Analysis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dirty="0"/>
                        <a:t>In this research paper, sentiment analysis is being used as the primary method to detect and stop cyberbullying.</a:t>
                      </a:r>
                    </a:p>
                    <a:p>
                      <a:pPr marL="285750" indent="-285750" algn="just">
                        <a:buFont typeface="Arial" panose="020B0604020202020204" pitchFamily="34" charset="0"/>
                        <a:buChar char="•"/>
                      </a:pPr>
                      <a:r>
                        <a:rPr lang="en-US" dirty="0"/>
                        <a:t>They use NLP (Natural Language Processing) and Machine Learning techniques to detect cyberbullying in Tweets using a novice approach.</a:t>
                      </a:r>
                    </a:p>
                    <a:p>
                      <a:pPr marL="285750" indent="-285750" algn="just">
                        <a:buFont typeface="Arial" panose="020B0604020202020204" pitchFamily="34" charset="0"/>
                        <a:buChar char="•"/>
                      </a:pPr>
                      <a:r>
                        <a:rPr lang="en-US" dirty="0"/>
                        <a:t>If a tweet contains a possible threat of cyberbullying, it can be reported down after it has </a:t>
                      </a:r>
                      <a:r>
                        <a:rPr lang="en-US" dirty="0" err="1"/>
                        <a:t>beenprocessed</a:t>
                      </a:r>
                      <a:r>
                        <a:rPr lang="en-US" dirty="0"/>
                        <a:t>.</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112852"/>
                  </a:ext>
                </a:extLst>
              </a:tr>
            </a:tbl>
          </a:graphicData>
        </a:graphic>
      </p:graphicFrame>
    </p:spTree>
    <p:extLst>
      <p:ext uri="{BB962C8B-B14F-4D97-AF65-F5344CB8AC3E}">
        <p14:creationId xmlns:p14="http://schemas.microsoft.com/office/powerpoint/2010/main" val="14045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a:xfrm>
            <a:off x="838200" y="1700109"/>
            <a:ext cx="10515600" cy="4351338"/>
          </a:xfrm>
        </p:spPr>
        <p:txBody>
          <a:bodyPr>
            <a:norm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rise of social media coupled with the Covid-19 pandemic, cyberbullying has reached all time highs.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social media usage becomes increasingly prevalent in every age group, most of us rely on this essential medium for our day-to-day communication.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large usage means that cyberbullying can effectively impact anyone at anytime or anywhere.[1]</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anonymity of internet makes such attacks more difficult to stop than traditional bullying.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Problem Formulation</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5599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Around 85 per cent of Indian children have reported being cyberbullied.</a:t>
            </a:r>
          </a:p>
          <a:p>
            <a:pPr>
              <a:lnSpc>
                <a:spcPct val="100000"/>
              </a:lnSpc>
            </a:pPr>
            <a:r>
              <a:rPr lang="en-US" sz="2400" dirty="0">
                <a:latin typeface="Times New Roman" panose="02020603050405020304" pitchFamily="18" charset="0"/>
                <a:cs typeface="Times New Roman" panose="02020603050405020304" pitchFamily="18" charset="0"/>
              </a:rPr>
              <a:t>Nearly 8 out of 10 individuals are subject to the different types of cyberbullying in India. Out of these around 63% faced online abuses and insults, and 59% were subject to false rumors and gossips for degrading their image.[1]</a:t>
            </a:r>
          </a:p>
          <a:p>
            <a:pPr>
              <a:lnSpc>
                <a:spcPct val="100000"/>
              </a:lnSpc>
            </a:pPr>
            <a:r>
              <a:rPr lang="en-US" sz="2400" b="1" dirty="0">
                <a:latin typeface="Times New Roman" panose="02020603050405020304" pitchFamily="18" charset="0"/>
                <a:cs typeface="Times New Roman" panose="02020603050405020304" pitchFamily="18" charset="0"/>
              </a:rPr>
              <a:t>Thus, we need to aware people about what Cyber-bullying is, and also take some measure to prevent it such that we can live in a safe environment without fear of being bullied. </a:t>
            </a:r>
            <a:endParaRPr lang="en-IN" sz="2400" b="1"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(continued…)</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65498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Aim is to:-</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classification model that predict cyberbullying (type &amp; level).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binary classification model to flag potentially harmful posts or messages.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Explore words and patterns associated with each type of cyberbullying.[4]</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Objective</a:t>
            </a:r>
            <a:br>
              <a:rPr lang="en-US" sz="44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298677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A50-3222-480B-9610-A215B20EF28A}"/>
              </a:ext>
            </a:extLst>
          </p:cNvPr>
          <p:cNvSpPr>
            <a:spLocks noGrp="1"/>
          </p:cNvSpPr>
          <p:nvPr>
            <p:ph idx="1"/>
          </p:nvPr>
        </p:nvSpPr>
        <p:spPr>
          <a:xfrm>
            <a:off x="838200" y="1579418"/>
            <a:ext cx="10515600" cy="4351338"/>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For training and visualization purpose, we will use cyberbullying_tweets.csv which contains 2 features i.e. Tweet and </a:t>
            </a:r>
            <a:r>
              <a:rPr lang="en-US" sz="2600" dirty="0" err="1">
                <a:latin typeface="Times New Roman" panose="02020603050405020304" pitchFamily="18" charset="0"/>
                <a:cs typeface="Times New Roman" panose="02020603050405020304" pitchFamily="18" charset="0"/>
              </a:rPr>
              <a:t>cyberbullying_type</a:t>
            </a:r>
            <a:r>
              <a:rPr lang="en-US" sz="2600" dirty="0">
                <a:latin typeface="Times New Roman" panose="02020603050405020304" pitchFamily="18" charset="0"/>
                <a:cs typeface="Times New Roman" panose="02020603050405020304" pitchFamily="18" charset="0"/>
              </a:rPr>
              <a:t> [3]</a:t>
            </a:r>
          </a:p>
          <a:p>
            <a:r>
              <a:rPr lang="en-US" sz="2600" dirty="0">
                <a:latin typeface="Times New Roman" panose="02020603050405020304" pitchFamily="18" charset="0"/>
                <a:cs typeface="Times New Roman" panose="02020603050405020304" pitchFamily="18" charset="0"/>
              </a:rPr>
              <a:t>First, we will clean the data as per our needs such as,</a:t>
            </a:r>
          </a:p>
          <a:p>
            <a:pPr lvl="1"/>
            <a:r>
              <a:rPr lang="en-US" sz="2600" dirty="0">
                <a:latin typeface="Times New Roman" panose="02020603050405020304" pitchFamily="18" charset="0"/>
                <a:cs typeface="Times New Roman" panose="02020603050405020304" pitchFamily="18" charset="0"/>
              </a:rPr>
              <a:t>Convert text to lower case.</a:t>
            </a:r>
          </a:p>
          <a:p>
            <a:pPr lvl="1"/>
            <a:r>
              <a:rPr lang="en-US" sz="2600" dirty="0">
                <a:latin typeface="Times New Roman" panose="02020603050405020304" pitchFamily="18" charset="0"/>
                <a:cs typeface="Times New Roman" panose="02020603050405020304" pitchFamily="18" charset="0"/>
              </a:rPr>
              <a:t>Remove </a:t>
            </a:r>
            <a:r>
              <a:rPr lang="en-US" sz="2600" dirty="0" err="1">
                <a:latin typeface="Times New Roman" panose="02020603050405020304" pitchFamily="18" charset="0"/>
                <a:cs typeface="Times New Roman" panose="02020603050405020304" pitchFamily="18" charset="0"/>
              </a:rPr>
              <a:t>shorthands</a:t>
            </a:r>
            <a:r>
              <a:rPr lang="en-US" sz="2600" dirty="0">
                <a:latin typeface="Times New Roman" panose="02020603050405020304" pitchFamily="18" charset="0"/>
                <a:cs typeface="Times New Roman" panose="02020603050405020304" pitchFamily="18" charset="0"/>
              </a:rPr>
              <a:t>(can’t -&gt; cannot , isn’t -&gt; is not)</a:t>
            </a:r>
          </a:p>
          <a:p>
            <a:pPr lvl="1"/>
            <a:r>
              <a:rPr lang="en-US" sz="2600" dirty="0">
                <a:latin typeface="Times New Roman" panose="02020603050405020304" pitchFamily="18" charset="0"/>
                <a:cs typeface="Times New Roman" panose="02020603050405020304" pitchFamily="18" charset="0"/>
              </a:rPr>
              <a:t>Normalize spaces</a:t>
            </a:r>
          </a:p>
          <a:p>
            <a:pPr lvl="1"/>
            <a:r>
              <a:rPr lang="en-US" sz="2600" dirty="0">
                <a:latin typeface="Times New Roman" panose="02020603050405020304" pitchFamily="18" charset="0"/>
                <a:cs typeface="Times New Roman" panose="02020603050405020304" pitchFamily="18" charset="0"/>
              </a:rPr>
              <a:t>Remove special character, etc.</a:t>
            </a:r>
          </a:p>
          <a:p>
            <a:r>
              <a:rPr lang="en-US" sz="2600" dirty="0">
                <a:latin typeface="Times New Roman" panose="02020603050405020304" pitchFamily="18" charset="0"/>
                <a:cs typeface="Times New Roman" panose="02020603050405020304" pitchFamily="18" charset="0"/>
              </a:rPr>
              <a:t>Then we will try to visualize and detect the pattern of tweets that are categorized as “bullying” and mark the most common words out of them which will work as target words for our project.[2]</a:t>
            </a:r>
          </a:p>
          <a:p>
            <a:r>
              <a:rPr lang="en-US" sz="2600" dirty="0">
                <a:latin typeface="Times New Roman" panose="02020603050405020304" pitchFamily="18" charset="0"/>
                <a:cs typeface="Times New Roman" panose="02020603050405020304" pitchFamily="18" charset="0"/>
              </a:rPr>
              <a:t>After some EDA, apply various machine learning models and pick the best model out of them.</a:t>
            </a:r>
          </a:p>
          <a:p>
            <a:endParaRPr lang="en-IN" dirty="0"/>
          </a:p>
        </p:txBody>
      </p:sp>
      <p:sp>
        <p:nvSpPr>
          <p:cNvPr id="4" name="Title 1">
            <a:extLst>
              <a:ext uri="{FF2B5EF4-FFF2-40B4-BE49-F238E27FC236}">
                <a16:creationId xmlns:a16="http://schemas.microsoft.com/office/drawing/2014/main" id="{9986DDA0-E1EF-4C68-868F-779DE660B84D}"/>
              </a:ext>
            </a:extLst>
          </p:cNvPr>
          <p:cNvSpPr>
            <a:spLocks noGrp="1"/>
          </p:cNvSpPr>
          <p:nvPr/>
        </p:nvSpPr>
        <p:spPr>
          <a:xfrm>
            <a:off x="838200" y="403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Methodology</a:t>
            </a:r>
            <a:br>
              <a:rPr lang="en-US" sz="4400" b="1" dirty="0"/>
            </a:br>
            <a:endParaRPr lang="en-IN" dirty="0"/>
          </a:p>
        </p:txBody>
      </p:sp>
      <p:sp>
        <p:nvSpPr>
          <p:cNvPr id="5" name="Footer Placeholder 3">
            <a:extLst>
              <a:ext uri="{FF2B5EF4-FFF2-40B4-BE49-F238E27FC236}">
                <a16:creationId xmlns:a16="http://schemas.microsoft.com/office/drawing/2014/main" id="{784B663A-55CC-42A1-944E-3A5D131893F8}"/>
              </a:ext>
            </a:extLst>
          </p:cNvPr>
          <p:cNvSpPr>
            <a:spLocks noGrp="1"/>
          </p:cNvSpPr>
          <p:nvPr/>
        </p:nvSpPr>
        <p:spPr>
          <a:xfrm>
            <a:off x="4038600" y="63220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Information Technology (CSIT), KIET Group Of Institutions Ghaziabad</a:t>
            </a:r>
            <a:endParaRPr lang="en-IN"/>
          </a:p>
        </p:txBody>
      </p:sp>
      <p:pic>
        <p:nvPicPr>
          <p:cNvPr id="6" name="Picture 5">
            <a:extLst>
              <a:ext uri="{FF2B5EF4-FFF2-40B4-BE49-F238E27FC236}">
                <a16:creationId xmlns:a16="http://schemas.microsoft.com/office/drawing/2014/main" id="{B30E5562-D75B-4919-91B7-4D3EA554CFF5}"/>
              </a:ext>
            </a:extLst>
          </p:cNvPr>
          <p:cNvPicPr>
            <a:picLocks noChangeAspect="1"/>
          </p:cNvPicPr>
          <p:nvPr/>
        </p:nvPicPr>
        <p:blipFill>
          <a:blip r:embed="rId2"/>
          <a:stretch>
            <a:fillRect/>
          </a:stretch>
        </p:blipFill>
        <p:spPr>
          <a:xfrm>
            <a:off x="10704263" y="0"/>
            <a:ext cx="1487737" cy="1579418"/>
          </a:xfrm>
          <a:prstGeom prst="rect">
            <a:avLst/>
          </a:prstGeom>
        </p:spPr>
      </p:pic>
    </p:spTree>
    <p:extLst>
      <p:ext uri="{BB962C8B-B14F-4D97-AF65-F5344CB8AC3E}">
        <p14:creationId xmlns:p14="http://schemas.microsoft.com/office/powerpoint/2010/main" val="389642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1300</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PandeY</dc:creator>
  <cp:lastModifiedBy>HarshiT PandeY</cp:lastModifiedBy>
  <cp:revision>33</cp:revision>
  <dcterms:created xsi:type="dcterms:W3CDTF">2022-11-10T15:01:55Z</dcterms:created>
  <dcterms:modified xsi:type="dcterms:W3CDTF">2023-12-11T16:09:59Z</dcterms:modified>
</cp:coreProperties>
</file>