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72" r:id="rId5"/>
    <p:sldId id="267" r:id="rId6"/>
    <p:sldId id="274" r:id="rId7"/>
    <p:sldId id="275" r:id="rId8"/>
    <p:sldId id="276" r:id="rId9"/>
    <p:sldId id="264" r:id="rId10"/>
    <p:sldId id="265" r:id="rId11"/>
    <p:sldId id="273" r:id="rId12"/>
    <p:sldId id="271"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38" d="100"/>
          <a:sy n="38" d="100"/>
        </p:scale>
        <p:origin x="60"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C04B-D677-33C5-C7E0-1571244053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A35B28-5AE8-BF86-5C4A-0FC500ED73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F85E6F-9E23-301A-40B8-8D10DFC7E4DB}"/>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5" name="Footer Placeholder 4">
            <a:extLst>
              <a:ext uri="{FF2B5EF4-FFF2-40B4-BE49-F238E27FC236}">
                <a16:creationId xmlns:a16="http://schemas.microsoft.com/office/drawing/2014/main" id="{280ABD22-501F-7DE4-47E4-01F86DF42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BBF8AF-1EEE-FE4E-3280-67E7E9537AE0}"/>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202802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117D-888A-C013-3F91-75147E4F68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BE099A-64C5-E765-187F-FB8D39BF8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3DA75A-4222-E549-D5DD-A9D9F603896D}"/>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5" name="Footer Placeholder 4">
            <a:extLst>
              <a:ext uri="{FF2B5EF4-FFF2-40B4-BE49-F238E27FC236}">
                <a16:creationId xmlns:a16="http://schemas.microsoft.com/office/drawing/2014/main" id="{1C73D285-1F08-5A07-937E-8817341B4A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1F21FD-2422-376A-7E5F-6DD5388D20F7}"/>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388977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D6C093-59EC-40C2-8E91-AE17D14459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CBB54E-C830-188F-2A6B-9F9D4BBD28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D4B1B5-0AF0-2818-C502-9146B584B401}"/>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5" name="Footer Placeholder 4">
            <a:extLst>
              <a:ext uri="{FF2B5EF4-FFF2-40B4-BE49-F238E27FC236}">
                <a16:creationId xmlns:a16="http://schemas.microsoft.com/office/drawing/2014/main" id="{6C983900-1826-6071-FD76-480100947F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0A6B4F-F2F0-AD85-450B-3B9A6975FE0F}"/>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49787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636F-F77D-218B-F449-CEC86657EB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892DDB-E4E0-C380-65CE-A5CD674557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3CA28A-BE69-7B58-D8A7-CEBEAE101E61}"/>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5" name="Footer Placeholder 4">
            <a:extLst>
              <a:ext uri="{FF2B5EF4-FFF2-40B4-BE49-F238E27FC236}">
                <a16:creationId xmlns:a16="http://schemas.microsoft.com/office/drawing/2014/main" id="{349D87EC-CB24-52B9-5175-C9A96790BA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3F88DB-7B5A-D35A-AC30-F4140C7C60A5}"/>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71156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9CAE-26AF-F86A-2316-A45D442354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9162E9-4EF8-9F91-1B44-0AFF156C63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A8F895-0DA6-BBB2-AA7E-478C9362FC37}"/>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5" name="Footer Placeholder 4">
            <a:extLst>
              <a:ext uri="{FF2B5EF4-FFF2-40B4-BE49-F238E27FC236}">
                <a16:creationId xmlns:a16="http://schemas.microsoft.com/office/drawing/2014/main" id="{498D0654-948D-948E-456A-E919F6F4B2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8AF726-335F-1DB7-7ECA-B62FD54FA2BF}"/>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100837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3CA8A-1548-829E-4E2A-E05357F234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B0AA99-6A39-DEC9-00E8-48707E3EE2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2859E7-5065-F664-B856-E19602C2D9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953218-15EB-8241-90AA-B69C6D33CD74}"/>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6" name="Footer Placeholder 5">
            <a:extLst>
              <a:ext uri="{FF2B5EF4-FFF2-40B4-BE49-F238E27FC236}">
                <a16:creationId xmlns:a16="http://schemas.microsoft.com/office/drawing/2014/main" id="{0EEAED96-3909-4FAB-E0E7-925DC234D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14C1FF-AAB4-2EDD-E309-D9B1C5307F35}"/>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115050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6C60-3A6C-5E7B-F171-90AB1F1ADB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9407E5-C0B2-E443-16BD-973460B7A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95238-6C7A-B3F7-8D7C-F7F8415476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C86B16-B4D1-F413-1479-3D661521D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159E40-2BB9-9FAB-D748-0BC5B32043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EEBCB9-793D-ECE2-AFF1-E90DB774E853}"/>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8" name="Footer Placeholder 7">
            <a:extLst>
              <a:ext uri="{FF2B5EF4-FFF2-40B4-BE49-F238E27FC236}">
                <a16:creationId xmlns:a16="http://schemas.microsoft.com/office/drawing/2014/main" id="{F5CF2EE0-D6BD-F2A0-D5B4-222B48CDF1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89D1AE-81C9-FD6D-4B20-9CAD2DA78B2E}"/>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418912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0A16-75E4-983F-C8C2-69FA775EB1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ACCB74-87B1-9F8B-0A1B-590531E402D5}"/>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4" name="Footer Placeholder 3">
            <a:extLst>
              <a:ext uri="{FF2B5EF4-FFF2-40B4-BE49-F238E27FC236}">
                <a16:creationId xmlns:a16="http://schemas.microsoft.com/office/drawing/2014/main" id="{40616E41-68BA-DFBA-C187-FE414388A7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7B2300-657E-0882-109B-F276A00A6DAC}"/>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246575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5E67FF-4763-A523-268D-3B719EF344C5}"/>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3" name="Footer Placeholder 2">
            <a:extLst>
              <a:ext uri="{FF2B5EF4-FFF2-40B4-BE49-F238E27FC236}">
                <a16:creationId xmlns:a16="http://schemas.microsoft.com/office/drawing/2014/main" id="{E47C6245-967C-E81B-9CBB-87958DFE8A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15087-9922-2536-8B09-2287799B857A}"/>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378614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DF43-0691-585E-107B-9E5E8B1D3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C6A99B-9DDF-F6AA-350C-D743292AC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8EEF59-E201-FCE5-DB7C-F9337EF57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8E3A94-2EF2-5303-3138-63C904DB2FC8}"/>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6" name="Footer Placeholder 5">
            <a:extLst>
              <a:ext uri="{FF2B5EF4-FFF2-40B4-BE49-F238E27FC236}">
                <a16:creationId xmlns:a16="http://schemas.microsoft.com/office/drawing/2014/main" id="{EE545577-8045-CB0C-2589-76D2CA0F60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D93C34-41A5-1BD1-1081-07C762A76547}"/>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2028762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3957-004C-E817-D8E0-8CEB32DC1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6A5C9D-F97E-219C-F3A6-0A40ED602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E40F54-B6A1-8F33-CB57-45D01AEB8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CE0E9-93C3-9C64-DA44-825B3DF61463}"/>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6" name="Footer Placeholder 5">
            <a:extLst>
              <a:ext uri="{FF2B5EF4-FFF2-40B4-BE49-F238E27FC236}">
                <a16:creationId xmlns:a16="http://schemas.microsoft.com/office/drawing/2014/main" id="{1FD6AC7F-7237-B8D5-F37B-CBAD24FC1D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AF6F47-8C6E-0109-F4E2-E247EFBE69F7}"/>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3069615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105A8-3312-89D8-0A80-3F238A720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1E2A93-15F3-45B4-76BA-FE466A6C6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687C74-C2F1-9569-0957-0009D8762D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8BF08-2EF8-4AF8-9B59-EFC4E3C86527}" type="datetimeFigureOut">
              <a:rPr lang="en-IN" smtClean="0"/>
              <a:t>11-12-2023</a:t>
            </a:fld>
            <a:endParaRPr lang="en-IN"/>
          </a:p>
        </p:txBody>
      </p:sp>
      <p:sp>
        <p:nvSpPr>
          <p:cNvPr id="5" name="Footer Placeholder 4">
            <a:extLst>
              <a:ext uri="{FF2B5EF4-FFF2-40B4-BE49-F238E27FC236}">
                <a16:creationId xmlns:a16="http://schemas.microsoft.com/office/drawing/2014/main" id="{F28B27DC-327A-3A50-53D3-34295EF47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A831EF-016B-593D-5C3B-AD8193630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2C1C8-DBD8-43B3-8D83-4DED20B25765}" type="slidenum">
              <a:rPr lang="en-IN" smtClean="0"/>
              <a:t>‹#›</a:t>
            </a:fld>
            <a:endParaRPr lang="en-IN"/>
          </a:p>
        </p:txBody>
      </p:sp>
    </p:spTree>
    <p:extLst>
      <p:ext uri="{BB962C8B-B14F-4D97-AF65-F5344CB8AC3E}">
        <p14:creationId xmlns:p14="http://schemas.microsoft.com/office/powerpoint/2010/main" val="211816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FCF58D-85F7-464F-B9BF-EBCC081A87EC}"/>
              </a:ext>
            </a:extLst>
          </p:cNvPr>
          <p:cNvPicPr>
            <a:picLocks noChangeAspect="1"/>
          </p:cNvPicPr>
          <p:nvPr/>
        </p:nvPicPr>
        <p:blipFill>
          <a:blip r:embed="rId2"/>
          <a:stretch>
            <a:fillRect/>
          </a:stretch>
        </p:blipFill>
        <p:spPr>
          <a:xfrm>
            <a:off x="10704263" y="0"/>
            <a:ext cx="1487737" cy="1579418"/>
          </a:xfrm>
          <a:prstGeom prst="rect">
            <a:avLst/>
          </a:prstGeom>
        </p:spPr>
      </p:pic>
      <p:sp>
        <p:nvSpPr>
          <p:cNvPr id="9" name="Title 1">
            <a:extLst>
              <a:ext uri="{FF2B5EF4-FFF2-40B4-BE49-F238E27FC236}">
                <a16:creationId xmlns:a16="http://schemas.microsoft.com/office/drawing/2014/main" id="{D84AB1F3-40CC-4EB4-922F-A248101C7034}"/>
              </a:ext>
            </a:extLst>
          </p:cNvPr>
          <p:cNvSpPr>
            <a:spLocks noGrp="1"/>
          </p:cNvSpPr>
          <p:nvPr/>
        </p:nvSpPr>
        <p:spPr>
          <a:xfrm>
            <a:off x="623454" y="639263"/>
            <a:ext cx="10945091" cy="4793673"/>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900" b="1" dirty="0">
                <a:latin typeface="Times New Roman" panose="02020603050405020304" pitchFamily="18" charset="0"/>
                <a:cs typeface="Times New Roman" panose="02020603050405020304" pitchFamily="18" charset="0"/>
              </a:rPr>
              <a:t>           CYBER-BULLYING </a:t>
            </a:r>
          </a:p>
          <a:p>
            <a:r>
              <a:rPr lang="en-US" sz="5900" b="1" dirty="0">
                <a:latin typeface="Times New Roman" panose="02020603050405020304" pitchFamily="18" charset="0"/>
                <a:cs typeface="Times New Roman" panose="02020603050405020304" pitchFamily="18" charset="0"/>
              </a:rPr>
              <a:t>            DETECTION</a:t>
            </a:r>
          </a:p>
          <a:p>
            <a:br>
              <a:rPr lang="en-US" dirty="0"/>
            </a:br>
            <a:br>
              <a:rPr lang="en-US" dirty="0"/>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t>
            </a:r>
            <a:br>
              <a:rPr lang="en-US" sz="4900" dirty="0">
                <a:latin typeface="Times New Roman" panose="02020603050405020304" pitchFamily="18" charset="0"/>
                <a:cs typeface="Times New Roman" panose="02020603050405020304" pitchFamily="18" charset="0"/>
              </a:rPr>
            </a:br>
            <a:br>
              <a:rPr lang="en-US" dirty="0"/>
            </a:br>
            <a:br>
              <a:rPr lang="en-US" dirty="0"/>
            </a:br>
            <a:endParaRPr lang="en-IN" dirty="0"/>
          </a:p>
        </p:txBody>
      </p:sp>
      <p:sp>
        <p:nvSpPr>
          <p:cNvPr id="10" name="Subtitle 2">
            <a:extLst>
              <a:ext uri="{FF2B5EF4-FFF2-40B4-BE49-F238E27FC236}">
                <a16:creationId xmlns:a16="http://schemas.microsoft.com/office/drawing/2014/main" id="{8BA00262-2E19-4A7A-B7F7-0C99159FB993}"/>
              </a:ext>
            </a:extLst>
          </p:cNvPr>
          <p:cNvSpPr>
            <a:spLocks noGrp="1"/>
          </p:cNvSpPr>
          <p:nvPr/>
        </p:nvSpPr>
        <p:spPr>
          <a:xfrm>
            <a:off x="2288215" y="3620443"/>
            <a:ext cx="6550985" cy="229415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latin typeface="Times New Roman" panose="02020603050405020304" pitchFamily="18" charset="0"/>
                <a:ea typeface="+mj-ea"/>
                <a:cs typeface="Times New Roman" panose="02020603050405020304" pitchFamily="18" charset="0"/>
              </a:rPr>
              <a:t>Team Member</a:t>
            </a:r>
            <a:r>
              <a:rPr lang="en-US" sz="2800" dirty="0">
                <a:latin typeface="Times New Roman" panose="02020603050405020304" pitchFamily="18" charset="0"/>
                <a:ea typeface="+mj-ea"/>
                <a:cs typeface="Times New Roman" panose="02020603050405020304" pitchFamily="18" charset="0"/>
              </a:rPr>
              <a:t>:                             </a:t>
            </a:r>
          </a:p>
          <a:p>
            <a:r>
              <a:rPr lang="en-US" sz="2800" dirty="0">
                <a:latin typeface="Times New Roman" panose="02020603050405020304" pitchFamily="18" charset="0"/>
                <a:ea typeface="+mj-ea"/>
                <a:cs typeface="Times New Roman" panose="02020603050405020304" pitchFamily="18" charset="0"/>
              </a:rPr>
              <a:t>Harshit Pandey (2000290110075)</a:t>
            </a:r>
          </a:p>
          <a:p>
            <a:r>
              <a:rPr lang="en-US" sz="2800" dirty="0">
                <a:latin typeface="Times New Roman" panose="02020603050405020304" pitchFamily="18" charset="0"/>
                <a:ea typeface="+mj-ea"/>
                <a:cs typeface="Times New Roman" panose="02020603050405020304" pitchFamily="18" charset="0"/>
              </a:rPr>
              <a:t>						       Harsh Kumar Singh (2000290110071)</a:t>
            </a:r>
          </a:p>
          <a:p>
            <a:r>
              <a:rPr lang="en-US" sz="2800" dirty="0">
                <a:latin typeface="Times New Roman" panose="02020603050405020304" pitchFamily="18" charset="0"/>
                <a:ea typeface="+mj-ea"/>
                <a:cs typeface="Times New Roman" panose="02020603050405020304" pitchFamily="18" charset="0"/>
              </a:rPr>
              <a:t>						       Harsh Kumar (2000290110070)</a:t>
            </a:r>
            <a:endParaRPr lang="en-IN" sz="2800" dirty="0">
              <a:latin typeface="Times New Roman" panose="02020603050405020304" pitchFamily="18" charset="0"/>
              <a:ea typeface="+mj-ea"/>
              <a:cs typeface="Times New Roman" panose="02020603050405020304" pitchFamily="18" charset="0"/>
            </a:endParaRPr>
          </a:p>
          <a:p>
            <a:pPr algn="l"/>
            <a:endParaRPr lang="en-IN" sz="2800" dirty="0">
              <a:latin typeface="Times New Roman" panose="02020603050405020304" pitchFamily="18" charset="0"/>
              <a:ea typeface="+mj-ea"/>
              <a:cs typeface="Times New Roman" panose="02020603050405020304" pitchFamily="18" charset="0"/>
            </a:endParaRPr>
          </a:p>
        </p:txBody>
      </p:sp>
      <p:sp>
        <p:nvSpPr>
          <p:cNvPr id="11" name="Footer Placeholder 3">
            <a:extLst>
              <a:ext uri="{FF2B5EF4-FFF2-40B4-BE49-F238E27FC236}">
                <a16:creationId xmlns:a16="http://schemas.microsoft.com/office/drawing/2014/main" id="{06430131-DC30-43C1-A1AE-F8C3B9FBB7B9}"/>
              </a:ext>
            </a:extLst>
          </p:cNvPr>
          <p:cNvSpPr>
            <a:spLocks noGrp="1"/>
          </p:cNvSpPr>
          <p:nvPr/>
        </p:nvSpPr>
        <p:spPr>
          <a:xfrm>
            <a:off x="4038599" y="632240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Science and Information Technology (CSIT), KIET Group Of Institutions Ghaziabad</a:t>
            </a:r>
            <a:endParaRPr lang="en-IN" dirty="0"/>
          </a:p>
        </p:txBody>
      </p:sp>
      <p:pic>
        <p:nvPicPr>
          <p:cNvPr id="2" name="object 4">
            <a:extLst>
              <a:ext uri="{FF2B5EF4-FFF2-40B4-BE49-F238E27FC236}">
                <a16:creationId xmlns:a16="http://schemas.microsoft.com/office/drawing/2014/main" id="{4CEB5A3B-D856-98E3-BEAF-26945C17BC71}"/>
              </a:ext>
            </a:extLst>
          </p:cNvPr>
          <p:cNvPicPr/>
          <p:nvPr/>
        </p:nvPicPr>
        <p:blipFill>
          <a:blip r:embed="rId3" cstate="print"/>
          <a:stretch>
            <a:fillRect/>
          </a:stretch>
        </p:blipFill>
        <p:spPr>
          <a:xfrm>
            <a:off x="-1" y="0"/>
            <a:ext cx="3346139" cy="2981180"/>
          </a:xfrm>
          <a:prstGeom prst="rect">
            <a:avLst/>
          </a:prstGeom>
        </p:spPr>
      </p:pic>
    </p:spTree>
    <p:extLst>
      <p:ext uri="{BB962C8B-B14F-4D97-AF65-F5344CB8AC3E}">
        <p14:creationId xmlns:p14="http://schemas.microsoft.com/office/powerpoint/2010/main" val="4274017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2538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Literature Survey</a:t>
            </a:r>
            <a:br>
              <a:rPr lang="en-US" sz="44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graphicFrame>
        <p:nvGraphicFramePr>
          <p:cNvPr id="7" name="Table 7">
            <a:extLst>
              <a:ext uri="{FF2B5EF4-FFF2-40B4-BE49-F238E27FC236}">
                <a16:creationId xmlns:a16="http://schemas.microsoft.com/office/drawing/2014/main" id="{185CAF58-B3D6-8F47-C276-646A94B27880}"/>
              </a:ext>
            </a:extLst>
          </p:cNvPr>
          <p:cNvGraphicFramePr>
            <a:graphicFrameLocks noGrp="1"/>
          </p:cNvGraphicFramePr>
          <p:nvPr>
            <p:extLst>
              <p:ext uri="{D42A27DB-BD31-4B8C-83A1-F6EECF244321}">
                <p14:modId xmlns:p14="http://schemas.microsoft.com/office/powerpoint/2010/main" val="3732900171"/>
              </p:ext>
            </p:extLst>
          </p:nvPr>
        </p:nvGraphicFramePr>
        <p:xfrm>
          <a:off x="838200" y="1066591"/>
          <a:ext cx="9866062" cy="5120640"/>
        </p:xfrm>
        <a:graphic>
          <a:graphicData uri="http://schemas.openxmlformats.org/drawingml/2006/table">
            <a:tbl>
              <a:tblPr firstRow="1" bandRow="1">
                <a:tableStyleId>{5C22544A-7EE6-4342-B048-85BDC9FD1C3A}</a:tableStyleId>
              </a:tblPr>
              <a:tblGrid>
                <a:gridCol w="2193371">
                  <a:extLst>
                    <a:ext uri="{9D8B030D-6E8A-4147-A177-3AD203B41FA5}">
                      <a16:colId xmlns:a16="http://schemas.microsoft.com/office/drawing/2014/main" val="2469880859"/>
                    </a:ext>
                  </a:extLst>
                </a:gridCol>
                <a:gridCol w="1593685">
                  <a:extLst>
                    <a:ext uri="{9D8B030D-6E8A-4147-A177-3AD203B41FA5}">
                      <a16:colId xmlns:a16="http://schemas.microsoft.com/office/drawing/2014/main" val="1065548020"/>
                    </a:ext>
                  </a:extLst>
                </a:gridCol>
                <a:gridCol w="1343744">
                  <a:extLst>
                    <a:ext uri="{9D8B030D-6E8A-4147-A177-3AD203B41FA5}">
                      <a16:colId xmlns:a16="http://schemas.microsoft.com/office/drawing/2014/main" val="2161984508"/>
                    </a:ext>
                  </a:extLst>
                </a:gridCol>
                <a:gridCol w="4735262">
                  <a:extLst>
                    <a:ext uri="{9D8B030D-6E8A-4147-A177-3AD203B41FA5}">
                      <a16:colId xmlns:a16="http://schemas.microsoft.com/office/drawing/2014/main" val="3951585646"/>
                    </a:ext>
                  </a:extLst>
                </a:gridCol>
              </a:tblGrid>
              <a:tr h="857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Title of the paper with Author(s) Name </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Journal/Conf-</a:t>
                      </a:r>
                      <a:r>
                        <a:rPr lang="en-US" sz="1800" dirty="0" err="1">
                          <a:latin typeface="Times New Roman" panose="02020603050405020304" pitchFamily="18" charset="0"/>
                          <a:cs typeface="Times New Roman" panose="02020603050405020304" pitchFamily="18" charset="0"/>
                        </a:rPr>
                        <a:t>rence</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Year of Publication</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Highlights</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6496201"/>
                  </a:ext>
                </a:extLst>
              </a:tr>
              <a:tr h="380107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Dreaddit</a:t>
                      </a:r>
                      <a:r>
                        <a:rPr lang="en-US" sz="1800" dirty="0">
                          <a:latin typeface="Times New Roman" panose="02020603050405020304" pitchFamily="18" charset="0"/>
                          <a:cs typeface="Times New Roman" panose="02020603050405020304" pitchFamily="18" charset="0"/>
                        </a:rPr>
                        <a:t>: A Reddit Dataset for Stress Analysis in Social Media by Elsbeth </a:t>
                      </a:r>
                      <a:r>
                        <a:rPr lang="en-US" sz="1800" dirty="0" err="1">
                          <a:latin typeface="Times New Roman" panose="02020603050405020304" pitchFamily="18" charset="0"/>
                          <a:cs typeface="Times New Roman" panose="02020603050405020304" pitchFamily="18" charset="0"/>
                        </a:rPr>
                        <a:t>Turcan</a:t>
                      </a:r>
                      <a:r>
                        <a:rPr lang="en-US" sz="1800" dirty="0">
                          <a:latin typeface="Times New Roman" panose="02020603050405020304" pitchFamily="18" charset="0"/>
                          <a:cs typeface="Times New Roman" panose="02020603050405020304" pitchFamily="18" charset="0"/>
                        </a:rPr>
                        <a:t>, Kathleen McKeown</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Journal on Stress Analysis in Social Media</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2019</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In this research paper, they do the Stress Analysis in Social  Media as stress is a nigh universal human experience, particularly in the online world. While stress can be motivator, too much stress is associated with many negative outcomes.</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They uses </a:t>
                      </a:r>
                      <a:r>
                        <a:rPr lang="en-IN" sz="1800" b="0" dirty="0" err="1">
                          <a:latin typeface="Times New Roman" panose="02020603050405020304" pitchFamily="18" charset="0"/>
                          <a:cs typeface="Times New Roman" panose="02020603050405020304" pitchFamily="18" charset="0"/>
                        </a:rPr>
                        <a:t>Dreddit</a:t>
                      </a:r>
                      <a:r>
                        <a:rPr lang="en-IN" sz="1800" b="0" dirty="0">
                          <a:latin typeface="Times New Roman" panose="02020603050405020304" pitchFamily="18" charset="0"/>
                          <a:cs typeface="Times New Roman" panose="02020603050405020304" pitchFamily="18" charset="0"/>
                        </a:rPr>
                        <a:t>, this dataset consists of 190K posts from five different categories of Reddit communities.</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They uses preliminary supervised learning methods for identifying stress, both neutral and traditional, and analyse the  complexity and diversity of the data and characteristics of each category.</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1112852"/>
                  </a:ext>
                </a:extLst>
              </a:tr>
            </a:tbl>
          </a:graphicData>
        </a:graphic>
      </p:graphicFrame>
    </p:spTree>
    <p:extLst>
      <p:ext uri="{BB962C8B-B14F-4D97-AF65-F5344CB8AC3E}">
        <p14:creationId xmlns:p14="http://schemas.microsoft.com/office/powerpoint/2010/main" val="3533621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2538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(continued…)</a:t>
            </a:r>
            <a:br>
              <a:rPr lang="en-US" sz="44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graphicFrame>
        <p:nvGraphicFramePr>
          <p:cNvPr id="7" name="Table 7">
            <a:extLst>
              <a:ext uri="{FF2B5EF4-FFF2-40B4-BE49-F238E27FC236}">
                <a16:creationId xmlns:a16="http://schemas.microsoft.com/office/drawing/2014/main" id="{185CAF58-B3D6-8F47-C276-646A94B27880}"/>
              </a:ext>
            </a:extLst>
          </p:cNvPr>
          <p:cNvGraphicFramePr>
            <a:graphicFrameLocks noGrp="1"/>
          </p:cNvGraphicFramePr>
          <p:nvPr>
            <p:extLst>
              <p:ext uri="{D42A27DB-BD31-4B8C-83A1-F6EECF244321}">
                <p14:modId xmlns:p14="http://schemas.microsoft.com/office/powerpoint/2010/main" val="1461748460"/>
              </p:ext>
            </p:extLst>
          </p:nvPr>
        </p:nvGraphicFramePr>
        <p:xfrm>
          <a:off x="838200" y="1066591"/>
          <a:ext cx="9866062" cy="4989793"/>
        </p:xfrm>
        <a:graphic>
          <a:graphicData uri="http://schemas.openxmlformats.org/drawingml/2006/table">
            <a:tbl>
              <a:tblPr firstRow="1" bandRow="1">
                <a:tableStyleId>{5C22544A-7EE6-4342-B048-85BDC9FD1C3A}</a:tableStyleId>
              </a:tblPr>
              <a:tblGrid>
                <a:gridCol w="2193371">
                  <a:extLst>
                    <a:ext uri="{9D8B030D-6E8A-4147-A177-3AD203B41FA5}">
                      <a16:colId xmlns:a16="http://schemas.microsoft.com/office/drawing/2014/main" val="2469880859"/>
                    </a:ext>
                  </a:extLst>
                </a:gridCol>
                <a:gridCol w="1593685">
                  <a:extLst>
                    <a:ext uri="{9D8B030D-6E8A-4147-A177-3AD203B41FA5}">
                      <a16:colId xmlns:a16="http://schemas.microsoft.com/office/drawing/2014/main" val="1065548020"/>
                    </a:ext>
                  </a:extLst>
                </a:gridCol>
                <a:gridCol w="1343744">
                  <a:extLst>
                    <a:ext uri="{9D8B030D-6E8A-4147-A177-3AD203B41FA5}">
                      <a16:colId xmlns:a16="http://schemas.microsoft.com/office/drawing/2014/main" val="2161984508"/>
                    </a:ext>
                  </a:extLst>
                </a:gridCol>
                <a:gridCol w="4735262">
                  <a:extLst>
                    <a:ext uri="{9D8B030D-6E8A-4147-A177-3AD203B41FA5}">
                      <a16:colId xmlns:a16="http://schemas.microsoft.com/office/drawing/2014/main" val="3951585646"/>
                    </a:ext>
                  </a:extLst>
                </a:gridCol>
              </a:tblGrid>
              <a:tr h="857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Title of the paper with Author(s) Name </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Journal/Conf-</a:t>
                      </a:r>
                      <a:r>
                        <a:rPr lang="en-US" sz="1800" dirty="0" err="1">
                          <a:latin typeface="Times New Roman" panose="02020603050405020304" pitchFamily="18" charset="0"/>
                          <a:cs typeface="Times New Roman" panose="02020603050405020304" pitchFamily="18" charset="0"/>
                        </a:rPr>
                        <a:t>rence</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Year of Publication</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Highlights</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6496201"/>
                  </a:ext>
                </a:extLst>
              </a:tr>
              <a:tr h="3801073">
                <a:tc>
                  <a:txBody>
                    <a:bodyPr/>
                    <a:lstStyle/>
                    <a:p>
                      <a:pPr algn="l"/>
                      <a:r>
                        <a:rPr lang="en-IN" dirty="0"/>
                        <a:t>Cyberbullying Detection: An Overview</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on Cyberbullying detection</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2018</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research paper, they provides an outline of cyberbullying, which primarily takes </a:t>
                      </a:r>
                      <a:r>
                        <a:rPr lang="en-US" dirty="0" err="1">
                          <a:latin typeface="Times New Roman" panose="02020603050405020304" pitchFamily="18" charset="0"/>
                          <a:cs typeface="Times New Roman" panose="02020603050405020304" pitchFamily="18" charset="0"/>
                        </a:rPr>
                        <a:t>placeon</a:t>
                      </a:r>
                      <a:r>
                        <a:rPr lang="en-US" dirty="0">
                          <a:latin typeface="Times New Roman" panose="02020603050405020304" pitchFamily="18" charset="0"/>
                          <a:cs typeface="Times New Roman" panose="02020603050405020304" pitchFamily="18" charset="0"/>
                        </a:rPr>
                        <a:t> social networking platforms, as well as the problems and difficulties associated with </a:t>
                      </a:r>
                      <a:r>
                        <a:rPr lang="en-US" dirty="0" err="1">
                          <a:latin typeface="Times New Roman" panose="02020603050405020304" pitchFamily="18" charset="0"/>
                          <a:cs typeface="Times New Roman" panose="02020603050405020304" pitchFamily="18" charset="0"/>
                        </a:rPr>
                        <a:t>itsdetection</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usage of classification techniques, features, and available data sources are addressed </a:t>
                      </a:r>
                      <a:r>
                        <a:rPr lang="en-US" dirty="0" err="1">
                          <a:latin typeface="Times New Roman" panose="02020603050405020304" pitchFamily="18" charset="0"/>
                          <a:cs typeface="Times New Roman" panose="02020603050405020304" pitchFamily="18" charset="0"/>
                        </a:rPr>
                        <a:t>inthis</a:t>
                      </a:r>
                      <a:r>
                        <a:rPr lang="en-US" dirty="0">
                          <a:latin typeface="Times New Roman" panose="02020603050405020304" pitchFamily="18" charset="0"/>
                          <a:cs typeface="Times New Roman" panose="02020603050405020304" pitchFamily="18" charset="0"/>
                        </a:rPr>
                        <a:t> research paper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well-known techniques for locating bullying-related keywords within the corpus </a:t>
                      </a:r>
                      <a:r>
                        <a:rPr lang="en-US" dirty="0" err="1">
                          <a:latin typeface="Times New Roman" panose="02020603050405020304" pitchFamily="18" charset="0"/>
                          <a:cs typeface="Times New Roman" panose="02020603050405020304" pitchFamily="18" charset="0"/>
                        </a:rPr>
                        <a:t>includenatural</a:t>
                      </a:r>
                      <a:r>
                        <a:rPr lang="en-US" dirty="0">
                          <a:latin typeface="Times New Roman" panose="02020603050405020304" pitchFamily="18" charset="0"/>
                          <a:cs typeface="Times New Roman" panose="02020603050405020304" pitchFamily="18" charset="0"/>
                        </a:rPr>
                        <a:t> language processing (NLP) and machine learning.</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1112852"/>
                  </a:ext>
                </a:extLst>
              </a:tr>
            </a:tbl>
          </a:graphicData>
        </a:graphic>
      </p:graphicFrame>
    </p:spTree>
    <p:extLst>
      <p:ext uri="{BB962C8B-B14F-4D97-AF65-F5344CB8AC3E}">
        <p14:creationId xmlns:p14="http://schemas.microsoft.com/office/powerpoint/2010/main" val="3637188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403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t>References</a:t>
            </a:r>
            <a:br>
              <a:rPr lang="en-US" sz="4400" b="1" dirty="0"/>
            </a:br>
            <a:endParaRPr lang="en-IN" dirty="0"/>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graphicFrame>
        <p:nvGraphicFramePr>
          <p:cNvPr id="14" name="Table 13">
            <a:extLst>
              <a:ext uri="{FF2B5EF4-FFF2-40B4-BE49-F238E27FC236}">
                <a16:creationId xmlns:a16="http://schemas.microsoft.com/office/drawing/2014/main" id="{168292FF-2F1C-A274-70E8-8D5530FF518C}"/>
              </a:ext>
            </a:extLst>
          </p:cNvPr>
          <p:cNvGraphicFramePr>
            <a:graphicFrameLocks noGrp="1"/>
          </p:cNvGraphicFramePr>
          <p:nvPr>
            <p:extLst>
              <p:ext uri="{D42A27DB-BD31-4B8C-83A1-F6EECF244321}">
                <p14:modId xmlns:p14="http://schemas.microsoft.com/office/powerpoint/2010/main" val="1184870246"/>
              </p:ext>
            </p:extLst>
          </p:nvPr>
        </p:nvGraphicFramePr>
        <p:xfrm>
          <a:off x="838200" y="1729372"/>
          <a:ext cx="9866063" cy="3399254"/>
        </p:xfrm>
        <a:graphic>
          <a:graphicData uri="http://schemas.openxmlformats.org/drawingml/2006/table">
            <a:tbl>
              <a:tblPr firstRow="1" firstCol="1" bandRow="1">
                <a:tableStyleId>{5C22544A-7EE6-4342-B048-85BDC9FD1C3A}</a:tableStyleId>
              </a:tblPr>
              <a:tblGrid>
                <a:gridCol w="421015">
                  <a:extLst>
                    <a:ext uri="{9D8B030D-6E8A-4147-A177-3AD203B41FA5}">
                      <a16:colId xmlns:a16="http://schemas.microsoft.com/office/drawing/2014/main" val="1492967279"/>
                    </a:ext>
                  </a:extLst>
                </a:gridCol>
                <a:gridCol w="9445048">
                  <a:extLst>
                    <a:ext uri="{9D8B030D-6E8A-4147-A177-3AD203B41FA5}">
                      <a16:colId xmlns:a16="http://schemas.microsoft.com/office/drawing/2014/main" val="1093090694"/>
                    </a:ext>
                  </a:extLst>
                </a:gridCol>
              </a:tblGrid>
              <a:tr h="1015183">
                <a:tc>
                  <a:txBody>
                    <a:bodyPr/>
                    <a:lstStyle/>
                    <a:p>
                      <a:pPr algn="l">
                        <a:lnSpc>
                          <a:spcPct val="100000"/>
                        </a:lnSpc>
                        <a:spcAft>
                          <a:spcPts val="800"/>
                        </a:spcAft>
                      </a:pPr>
                      <a:r>
                        <a:rPr lang="en-US" sz="1800" b="0">
                          <a:solidFill>
                            <a:schemeClr val="tx1"/>
                          </a:solidFill>
                          <a:effectLst/>
                          <a:latin typeface="Times New Roman" panose="02020603050405020304" pitchFamily="18" charset="0"/>
                          <a:cs typeface="Times New Roman" panose="02020603050405020304" pitchFamily="18" charset="0"/>
                        </a:rPr>
                        <a:t>[1] </a:t>
                      </a:r>
                      <a:endParaRPr lang="en-IN"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tc>
                  <a:txBody>
                    <a:bodyPr/>
                    <a:lstStyle/>
                    <a:p>
                      <a:pPr algn="l">
                        <a:lnSpc>
                          <a:spcPct val="100000"/>
                        </a:lnSpc>
                        <a:spcAft>
                          <a:spcPts val="800"/>
                        </a:spcAft>
                      </a:pPr>
                      <a:r>
                        <a:rPr lang="en-US" sz="1800" b="0" dirty="0">
                          <a:solidFill>
                            <a:schemeClr val="tx1"/>
                          </a:solidFill>
                          <a:effectLst/>
                          <a:latin typeface="Times New Roman" panose="02020603050405020304" pitchFamily="18" charset="0"/>
                          <a:cs typeface="Times New Roman" panose="02020603050405020304" pitchFamily="18" charset="0"/>
                        </a:rPr>
                        <a:t>K. M. Elsbeth </a:t>
                      </a:r>
                      <a:r>
                        <a:rPr lang="en-US" sz="1800" b="0" dirty="0" err="1">
                          <a:solidFill>
                            <a:schemeClr val="tx1"/>
                          </a:solidFill>
                          <a:effectLst/>
                          <a:latin typeface="Times New Roman" panose="02020603050405020304" pitchFamily="18" charset="0"/>
                          <a:cs typeface="Times New Roman" panose="02020603050405020304" pitchFamily="18" charset="0"/>
                        </a:rPr>
                        <a:t>Turcan</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Dreaddit</a:t>
                      </a:r>
                      <a:r>
                        <a:rPr lang="en-US" sz="1800" b="0" dirty="0">
                          <a:solidFill>
                            <a:schemeClr val="tx1"/>
                          </a:solidFill>
                          <a:effectLst/>
                          <a:latin typeface="Times New Roman" panose="02020603050405020304" pitchFamily="18" charset="0"/>
                          <a:cs typeface="Times New Roman" panose="02020603050405020304" pitchFamily="18" charset="0"/>
                        </a:rPr>
                        <a:t>: A Reddit Dataset for Stress Analysis in Social Media," Proceedings of the 10th International Workshop on Health Text Mining and Information Analysis (LOUHI 2019), no. IEEE, pp. 97-107, 2019.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3150701421"/>
                  </a:ext>
                </a:extLst>
              </a:tr>
              <a:tr h="1015183">
                <a:tc>
                  <a:txBody>
                    <a:bodyPr/>
                    <a:lstStyle/>
                    <a:p>
                      <a:pPr algn="l">
                        <a:lnSpc>
                          <a:spcPct val="100000"/>
                        </a:lnSpc>
                        <a:spcAft>
                          <a:spcPts val="800"/>
                        </a:spcAft>
                      </a:pPr>
                      <a:r>
                        <a:rPr lang="en-US" sz="1800" b="0">
                          <a:solidFill>
                            <a:schemeClr val="tx1"/>
                          </a:solidFill>
                          <a:effectLst/>
                          <a:latin typeface="Times New Roman" panose="02020603050405020304" pitchFamily="18" charset="0"/>
                          <a:cs typeface="Times New Roman" panose="02020603050405020304" pitchFamily="18" charset="0"/>
                        </a:rPr>
                        <a:t>[2] </a:t>
                      </a:r>
                      <a:endParaRPr lang="en-IN"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tc>
                  <a:txBody>
                    <a:bodyPr/>
                    <a:lstStyle/>
                    <a:p>
                      <a:pPr algn="l">
                        <a:lnSpc>
                          <a:spcPct val="100000"/>
                        </a:lnSpc>
                        <a:spcAft>
                          <a:spcPts val="800"/>
                        </a:spcAft>
                      </a:pPr>
                      <a:r>
                        <a:rPr lang="en-US" sz="1800" b="0" dirty="0">
                          <a:solidFill>
                            <a:schemeClr val="tx1"/>
                          </a:solidFill>
                          <a:effectLst/>
                          <a:latin typeface="Times New Roman" panose="02020603050405020304" pitchFamily="18" charset="0"/>
                          <a:cs typeface="Times New Roman" panose="02020603050405020304" pitchFamily="18" charset="0"/>
                        </a:rPr>
                        <a:t>A. B. Reem </a:t>
                      </a:r>
                      <a:r>
                        <a:rPr lang="en-US" sz="1800" b="0" dirty="0" err="1">
                          <a:solidFill>
                            <a:schemeClr val="tx1"/>
                          </a:solidFill>
                          <a:effectLst/>
                          <a:latin typeface="Times New Roman" panose="02020603050405020304" pitchFamily="18" charset="0"/>
                          <a:cs typeface="Times New Roman" panose="02020603050405020304" pitchFamily="18" charset="0"/>
                        </a:rPr>
                        <a:t>Bayari</a:t>
                      </a:r>
                      <a:r>
                        <a:rPr lang="en-US" sz="1800" b="0" dirty="0">
                          <a:solidFill>
                            <a:schemeClr val="tx1"/>
                          </a:solidFill>
                          <a:effectLst/>
                          <a:latin typeface="Times New Roman" panose="02020603050405020304" pitchFamily="18" charset="0"/>
                          <a:cs typeface="Times New Roman" panose="02020603050405020304" pitchFamily="18" charset="0"/>
                        </a:rPr>
                        <a:t>*, "Text Mining Techniques for Cyberbullying Detection: State of the Art," Advances in Science, Technology and Engineering Systems Journal, vol. 6, no. ASTESJ, pp. 783-790, 2021.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2731377578"/>
                  </a:ext>
                </a:extLst>
              </a:tr>
              <a:tr h="684444">
                <a:tc>
                  <a:txBody>
                    <a:bodyPr/>
                    <a:lstStyle/>
                    <a:p>
                      <a:pPr algn="l">
                        <a:lnSpc>
                          <a:spcPct val="100000"/>
                        </a:lnSpc>
                        <a:spcAft>
                          <a:spcPts val="800"/>
                        </a:spcAft>
                      </a:pPr>
                      <a:r>
                        <a:rPr lang="en-US" sz="1800" b="0" dirty="0">
                          <a:solidFill>
                            <a:schemeClr val="tx1"/>
                          </a:solidFill>
                          <a:effectLst/>
                          <a:latin typeface="Times New Roman" panose="02020603050405020304" pitchFamily="18" charset="0"/>
                          <a:cs typeface="Times New Roman" panose="02020603050405020304" pitchFamily="18" charset="0"/>
                        </a:rPr>
                        <a:t>[3]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tc>
                  <a:txBody>
                    <a:bodyPr/>
                    <a:lstStyle/>
                    <a:p>
                      <a:pPr algn="l">
                        <a:lnSpc>
                          <a:spcPct val="100000"/>
                        </a:lnSpc>
                        <a:spcAft>
                          <a:spcPts val="800"/>
                        </a:spcAft>
                      </a:pPr>
                      <a:r>
                        <a:rPr lang="en-US" sz="1800" b="0" dirty="0" err="1">
                          <a:solidFill>
                            <a:schemeClr val="tx1"/>
                          </a:solidFill>
                          <a:effectLst/>
                          <a:latin typeface="Times New Roman" panose="02020603050405020304" pitchFamily="18" charset="0"/>
                          <a:cs typeface="Times New Roman" panose="02020603050405020304" pitchFamily="18" charset="0"/>
                        </a:rPr>
                        <a:t>Larxel</a:t>
                      </a:r>
                      <a:r>
                        <a:rPr lang="en-US" sz="1800" b="0" dirty="0">
                          <a:solidFill>
                            <a:schemeClr val="tx1"/>
                          </a:solidFill>
                          <a:effectLst/>
                          <a:latin typeface="Times New Roman" panose="02020603050405020304" pitchFamily="18" charset="0"/>
                          <a:cs typeface="Times New Roman" panose="02020603050405020304" pitchFamily="18" charset="0"/>
                        </a:rPr>
                        <a:t>, "Kaggle," IEEE Bigdata, December 2020. [Online]. Available: https://www.kaggle.com/datasets/andrewmvd/cyberbullying-classification.</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63464365"/>
                  </a:ext>
                </a:extLst>
              </a:tr>
              <a:tr h="684444">
                <a:tc>
                  <a:txBody>
                    <a:bodyPr/>
                    <a:lstStyle/>
                    <a:p>
                      <a:pPr algn="l">
                        <a:lnSpc>
                          <a:spcPct val="100000"/>
                        </a:lnSpc>
                        <a:spcAft>
                          <a:spcPts val="800"/>
                        </a:spcAft>
                      </a:pPr>
                      <a:r>
                        <a:rPr lang="en-US" sz="1800" b="0">
                          <a:solidFill>
                            <a:schemeClr val="tx1"/>
                          </a:solidFill>
                          <a:effectLst/>
                          <a:latin typeface="Times New Roman" panose="02020603050405020304" pitchFamily="18" charset="0"/>
                          <a:cs typeface="Times New Roman" panose="02020603050405020304" pitchFamily="18" charset="0"/>
                        </a:rPr>
                        <a:t>[4] </a:t>
                      </a:r>
                      <a:endParaRPr lang="en-IN"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tc>
                  <a:txBody>
                    <a:bodyPr/>
                    <a:lstStyle/>
                    <a:p>
                      <a:pPr algn="l">
                        <a:lnSpc>
                          <a:spcPct val="100000"/>
                        </a:lnSpc>
                        <a:spcAft>
                          <a:spcPts val="800"/>
                        </a:spcAft>
                      </a:pPr>
                      <a:r>
                        <a:rPr lang="en-US" sz="1800" b="0" dirty="0">
                          <a:solidFill>
                            <a:schemeClr val="tx1"/>
                          </a:solidFill>
                          <a:effectLst/>
                          <a:latin typeface="Times New Roman" panose="02020603050405020304" pitchFamily="18" charset="0"/>
                          <a:cs typeface="Times New Roman" panose="02020603050405020304" pitchFamily="18" charset="0"/>
                        </a:rPr>
                        <a:t>K. M. K. M. L. T. </a:t>
                      </a:r>
                      <a:r>
                        <a:rPr lang="en-US" sz="1800" b="0" dirty="0" err="1">
                          <a:solidFill>
                            <a:schemeClr val="tx1"/>
                          </a:solidFill>
                          <a:effectLst/>
                          <a:latin typeface="Times New Roman" panose="02020603050405020304" pitchFamily="18" charset="0"/>
                          <a:cs typeface="Times New Roman" panose="02020603050405020304" pitchFamily="18" charset="0"/>
                        </a:rPr>
                        <a:t>Debajyoti</a:t>
                      </a:r>
                      <a:r>
                        <a:rPr lang="en-US" sz="1800" b="0" dirty="0">
                          <a:solidFill>
                            <a:schemeClr val="tx1"/>
                          </a:solidFill>
                          <a:effectLst/>
                          <a:latin typeface="Times New Roman" panose="02020603050405020304" pitchFamily="18" charset="0"/>
                          <a:cs typeface="Times New Roman" panose="02020603050405020304" pitchFamily="18" charset="0"/>
                        </a:rPr>
                        <a:t> Mukhopadhyay, "Cyber Bullying detection based on Twitter Dataset," Machine Learning for Predictive Analysis, no. Springer Nature Singapore Pte Ltd., pp. 87-94, 2021.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2716745639"/>
                  </a:ext>
                </a:extLst>
              </a:tr>
            </a:tbl>
          </a:graphicData>
        </a:graphic>
      </p:graphicFrame>
    </p:spTree>
    <p:extLst>
      <p:ext uri="{BB962C8B-B14F-4D97-AF65-F5344CB8AC3E}">
        <p14:creationId xmlns:p14="http://schemas.microsoft.com/office/powerpoint/2010/main" val="3433274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5BE1AF-6E7E-F530-45AA-C2DDB5DC6711}"/>
              </a:ext>
            </a:extLst>
          </p:cNvPr>
          <p:cNvPicPr>
            <a:picLocks noChangeAspect="1"/>
          </p:cNvPicPr>
          <p:nvPr/>
        </p:nvPicPr>
        <p:blipFill>
          <a:blip r:embed="rId2"/>
          <a:stretch>
            <a:fillRect/>
          </a:stretch>
        </p:blipFill>
        <p:spPr>
          <a:xfrm>
            <a:off x="10704263" y="0"/>
            <a:ext cx="1487737" cy="1579418"/>
          </a:xfrm>
          <a:prstGeom prst="rect">
            <a:avLst/>
          </a:prstGeom>
        </p:spPr>
      </p:pic>
      <p:sp>
        <p:nvSpPr>
          <p:cNvPr id="5" name="Content Placeholder 2">
            <a:extLst>
              <a:ext uri="{FF2B5EF4-FFF2-40B4-BE49-F238E27FC236}">
                <a16:creationId xmlns:a16="http://schemas.microsoft.com/office/drawing/2014/main" id="{E814172F-7A81-4E08-96D8-327956144BF7}"/>
              </a:ext>
            </a:extLst>
          </p:cNvPr>
          <p:cNvSpPr>
            <a:spLocks noGrp="1"/>
          </p:cNvSpPr>
          <p:nvPr/>
        </p:nvSpPr>
        <p:spPr>
          <a:xfrm>
            <a:off x="838200" y="603755"/>
            <a:ext cx="10515600" cy="5650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7200" dirty="0"/>
              <a:t>THANK  YOU</a:t>
            </a:r>
          </a:p>
        </p:txBody>
      </p:sp>
      <p:sp>
        <p:nvSpPr>
          <p:cNvPr id="6" name="Footer Placeholder 3">
            <a:extLst>
              <a:ext uri="{FF2B5EF4-FFF2-40B4-BE49-F238E27FC236}">
                <a16:creationId xmlns:a16="http://schemas.microsoft.com/office/drawing/2014/main" id="{8D51C300-50C3-409F-9CDF-AB82000C4131}"/>
              </a:ext>
            </a:extLst>
          </p:cNvPr>
          <p:cNvSpPr>
            <a:spLocks noGrp="1"/>
          </p:cNvSpPr>
          <p:nvPr/>
        </p:nvSpPr>
        <p:spPr>
          <a:xfrm>
            <a:off x="4038600" y="631962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Science and Information Technology (CSIT), KIET Group Of Institutions Ghaziabad</a:t>
            </a:r>
            <a:endParaRPr lang="en-IN" dirty="0"/>
          </a:p>
        </p:txBody>
      </p:sp>
    </p:spTree>
    <p:extLst>
      <p:ext uri="{BB962C8B-B14F-4D97-AF65-F5344CB8AC3E}">
        <p14:creationId xmlns:p14="http://schemas.microsoft.com/office/powerpoint/2010/main" val="226667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AA50-3222-480B-9610-A215B20EF28A}"/>
              </a:ext>
            </a:extLst>
          </p:cNvPr>
          <p:cNvSpPr>
            <a:spLocks noGrp="1"/>
          </p:cNvSpPr>
          <p:nvPr>
            <p:ph idx="1"/>
          </p:nvPr>
        </p:nvSpPr>
        <p:spPr/>
        <p:txBody>
          <a:bodyPr>
            <a:normAutofit/>
          </a:bodyPr>
          <a:lstStyle/>
          <a:p>
            <a:r>
              <a:rPr lang="en-US" sz="2400" i="0" dirty="0">
                <a:effectLst/>
                <a:latin typeface="Times New Roman" panose="02020603050405020304" pitchFamily="18" charset="0"/>
                <a:cs typeface="Times New Roman" panose="02020603050405020304" pitchFamily="18" charset="0"/>
              </a:rPr>
              <a:t>Bullying is an intentional, aggressive and repeated behavior that could be physical, verbal, sexual or mental.</a:t>
            </a:r>
          </a:p>
          <a:p>
            <a:r>
              <a:rPr lang="en-US" sz="2400" b="0" i="0" dirty="0">
                <a:effectLst/>
                <a:latin typeface="Times New Roman" panose="02020603050405020304" pitchFamily="18" charset="0"/>
                <a:cs typeface="Times New Roman" panose="02020603050405020304" pitchFamily="18" charset="0"/>
              </a:rPr>
              <a:t>Cyberbullying is bullying with the use of digital technologies. It can take place on social media, messaging platforms, gaming platforms and mobile phones. It is repeated </a:t>
            </a:r>
            <a:r>
              <a:rPr lang="en-US" sz="2400" b="0" i="0" dirty="0" err="1">
                <a:effectLst/>
                <a:latin typeface="Times New Roman" panose="02020603050405020304" pitchFamily="18" charset="0"/>
                <a:cs typeface="Times New Roman" panose="02020603050405020304" pitchFamily="18" charset="0"/>
              </a:rPr>
              <a:t>behaviour</a:t>
            </a:r>
            <a:r>
              <a:rPr lang="en-US" sz="2400" b="0" i="0" dirty="0">
                <a:effectLst/>
                <a:latin typeface="Times New Roman" panose="02020603050405020304" pitchFamily="18" charset="0"/>
                <a:cs typeface="Times New Roman" panose="02020603050405020304" pitchFamily="18" charset="0"/>
              </a:rPr>
              <a:t>, aimed at scaring, angering or shaming those who are targeted. </a:t>
            </a:r>
          </a:p>
          <a:p>
            <a:r>
              <a:rPr lang="en-US" sz="2400" b="0" i="0" dirty="0">
                <a:effectLst/>
                <a:latin typeface="Times New Roman" panose="02020603050405020304" pitchFamily="18" charset="0"/>
                <a:cs typeface="Times New Roman" panose="02020603050405020304" pitchFamily="18" charset="0"/>
              </a:rPr>
              <a:t>For example, sending hurtful, abusive or threatening messages, images or videos via messaging platforms.</a:t>
            </a:r>
          </a:p>
          <a:p>
            <a:r>
              <a:rPr lang="en-US" sz="2400" b="0" i="0" dirty="0">
                <a:effectLst/>
                <a:latin typeface="Times New Roman" panose="02020603050405020304" pitchFamily="18" charset="0"/>
                <a:cs typeface="Times New Roman" panose="02020603050405020304" pitchFamily="18" charset="0"/>
              </a:rPr>
              <a:t>Face-to-face bullying and cyberbullying can often happen alongside each other. But cyberbullying leaves a digital footprint – a record that can prove useful and provide evidence to help stop the abuse.</a:t>
            </a: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403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Introduction</a:t>
            </a:r>
            <a:br>
              <a:rPr lang="en-US" sz="44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12356" y="-169932"/>
            <a:ext cx="1487737" cy="1579418"/>
          </a:xfrm>
          <a:prstGeom prst="rect">
            <a:avLst/>
          </a:prstGeom>
        </p:spPr>
      </p:pic>
    </p:spTree>
    <p:extLst>
      <p:ext uri="{BB962C8B-B14F-4D97-AF65-F5344CB8AC3E}">
        <p14:creationId xmlns:p14="http://schemas.microsoft.com/office/powerpoint/2010/main" val="400506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AA50-3222-480B-9610-A215B20EF28A}"/>
              </a:ext>
            </a:extLst>
          </p:cNvPr>
          <p:cNvSpPr>
            <a:spLocks noGrp="1"/>
          </p:cNvSpPr>
          <p:nvPr>
            <p:ph idx="1"/>
          </p:nvPr>
        </p:nvSpPr>
        <p:spPr>
          <a:xfrm>
            <a:off x="838200" y="1700109"/>
            <a:ext cx="10515600" cy="4351338"/>
          </a:xfrm>
        </p:spPr>
        <p:txBody>
          <a:bodyPr>
            <a:norm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 rise of social media coupled with the Covid-19 pandemic, cyberbullying has reached all time highs.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social media usage becomes increasingly prevalent in every age group, most of us rely on this essential medium for our day-to-day communication.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Such large usage means that cyberbullying can effectively impact anyone at anytime or anywhere.[1]</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anonymity of internet makes such attacks more difficult to stop than traditional bullying.</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403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Problem Formulation</a:t>
            </a:r>
            <a:br>
              <a:rPr lang="en-US" sz="44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spTree>
    <p:extLst>
      <p:ext uri="{BB962C8B-B14F-4D97-AF65-F5344CB8AC3E}">
        <p14:creationId xmlns:p14="http://schemas.microsoft.com/office/powerpoint/2010/main" val="255994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AA50-3222-480B-9610-A215B20EF28A}"/>
              </a:ext>
            </a:extLst>
          </p:cNvPr>
          <p:cNvSpPr>
            <a:spLocks noGrp="1"/>
          </p:cNvSpPr>
          <p:nvPr>
            <p:ph idx="1"/>
          </p:nvPr>
        </p:nvSpPr>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Around 85 per cent of Indian children have reported being cyberbullied.</a:t>
            </a:r>
          </a:p>
          <a:p>
            <a:pPr>
              <a:lnSpc>
                <a:spcPct val="100000"/>
              </a:lnSpc>
            </a:pPr>
            <a:r>
              <a:rPr lang="en-US" sz="2400" dirty="0">
                <a:latin typeface="Times New Roman" panose="02020603050405020304" pitchFamily="18" charset="0"/>
                <a:cs typeface="Times New Roman" panose="02020603050405020304" pitchFamily="18" charset="0"/>
              </a:rPr>
              <a:t>Nearly 8 out of 10 individuals are subject to the different types of cyberbullying in India. Out of these around 63% faced online abuses and insults, and 59% were subject to false </a:t>
            </a:r>
            <a:r>
              <a:rPr lang="en-US" sz="2400" dirty="0" err="1">
                <a:latin typeface="Times New Roman" panose="02020603050405020304" pitchFamily="18" charset="0"/>
                <a:cs typeface="Times New Roman" panose="02020603050405020304" pitchFamily="18" charset="0"/>
              </a:rPr>
              <a:t>rumours</a:t>
            </a:r>
            <a:r>
              <a:rPr lang="en-US" sz="2400" dirty="0">
                <a:latin typeface="Times New Roman" panose="02020603050405020304" pitchFamily="18" charset="0"/>
                <a:cs typeface="Times New Roman" panose="02020603050405020304" pitchFamily="18" charset="0"/>
              </a:rPr>
              <a:t> and gossips for degrading their image.[1]</a:t>
            </a:r>
          </a:p>
          <a:p>
            <a:pPr>
              <a:lnSpc>
                <a:spcPct val="100000"/>
              </a:lnSpc>
            </a:pPr>
            <a:r>
              <a:rPr lang="en-US" sz="2400" b="1" dirty="0">
                <a:latin typeface="Times New Roman" panose="02020603050405020304" pitchFamily="18" charset="0"/>
                <a:cs typeface="Times New Roman" panose="02020603050405020304" pitchFamily="18" charset="0"/>
              </a:rPr>
              <a:t>Thus, we need to aware people about what Cyber-bullying is, and also take some measure to prevent it such that we can live in a safe environment without fear of being bullied. </a:t>
            </a:r>
            <a:endParaRPr lang="en-IN" sz="2400" b="1" dirty="0">
              <a:latin typeface="Times New Roman" panose="02020603050405020304" pitchFamily="18" charset="0"/>
              <a:cs typeface="Times New Roman" panose="02020603050405020304" pitchFamily="18" charset="0"/>
            </a:endParaRP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403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(continued…)</a:t>
            </a:r>
            <a:br>
              <a:rPr lang="en-US" sz="44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spTree>
    <p:extLst>
      <p:ext uri="{BB962C8B-B14F-4D97-AF65-F5344CB8AC3E}">
        <p14:creationId xmlns:p14="http://schemas.microsoft.com/office/powerpoint/2010/main" val="265498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AA50-3222-480B-9610-A215B20EF28A}"/>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Our Aim is to:-</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a classification model that predict cyberbullying (type &amp; level).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a binary classification model to flag potentially harmful posts or messages.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Explore words and patterns associated with each type of cyberbullying.[4]</a:t>
            </a:r>
          </a:p>
          <a:p>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403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Objective</a:t>
            </a:r>
            <a:br>
              <a:rPr lang="en-US" sz="44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spTree>
    <p:extLst>
      <p:ext uri="{BB962C8B-B14F-4D97-AF65-F5344CB8AC3E}">
        <p14:creationId xmlns:p14="http://schemas.microsoft.com/office/powerpoint/2010/main" val="2986772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7F87-D964-3740-C09B-87E42333194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Technology Used</a:t>
            </a:r>
            <a:endParaRPr lang="en-IN" dirty="0"/>
          </a:p>
        </p:txBody>
      </p:sp>
      <p:pic>
        <p:nvPicPr>
          <p:cNvPr id="4" name="Picture 3">
            <a:extLst>
              <a:ext uri="{FF2B5EF4-FFF2-40B4-BE49-F238E27FC236}">
                <a16:creationId xmlns:a16="http://schemas.microsoft.com/office/drawing/2014/main" id="{7F08D576-71CE-1FE6-AF0E-72B012F4C1EE}"/>
              </a:ext>
            </a:extLst>
          </p:cNvPr>
          <p:cNvPicPr>
            <a:picLocks noChangeAspect="1"/>
          </p:cNvPicPr>
          <p:nvPr/>
        </p:nvPicPr>
        <p:blipFill>
          <a:blip r:embed="rId2"/>
          <a:stretch>
            <a:fillRect/>
          </a:stretch>
        </p:blipFill>
        <p:spPr>
          <a:xfrm>
            <a:off x="10712355" y="54626"/>
            <a:ext cx="1487737" cy="1579418"/>
          </a:xfrm>
          <a:prstGeom prst="rect">
            <a:avLst/>
          </a:prstGeom>
        </p:spPr>
      </p:pic>
      <p:sp>
        <p:nvSpPr>
          <p:cNvPr id="9" name="Content Placeholder 8">
            <a:extLst>
              <a:ext uri="{FF2B5EF4-FFF2-40B4-BE49-F238E27FC236}">
                <a16:creationId xmlns:a16="http://schemas.microsoft.com/office/drawing/2014/main" id="{E5CF8FBC-2DCD-320E-802A-1FE3E914C507}"/>
              </a:ext>
            </a:extLst>
          </p:cNvPr>
          <p:cNvSpPr>
            <a:spLocks noGrp="1"/>
          </p:cNvSpPr>
          <p:nvPr>
            <p:ph idx="1"/>
          </p:nvPr>
        </p:nvSpPr>
        <p:spPr/>
        <p:txBody>
          <a:bodyPr/>
          <a:lstStyle/>
          <a:p>
            <a:endParaRPr lang="en-US" dirty="0"/>
          </a:p>
          <a:p>
            <a:endParaRPr lang="en-IN" dirty="0"/>
          </a:p>
          <a:p>
            <a:endParaRPr lang="en-IN" dirty="0"/>
          </a:p>
          <a:p>
            <a:pPr marL="0" indent="0">
              <a:buNone/>
            </a:pPr>
            <a:r>
              <a:rPr lang="en-IN" dirty="0"/>
              <a:t>   </a:t>
            </a:r>
          </a:p>
          <a:p>
            <a:pPr marL="0" indent="0">
              <a:buNone/>
            </a:pPr>
            <a:r>
              <a:rPr lang="en-IN" dirty="0"/>
              <a:t>   </a:t>
            </a:r>
          </a:p>
          <a:p>
            <a:pPr marL="0" indent="0">
              <a:buNone/>
            </a:pPr>
            <a:r>
              <a:rPr lang="en-IN" dirty="0"/>
              <a:t> </a:t>
            </a:r>
            <a:r>
              <a:rPr lang="en-IN" b="1" dirty="0"/>
              <a:t>Machine learning algorithms               Natural Language Processing  </a:t>
            </a:r>
          </a:p>
          <a:p>
            <a:pPr marL="0" indent="0">
              <a:buNone/>
            </a:pPr>
            <a:r>
              <a:rPr lang="en-IN" dirty="0"/>
              <a:t>     </a:t>
            </a:r>
            <a:r>
              <a:rPr lang="en-IN" sz="1600" dirty="0"/>
              <a:t>can detect cyberbullying based on patterns and                                 can </a:t>
            </a:r>
            <a:r>
              <a:rPr lang="en-IN" sz="1600" dirty="0" err="1"/>
              <a:t>analyze</a:t>
            </a:r>
            <a:r>
              <a:rPr lang="en-IN" sz="1600" dirty="0"/>
              <a:t> the language used in online interactions</a:t>
            </a:r>
          </a:p>
          <a:p>
            <a:pPr marL="0" indent="0">
              <a:buNone/>
            </a:pPr>
            <a:r>
              <a:rPr lang="en-IN" sz="1600" dirty="0"/>
              <a:t>                             trends in data.                                                                                     to detect signs of cyberbullying.</a:t>
            </a:r>
            <a:endParaRPr lang="en-IN" dirty="0"/>
          </a:p>
        </p:txBody>
      </p:sp>
      <p:pic>
        <p:nvPicPr>
          <p:cNvPr id="10" name="object 5">
            <a:extLst>
              <a:ext uri="{FF2B5EF4-FFF2-40B4-BE49-F238E27FC236}">
                <a16:creationId xmlns:a16="http://schemas.microsoft.com/office/drawing/2014/main" id="{43454DAE-0EE1-421D-06AF-1E0D192D983F}"/>
              </a:ext>
            </a:extLst>
          </p:cNvPr>
          <p:cNvPicPr/>
          <p:nvPr/>
        </p:nvPicPr>
        <p:blipFill>
          <a:blip r:embed="rId3" cstate="print"/>
          <a:stretch>
            <a:fillRect/>
          </a:stretch>
        </p:blipFill>
        <p:spPr>
          <a:xfrm>
            <a:off x="1597686" y="1690689"/>
            <a:ext cx="2472607" cy="2417622"/>
          </a:xfrm>
          <a:prstGeom prst="rect">
            <a:avLst/>
          </a:prstGeom>
        </p:spPr>
      </p:pic>
      <p:pic>
        <p:nvPicPr>
          <p:cNvPr id="11" name="object 7">
            <a:extLst>
              <a:ext uri="{FF2B5EF4-FFF2-40B4-BE49-F238E27FC236}">
                <a16:creationId xmlns:a16="http://schemas.microsoft.com/office/drawing/2014/main" id="{E449F9D0-31CB-1451-6CCC-F3E89B90893E}"/>
              </a:ext>
            </a:extLst>
          </p:cNvPr>
          <p:cNvPicPr/>
          <p:nvPr/>
        </p:nvPicPr>
        <p:blipFill>
          <a:blip r:embed="rId4" cstate="print"/>
          <a:stretch>
            <a:fillRect/>
          </a:stretch>
        </p:blipFill>
        <p:spPr>
          <a:xfrm>
            <a:off x="7326848" y="1671877"/>
            <a:ext cx="2472607" cy="2436433"/>
          </a:xfrm>
          <a:prstGeom prst="rect">
            <a:avLst/>
          </a:prstGeom>
        </p:spPr>
      </p:pic>
    </p:spTree>
    <p:extLst>
      <p:ext uri="{BB962C8B-B14F-4D97-AF65-F5344CB8AC3E}">
        <p14:creationId xmlns:p14="http://schemas.microsoft.com/office/powerpoint/2010/main" val="344250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FA3F-9E30-777E-E1E7-B58F316EF7CC}"/>
              </a:ext>
            </a:extLst>
          </p:cNvPr>
          <p:cNvSpPr>
            <a:spLocks noGrp="1"/>
          </p:cNvSpPr>
          <p:nvPr>
            <p:ph type="title"/>
          </p:nvPr>
        </p:nvSpPr>
        <p:spPr/>
        <p:txBody>
          <a:bodyPr/>
          <a:lstStyle/>
          <a:p>
            <a:r>
              <a:rPr lang="en-US" b="1" spc="229" dirty="0">
                <a:latin typeface="Times New Roman" panose="02020603050405020304" pitchFamily="18" charset="0"/>
                <a:cs typeface="Times New Roman" panose="02020603050405020304" pitchFamily="18" charset="0"/>
              </a:rPr>
              <a:t>What</a:t>
            </a:r>
            <a:r>
              <a:rPr lang="en-US" b="1" spc="-135" dirty="0">
                <a:latin typeface="Times New Roman" panose="02020603050405020304" pitchFamily="18" charset="0"/>
                <a:cs typeface="Times New Roman" panose="02020603050405020304" pitchFamily="18" charset="0"/>
              </a:rPr>
              <a:t> </a:t>
            </a:r>
            <a:r>
              <a:rPr lang="en-US" b="1" spc="20" dirty="0">
                <a:latin typeface="Times New Roman" panose="02020603050405020304" pitchFamily="18" charset="0"/>
                <a:cs typeface="Times New Roman" panose="02020603050405020304" pitchFamily="18" charset="0"/>
              </a:rPr>
              <a:t>is</a:t>
            </a:r>
            <a:r>
              <a:rPr lang="en-US" b="1" spc="-114" dirty="0">
                <a:latin typeface="Times New Roman" panose="02020603050405020304" pitchFamily="18" charset="0"/>
                <a:cs typeface="Times New Roman" panose="02020603050405020304" pitchFamily="18" charset="0"/>
              </a:rPr>
              <a:t> </a:t>
            </a:r>
            <a:r>
              <a:rPr lang="en-US" b="1" spc="15" dirty="0">
                <a:latin typeface="Times New Roman" panose="02020603050405020304" pitchFamily="18" charset="0"/>
                <a:cs typeface="Times New Roman" panose="02020603050405020304" pitchFamily="18" charset="0"/>
              </a:rPr>
              <a:t>Natural</a:t>
            </a:r>
            <a:r>
              <a:rPr lang="en-US" b="1" spc="-75" dirty="0">
                <a:latin typeface="Times New Roman" panose="02020603050405020304" pitchFamily="18" charset="0"/>
                <a:cs typeface="Times New Roman" panose="02020603050405020304" pitchFamily="18" charset="0"/>
              </a:rPr>
              <a:t> </a:t>
            </a:r>
            <a:r>
              <a:rPr lang="en-US" b="1" spc="65" dirty="0">
                <a:latin typeface="Times New Roman" panose="02020603050405020304" pitchFamily="18" charset="0"/>
                <a:cs typeface="Times New Roman" panose="02020603050405020304" pitchFamily="18" charset="0"/>
              </a:rPr>
              <a:t>Language</a:t>
            </a:r>
            <a:r>
              <a:rPr lang="en-US" b="1" spc="-80" dirty="0">
                <a:latin typeface="Times New Roman" panose="02020603050405020304" pitchFamily="18" charset="0"/>
                <a:cs typeface="Times New Roman" panose="02020603050405020304" pitchFamily="18" charset="0"/>
              </a:rPr>
              <a:t> </a:t>
            </a:r>
            <a:r>
              <a:rPr lang="en-US" b="1" spc="35" dirty="0">
                <a:latin typeface="Times New Roman" panose="02020603050405020304" pitchFamily="18" charset="0"/>
                <a:cs typeface="Times New Roman" panose="02020603050405020304" pitchFamily="18" charset="0"/>
              </a:rPr>
              <a:t>Processing</a:t>
            </a:r>
            <a:br>
              <a:rPr lang="en-US" b="1" spc="35" dirty="0">
                <a:latin typeface="Times New Roman" panose="02020603050405020304" pitchFamily="18" charset="0"/>
                <a:cs typeface="Times New Roman" panose="02020603050405020304" pitchFamily="18" charset="0"/>
              </a:rPr>
            </a:br>
            <a:r>
              <a:rPr lang="en-US" b="1" spc="35" dirty="0">
                <a:latin typeface="Times New Roman" panose="02020603050405020304" pitchFamily="18" charset="0"/>
                <a:cs typeface="Times New Roman" panose="02020603050405020304" pitchFamily="18" charset="0"/>
              </a:rPr>
              <a:t> </a:t>
            </a:r>
            <a:r>
              <a:rPr lang="en-US" b="1" spc="-1055" dirty="0">
                <a:latin typeface="Times New Roman" panose="02020603050405020304" pitchFamily="18" charset="0"/>
                <a:cs typeface="Times New Roman" panose="02020603050405020304" pitchFamily="18" charset="0"/>
              </a:rPr>
              <a:t> </a:t>
            </a:r>
            <a:r>
              <a:rPr lang="en-US" b="1" spc="35" dirty="0">
                <a:latin typeface="Times New Roman" panose="02020603050405020304" pitchFamily="18" charset="0"/>
                <a:cs typeface="Times New Roman" panose="02020603050405020304" pitchFamily="18" charset="0"/>
              </a:rPr>
              <a:t>and</a:t>
            </a:r>
            <a:r>
              <a:rPr lang="en-US" b="1" spc="-120" dirty="0">
                <a:latin typeface="Times New Roman" panose="02020603050405020304" pitchFamily="18" charset="0"/>
                <a:cs typeface="Times New Roman" panose="02020603050405020304" pitchFamily="18" charset="0"/>
              </a:rPr>
              <a:t> </a:t>
            </a:r>
            <a:r>
              <a:rPr lang="en-US" b="1" spc="200" dirty="0">
                <a:latin typeface="Times New Roman" panose="02020603050405020304" pitchFamily="18" charset="0"/>
                <a:cs typeface="Times New Roman" panose="02020603050405020304" pitchFamily="18" charset="0"/>
              </a:rPr>
              <a:t>How</a:t>
            </a:r>
            <a:r>
              <a:rPr lang="en-US" b="1" spc="-130" dirty="0">
                <a:latin typeface="Times New Roman" panose="02020603050405020304" pitchFamily="18" charset="0"/>
                <a:cs typeface="Times New Roman" panose="02020603050405020304" pitchFamily="18" charset="0"/>
              </a:rPr>
              <a:t> </a:t>
            </a:r>
            <a:r>
              <a:rPr lang="en-US" b="1" spc="55" dirty="0">
                <a:latin typeface="Times New Roman" panose="02020603050405020304" pitchFamily="18" charset="0"/>
                <a:cs typeface="Times New Roman" panose="02020603050405020304" pitchFamily="18" charset="0"/>
              </a:rPr>
              <a:t>Can</a:t>
            </a:r>
            <a:r>
              <a:rPr lang="en-US" b="1" spc="-65" dirty="0">
                <a:latin typeface="Times New Roman" panose="02020603050405020304" pitchFamily="18" charset="0"/>
                <a:cs typeface="Times New Roman" panose="02020603050405020304" pitchFamily="18" charset="0"/>
              </a:rPr>
              <a:t> </a:t>
            </a:r>
            <a:r>
              <a:rPr lang="en-US" b="1" spc="-60" dirty="0">
                <a:latin typeface="Times New Roman" panose="02020603050405020304" pitchFamily="18" charset="0"/>
                <a:cs typeface="Times New Roman" panose="02020603050405020304" pitchFamily="18" charset="0"/>
              </a:rPr>
              <a:t>It</a:t>
            </a:r>
            <a:r>
              <a:rPr lang="en-US" b="1" spc="-130" dirty="0">
                <a:latin typeface="Times New Roman" panose="02020603050405020304" pitchFamily="18" charset="0"/>
                <a:cs typeface="Times New Roman" panose="02020603050405020304" pitchFamily="18" charset="0"/>
              </a:rPr>
              <a:t> </a:t>
            </a:r>
            <a:r>
              <a:rPr lang="en-US" b="1" spc="120" dirty="0">
                <a:latin typeface="Times New Roman" panose="02020603050405020304" pitchFamily="18" charset="0"/>
                <a:cs typeface="Times New Roman" panose="02020603050405020304" pitchFamily="18" charset="0"/>
              </a:rPr>
              <a:t>Be</a:t>
            </a:r>
            <a:r>
              <a:rPr lang="en-US" b="1" spc="-80" dirty="0">
                <a:latin typeface="Times New Roman" panose="02020603050405020304" pitchFamily="18" charset="0"/>
                <a:cs typeface="Times New Roman" panose="02020603050405020304" pitchFamily="18" charset="0"/>
              </a:rPr>
              <a:t> </a:t>
            </a:r>
            <a:r>
              <a:rPr lang="en-US" b="1" spc="80" dirty="0">
                <a:latin typeface="Times New Roman" panose="02020603050405020304" pitchFamily="18" charset="0"/>
                <a:cs typeface="Times New Roman" panose="02020603050405020304" pitchFamily="18" charset="0"/>
              </a:rPr>
              <a:t>Used?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5DDD6-17A3-0ED2-C285-99B02B0C008B}"/>
              </a:ext>
            </a:extLst>
          </p:cNvPr>
          <p:cNvSpPr>
            <a:spLocks noGrp="1"/>
          </p:cNvSpPr>
          <p:nvPr>
            <p:ph idx="1"/>
          </p:nvPr>
        </p:nvSpPr>
        <p:spPr/>
        <p:txBody>
          <a:bodyPr/>
          <a:lstStyle/>
          <a:p>
            <a:r>
              <a:rPr lang="en-US" sz="2400" dirty="0"/>
              <a:t>Natural Language Processing (NLP) is an artificial intelligence technique used to understand, interpret and  manipulate human language. We can use NLP to detect patterns and topics in social media messages, emails, or  posts in blogs that contain cyberbullying content.</a:t>
            </a:r>
          </a:p>
          <a:p>
            <a:endParaRPr lang="en-US" sz="2400" dirty="0"/>
          </a:p>
          <a:p>
            <a:pPr marL="12700">
              <a:lnSpc>
                <a:spcPct val="100000"/>
              </a:lnSpc>
              <a:spcBef>
                <a:spcPts val="90"/>
              </a:spcBef>
            </a:pPr>
            <a:r>
              <a:rPr lang="en-US" sz="2400" spc="-135" dirty="0">
                <a:solidFill>
                  <a:srgbClr val="FFFFFF"/>
                </a:solidFill>
                <a:latin typeface="Verdana"/>
                <a:cs typeface="Verdana"/>
              </a:rPr>
              <a:t>s</a:t>
            </a:r>
            <a:r>
              <a:rPr lang="en-US" sz="2400" spc="-110" dirty="0">
                <a:solidFill>
                  <a:srgbClr val="FFFFFF"/>
                </a:solidFill>
                <a:latin typeface="Verdana"/>
                <a:cs typeface="Verdana"/>
              </a:rPr>
              <a:t>t</a:t>
            </a:r>
            <a:r>
              <a:rPr lang="en-US" sz="2400" spc="-150" dirty="0">
                <a:solidFill>
                  <a:srgbClr val="FFFFFF"/>
                </a:solidFill>
                <a:latin typeface="Verdana"/>
                <a:cs typeface="Verdana"/>
              </a:rPr>
              <a:t>r</a:t>
            </a:r>
            <a:r>
              <a:rPr lang="en-US" sz="2400" spc="-90" dirty="0">
                <a:solidFill>
                  <a:srgbClr val="FFFFFF"/>
                </a:solidFill>
                <a:latin typeface="Verdana"/>
                <a:cs typeface="Verdana"/>
              </a:rPr>
              <a:t>e</a:t>
            </a:r>
            <a:r>
              <a:rPr lang="en-US" sz="2400" spc="-135" dirty="0">
                <a:solidFill>
                  <a:srgbClr val="FFFFFF"/>
                </a:solidFill>
                <a:latin typeface="Verdana"/>
                <a:cs typeface="Verdana"/>
              </a:rPr>
              <a:t>ss</a:t>
            </a:r>
            <a:r>
              <a:rPr lang="en-US" sz="2400" spc="-190" dirty="0">
                <a:solidFill>
                  <a:srgbClr val="FFFFFF"/>
                </a:solidFill>
                <a:latin typeface="Verdana"/>
                <a:cs typeface="Verdana"/>
              </a:rPr>
              <a:t>,</a:t>
            </a:r>
            <a:r>
              <a:rPr lang="en-US" sz="2400" spc="-215" dirty="0">
                <a:solidFill>
                  <a:srgbClr val="FFFFFF"/>
                </a:solidFill>
                <a:latin typeface="Verdana"/>
                <a:cs typeface="Verdana"/>
              </a:rPr>
              <a:t> </a:t>
            </a:r>
            <a:r>
              <a:rPr lang="en-US" sz="2400" spc="-110" dirty="0">
                <a:solidFill>
                  <a:srgbClr val="FFFFFF"/>
                </a:solidFill>
                <a:latin typeface="Verdana"/>
                <a:cs typeface="Verdana"/>
              </a:rPr>
              <a:t>t</a:t>
            </a:r>
            <a:r>
              <a:rPr lang="en-US" sz="2400" spc="-140" dirty="0">
                <a:solidFill>
                  <a:srgbClr val="FFFFFF"/>
                </a:solidFill>
                <a:latin typeface="Verdana"/>
                <a:cs typeface="Verdana"/>
              </a:rPr>
              <a:t>h</a:t>
            </a:r>
            <a:r>
              <a:rPr lang="en-US" sz="2400" spc="-170" dirty="0">
                <a:solidFill>
                  <a:srgbClr val="FFFFFF"/>
                </a:solidFill>
                <a:latin typeface="Verdana"/>
                <a:cs typeface="Verdana"/>
              </a:rPr>
              <a:t>a</a:t>
            </a:r>
            <a:r>
              <a:rPr lang="en-US" sz="2400" spc="-70" dirty="0">
                <a:solidFill>
                  <a:srgbClr val="FFFFFF"/>
                </a:solidFill>
                <a:latin typeface="Verdana"/>
                <a:cs typeface="Verdana"/>
              </a:rPr>
              <a:t>t</a:t>
            </a:r>
            <a:r>
              <a:rPr lang="en-US" sz="2400" spc="-155" dirty="0">
                <a:solidFill>
                  <a:srgbClr val="FFFFFF"/>
                </a:solidFill>
                <a:latin typeface="Verdana"/>
                <a:cs typeface="Verdana"/>
              </a:rPr>
              <a:t> </a:t>
            </a:r>
            <a:r>
              <a:rPr lang="en-US" sz="2400" spc="-240" dirty="0">
                <a:solidFill>
                  <a:srgbClr val="FFFFFF"/>
                </a:solidFill>
                <a:latin typeface="Verdana"/>
                <a:cs typeface="Verdana"/>
              </a:rPr>
              <a:t>m</a:t>
            </a:r>
            <a:r>
              <a:rPr lang="en-US" sz="2400" spc="-170" dirty="0">
                <a:solidFill>
                  <a:srgbClr val="FFFFFF"/>
                </a:solidFill>
                <a:latin typeface="Verdana"/>
                <a:cs typeface="Verdana"/>
              </a:rPr>
              <a:t>a</a:t>
            </a:r>
            <a:r>
              <a:rPr lang="en-US" sz="2400" spc="-165" dirty="0">
                <a:solidFill>
                  <a:srgbClr val="FFFFFF"/>
                </a:solidFill>
                <a:latin typeface="Verdana"/>
                <a:cs typeface="Verdana"/>
              </a:rPr>
              <a:t>y</a:t>
            </a:r>
            <a:r>
              <a:rPr lang="en-US" sz="2400" spc="-190" dirty="0">
                <a:solidFill>
                  <a:srgbClr val="FFFFFF"/>
                </a:solidFill>
                <a:latin typeface="Verdana"/>
                <a:cs typeface="Verdana"/>
              </a:rPr>
              <a:t> </a:t>
            </a:r>
            <a:r>
              <a:rPr lang="en-US" sz="2400" spc="-10" dirty="0">
                <a:solidFill>
                  <a:srgbClr val="FFFFFF"/>
                </a:solidFill>
                <a:latin typeface="Verdana"/>
                <a:cs typeface="Verdana"/>
              </a:rPr>
              <a:t>i</a:t>
            </a:r>
            <a:r>
              <a:rPr lang="en-US" sz="2400" spc="-140" dirty="0">
                <a:solidFill>
                  <a:srgbClr val="FFFFFF"/>
                </a:solidFill>
                <a:latin typeface="Verdana"/>
                <a:cs typeface="Verdana"/>
              </a:rPr>
              <a:t>n</a:t>
            </a:r>
            <a:r>
              <a:rPr lang="en-US" sz="2400" spc="-130" dirty="0">
                <a:solidFill>
                  <a:srgbClr val="FFFFFF"/>
                </a:solidFill>
                <a:latin typeface="Verdana"/>
                <a:cs typeface="Verdana"/>
              </a:rPr>
              <a:t>d</a:t>
            </a:r>
            <a:r>
              <a:rPr lang="en-US" sz="2400" spc="-10" dirty="0">
                <a:solidFill>
                  <a:srgbClr val="FFFFFF"/>
                </a:solidFill>
                <a:latin typeface="Verdana"/>
                <a:cs typeface="Verdana"/>
              </a:rPr>
              <a:t>i</a:t>
            </a:r>
            <a:r>
              <a:rPr lang="en-US" sz="2400" spc="-60" dirty="0">
                <a:solidFill>
                  <a:srgbClr val="FFFFFF"/>
                </a:solidFill>
                <a:latin typeface="Verdana"/>
                <a:cs typeface="Verdana"/>
              </a:rPr>
              <a:t>c</a:t>
            </a:r>
            <a:r>
              <a:rPr lang="en-US" sz="2400" spc="-170" dirty="0">
                <a:solidFill>
                  <a:srgbClr val="FFFFFF"/>
                </a:solidFill>
                <a:latin typeface="Verdana"/>
                <a:cs typeface="Verdana"/>
              </a:rPr>
              <a:t>a</a:t>
            </a:r>
            <a:r>
              <a:rPr lang="en-US" sz="2400" spc="-110" dirty="0">
                <a:solidFill>
                  <a:srgbClr val="FFFFFF"/>
                </a:solidFill>
                <a:latin typeface="Verdana"/>
                <a:cs typeface="Verdana"/>
              </a:rPr>
              <a:t>t</a:t>
            </a:r>
            <a:r>
              <a:rPr lang="en-US" sz="2400" spc="-80" dirty="0">
                <a:solidFill>
                  <a:srgbClr val="FFFFFF"/>
                </a:solidFill>
                <a:latin typeface="Verdana"/>
                <a:cs typeface="Verdana"/>
              </a:rPr>
              <a:t>e  </a:t>
            </a:r>
            <a:r>
              <a:rPr lang="en-US" sz="2400" spc="-100" dirty="0">
                <a:solidFill>
                  <a:srgbClr val="FFFFFF"/>
                </a:solidFill>
                <a:latin typeface="Verdana"/>
                <a:cs typeface="Verdana"/>
              </a:rPr>
              <a:t>cyberbullying.</a:t>
            </a:r>
            <a:endParaRPr lang="en-US" sz="2400" dirty="0">
              <a:latin typeface="Verdana"/>
              <a:cs typeface="Verdana"/>
            </a:endParaRPr>
          </a:p>
          <a:p>
            <a:pPr marL="0" indent="0">
              <a:buNone/>
            </a:pPr>
            <a:endParaRPr lang="en-US" sz="2400" dirty="0"/>
          </a:p>
          <a:p>
            <a:pPr marL="0" indent="0">
              <a:buNone/>
            </a:pPr>
            <a:endParaRPr lang="en-IN" dirty="0"/>
          </a:p>
        </p:txBody>
      </p:sp>
      <p:pic>
        <p:nvPicPr>
          <p:cNvPr id="19" name="Picture 18">
            <a:extLst>
              <a:ext uri="{FF2B5EF4-FFF2-40B4-BE49-F238E27FC236}">
                <a16:creationId xmlns:a16="http://schemas.microsoft.com/office/drawing/2014/main" id="{BB784B27-EB65-07CC-7DF8-A698BF91C7C4}"/>
              </a:ext>
            </a:extLst>
          </p:cNvPr>
          <p:cNvPicPr>
            <a:picLocks noChangeAspect="1"/>
          </p:cNvPicPr>
          <p:nvPr/>
        </p:nvPicPr>
        <p:blipFill>
          <a:blip r:embed="rId2"/>
          <a:stretch>
            <a:fillRect/>
          </a:stretch>
        </p:blipFill>
        <p:spPr>
          <a:xfrm>
            <a:off x="1464658" y="3625232"/>
            <a:ext cx="8965975" cy="2686668"/>
          </a:xfrm>
          <a:prstGeom prst="rect">
            <a:avLst/>
          </a:prstGeom>
        </p:spPr>
      </p:pic>
      <p:pic>
        <p:nvPicPr>
          <p:cNvPr id="20" name="Picture 19">
            <a:extLst>
              <a:ext uri="{FF2B5EF4-FFF2-40B4-BE49-F238E27FC236}">
                <a16:creationId xmlns:a16="http://schemas.microsoft.com/office/drawing/2014/main" id="{C079E0DF-8DF1-4A7F-23D2-CD58B6719C62}"/>
              </a:ext>
            </a:extLst>
          </p:cNvPr>
          <p:cNvPicPr>
            <a:picLocks noChangeAspect="1"/>
          </p:cNvPicPr>
          <p:nvPr/>
        </p:nvPicPr>
        <p:blipFill>
          <a:blip r:embed="rId3"/>
          <a:stretch>
            <a:fillRect/>
          </a:stretch>
        </p:blipFill>
        <p:spPr>
          <a:xfrm>
            <a:off x="10704263" y="0"/>
            <a:ext cx="1487737" cy="1579418"/>
          </a:xfrm>
          <a:prstGeom prst="rect">
            <a:avLst/>
          </a:prstGeom>
        </p:spPr>
      </p:pic>
    </p:spTree>
    <p:extLst>
      <p:ext uri="{BB962C8B-B14F-4D97-AF65-F5344CB8AC3E}">
        <p14:creationId xmlns:p14="http://schemas.microsoft.com/office/powerpoint/2010/main" val="171950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295F-4E7A-3E59-6F84-D70FE28B6EE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Collection and Pre-processing</a:t>
            </a:r>
          </a:p>
        </p:txBody>
      </p:sp>
      <p:sp>
        <p:nvSpPr>
          <p:cNvPr id="3" name="Content Placeholder 2">
            <a:extLst>
              <a:ext uri="{FF2B5EF4-FFF2-40B4-BE49-F238E27FC236}">
                <a16:creationId xmlns:a16="http://schemas.microsoft.com/office/drawing/2014/main" id="{97187B0C-770F-9347-1A42-D8B04B944C7E}"/>
              </a:ext>
            </a:extLst>
          </p:cNvPr>
          <p:cNvSpPr>
            <a:spLocks noGrp="1"/>
          </p:cNvSpPr>
          <p:nvPr>
            <p:ph idx="1"/>
          </p:nvPr>
        </p:nvSpPr>
        <p:spPr>
          <a:xfrm>
            <a:off x="234669" y="1825625"/>
            <a:ext cx="11798187" cy="4882672"/>
          </a:xfrm>
        </p:spPr>
        <p:txBody>
          <a:bodyPr>
            <a:normAutofit/>
          </a:bodyPr>
          <a:lstStyle/>
          <a:p>
            <a:r>
              <a:rPr lang="en-US" sz="2400" dirty="0"/>
              <a:t>The success of NLP models depends on the quality of data and the way it is processed. In this section, we will  discuss different techniques for data collection and preprocessing that can improve the accuracy of our models.</a:t>
            </a:r>
          </a:p>
          <a:p>
            <a:pPr marL="0" indent="0">
              <a:buNone/>
            </a:pPr>
            <a:endParaRPr lang="en-US"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US" sz="2400" dirty="0"/>
              <a:t>           </a:t>
            </a:r>
            <a:r>
              <a:rPr lang="en-US" sz="2400" b="1" dirty="0"/>
              <a:t>Data Collection                            Data Pre-processing                             Data Cleaning</a:t>
            </a:r>
          </a:p>
          <a:p>
            <a:pPr marL="0" indent="0">
              <a:buNone/>
            </a:pPr>
            <a:r>
              <a:rPr lang="en-US" sz="1800" dirty="0"/>
              <a:t>      </a:t>
            </a:r>
            <a:r>
              <a:rPr lang="en-US" sz="1600" dirty="0"/>
              <a:t>We can collect data by crawling                                    The first step in data pre-processing                             Data cleaning involves removing</a:t>
            </a:r>
          </a:p>
          <a:p>
            <a:pPr marL="0" indent="0">
              <a:buNone/>
            </a:pPr>
            <a:r>
              <a:rPr lang="en-US" sz="1600" dirty="0"/>
              <a:t>    social media platforms,  extracting posts,                   includes removing stop words, tokenizing,                  irrelevant data, identifying and</a:t>
            </a:r>
          </a:p>
          <a:p>
            <a:pPr marL="0" indent="0">
              <a:buNone/>
            </a:pPr>
            <a:r>
              <a:rPr lang="en-US" sz="1600" dirty="0"/>
              <a:t> comments, and  direct messages, and analyzing           stemming or lemmatizing the text, removing                  handling missing data, and </a:t>
            </a:r>
          </a:p>
          <a:p>
            <a:pPr marL="0" indent="0">
              <a:buNone/>
            </a:pPr>
            <a:r>
              <a:rPr lang="en-US" sz="1600" dirty="0"/>
              <a:t>    them to identify cyberbullying  patterns.                    Numbers and special characters for consistency.                 Dealing with outliers.</a:t>
            </a:r>
          </a:p>
          <a:p>
            <a:pPr marL="0" indent="0">
              <a:buNone/>
            </a:pPr>
            <a:endParaRPr lang="en-IN" sz="2400" dirty="0"/>
          </a:p>
        </p:txBody>
      </p:sp>
      <p:pic>
        <p:nvPicPr>
          <p:cNvPr id="4" name="Picture 3">
            <a:extLst>
              <a:ext uri="{FF2B5EF4-FFF2-40B4-BE49-F238E27FC236}">
                <a16:creationId xmlns:a16="http://schemas.microsoft.com/office/drawing/2014/main" id="{FC0429AB-F987-288A-5555-131066688038}"/>
              </a:ext>
            </a:extLst>
          </p:cNvPr>
          <p:cNvPicPr>
            <a:picLocks noChangeAspect="1"/>
          </p:cNvPicPr>
          <p:nvPr/>
        </p:nvPicPr>
        <p:blipFill>
          <a:blip r:embed="rId2"/>
          <a:stretch>
            <a:fillRect/>
          </a:stretch>
        </p:blipFill>
        <p:spPr>
          <a:xfrm>
            <a:off x="10704263" y="0"/>
            <a:ext cx="1487737" cy="1579418"/>
          </a:xfrm>
          <a:prstGeom prst="rect">
            <a:avLst/>
          </a:prstGeom>
        </p:spPr>
      </p:pic>
      <p:pic>
        <p:nvPicPr>
          <p:cNvPr id="5" name="object 6">
            <a:extLst>
              <a:ext uri="{FF2B5EF4-FFF2-40B4-BE49-F238E27FC236}">
                <a16:creationId xmlns:a16="http://schemas.microsoft.com/office/drawing/2014/main" id="{C377076E-84E2-30B2-7267-44A4C0469FE4}"/>
              </a:ext>
            </a:extLst>
          </p:cNvPr>
          <p:cNvPicPr/>
          <p:nvPr/>
        </p:nvPicPr>
        <p:blipFill>
          <a:blip r:embed="rId3" cstate="print"/>
          <a:stretch>
            <a:fillRect/>
          </a:stretch>
        </p:blipFill>
        <p:spPr>
          <a:xfrm>
            <a:off x="921139" y="2985782"/>
            <a:ext cx="1902982" cy="1723784"/>
          </a:xfrm>
          <a:prstGeom prst="rect">
            <a:avLst/>
          </a:prstGeom>
        </p:spPr>
      </p:pic>
      <p:pic>
        <p:nvPicPr>
          <p:cNvPr id="6" name="object 8">
            <a:extLst>
              <a:ext uri="{FF2B5EF4-FFF2-40B4-BE49-F238E27FC236}">
                <a16:creationId xmlns:a16="http://schemas.microsoft.com/office/drawing/2014/main" id="{C2904DC6-B894-9EEF-E68E-5138F12B2CAB}"/>
              </a:ext>
            </a:extLst>
          </p:cNvPr>
          <p:cNvPicPr/>
          <p:nvPr/>
        </p:nvPicPr>
        <p:blipFill>
          <a:blip r:embed="rId4" cstate="print"/>
          <a:stretch>
            <a:fillRect/>
          </a:stretch>
        </p:blipFill>
        <p:spPr>
          <a:xfrm>
            <a:off x="5144508" y="2985782"/>
            <a:ext cx="1902983" cy="1723784"/>
          </a:xfrm>
          <a:prstGeom prst="rect">
            <a:avLst/>
          </a:prstGeom>
        </p:spPr>
      </p:pic>
      <p:pic>
        <p:nvPicPr>
          <p:cNvPr id="7" name="object 10">
            <a:extLst>
              <a:ext uri="{FF2B5EF4-FFF2-40B4-BE49-F238E27FC236}">
                <a16:creationId xmlns:a16="http://schemas.microsoft.com/office/drawing/2014/main" id="{5D783BF1-008C-D27E-45DD-5FD03689BF3C}"/>
              </a:ext>
            </a:extLst>
          </p:cNvPr>
          <p:cNvPicPr/>
          <p:nvPr/>
        </p:nvPicPr>
        <p:blipFill>
          <a:blip r:embed="rId5" cstate="print"/>
          <a:stretch>
            <a:fillRect/>
          </a:stretch>
        </p:blipFill>
        <p:spPr>
          <a:xfrm>
            <a:off x="9367878" y="2985782"/>
            <a:ext cx="1902982" cy="1723784"/>
          </a:xfrm>
          <a:prstGeom prst="rect">
            <a:avLst/>
          </a:prstGeom>
        </p:spPr>
      </p:pic>
    </p:spTree>
    <p:extLst>
      <p:ext uri="{BB962C8B-B14F-4D97-AF65-F5344CB8AC3E}">
        <p14:creationId xmlns:p14="http://schemas.microsoft.com/office/powerpoint/2010/main" val="152886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AA50-3222-480B-9610-A215B20EF28A}"/>
              </a:ext>
            </a:extLst>
          </p:cNvPr>
          <p:cNvSpPr>
            <a:spLocks noGrp="1"/>
          </p:cNvSpPr>
          <p:nvPr>
            <p:ph idx="1"/>
          </p:nvPr>
        </p:nvSpPr>
        <p:spPr>
          <a:xfrm>
            <a:off x="838200" y="1579418"/>
            <a:ext cx="10515600" cy="4351338"/>
          </a:xfrm>
        </p:spPr>
        <p:txBody>
          <a:bodyPr>
            <a:normAutofit fontScale="92500" lnSpcReduction="10000"/>
          </a:bodyPr>
          <a:lstStyle/>
          <a:p>
            <a:r>
              <a:rPr lang="en-US" sz="2600" dirty="0">
                <a:latin typeface="Times New Roman" panose="02020603050405020304" pitchFamily="18" charset="0"/>
                <a:cs typeface="Times New Roman" panose="02020603050405020304" pitchFamily="18" charset="0"/>
              </a:rPr>
              <a:t>For training and visualization purpose, we will use cyberbullying_tweets.csv which contains 2 features i.e. Tweet and </a:t>
            </a:r>
            <a:r>
              <a:rPr lang="en-US" sz="2600" dirty="0" err="1">
                <a:latin typeface="Times New Roman" panose="02020603050405020304" pitchFamily="18" charset="0"/>
                <a:cs typeface="Times New Roman" panose="02020603050405020304" pitchFamily="18" charset="0"/>
              </a:rPr>
              <a:t>cyberbullying_type</a:t>
            </a:r>
            <a:r>
              <a:rPr lang="en-US" sz="2600" dirty="0">
                <a:latin typeface="Times New Roman" panose="02020603050405020304" pitchFamily="18" charset="0"/>
                <a:cs typeface="Times New Roman" panose="02020603050405020304" pitchFamily="18" charset="0"/>
              </a:rPr>
              <a:t> [3]</a:t>
            </a:r>
          </a:p>
          <a:p>
            <a:r>
              <a:rPr lang="en-US" sz="2600" dirty="0">
                <a:latin typeface="Times New Roman" panose="02020603050405020304" pitchFamily="18" charset="0"/>
                <a:cs typeface="Times New Roman" panose="02020603050405020304" pitchFamily="18" charset="0"/>
              </a:rPr>
              <a:t>First, we will clean the data as per our needs such as,</a:t>
            </a:r>
          </a:p>
          <a:p>
            <a:pPr lvl="1"/>
            <a:r>
              <a:rPr lang="en-US" sz="2600" dirty="0">
                <a:latin typeface="Times New Roman" panose="02020603050405020304" pitchFamily="18" charset="0"/>
                <a:cs typeface="Times New Roman" panose="02020603050405020304" pitchFamily="18" charset="0"/>
              </a:rPr>
              <a:t>Convert text to lower case.</a:t>
            </a:r>
          </a:p>
          <a:p>
            <a:pPr lvl="1"/>
            <a:r>
              <a:rPr lang="en-US" sz="2600" dirty="0">
                <a:latin typeface="Times New Roman" panose="02020603050405020304" pitchFamily="18" charset="0"/>
                <a:cs typeface="Times New Roman" panose="02020603050405020304" pitchFamily="18" charset="0"/>
              </a:rPr>
              <a:t>Remove </a:t>
            </a:r>
            <a:r>
              <a:rPr lang="en-US" sz="2600" dirty="0" err="1">
                <a:latin typeface="Times New Roman" panose="02020603050405020304" pitchFamily="18" charset="0"/>
                <a:cs typeface="Times New Roman" panose="02020603050405020304" pitchFamily="18" charset="0"/>
              </a:rPr>
              <a:t>shorthands</a:t>
            </a:r>
            <a:r>
              <a:rPr lang="en-US" sz="2600" dirty="0">
                <a:latin typeface="Times New Roman" panose="02020603050405020304" pitchFamily="18" charset="0"/>
                <a:cs typeface="Times New Roman" panose="02020603050405020304" pitchFamily="18" charset="0"/>
              </a:rPr>
              <a:t> (can’t -&gt; cannot , isn’t -&gt; is not)</a:t>
            </a:r>
          </a:p>
          <a:p>
            <a:pPr lvl="1"/>
            <a:r>
              <a:rPr lang="en-US" sz="2600" dirty="0">
                <a:latin typeface="Times New Roman" panose="02020603050405020304" pitchFamily="18" charset="0"/>
                <a:cs typeface="Times New Roman" panose="02020603050405020304" pitchFamily="18" charset="0"/>
              </a:rPr>
              <a:t>Normalize spaces</a:t>
            </a:r>
          </a:p>
          <a:p>
            <a:pPr lvl="1"/>
            <a:r>
              <a:rPr lang="en-US" sz="2600" dirty="0">
                <a:latin typeface="Times New Roman" panose="02020603050405020304" pitchFamily="18" charset="0"/>
                <a:cs typeface="Times New Roman" panose="02020603050405020304" pitchFamily="18" charset="0"/>
              </a:rPr>
              <a:t>Remove special character, </a:t>
            </a:r>
            <a:r>
              <a:rPr lang="en-US" sz="2600" dirty="0" err="1">
                <a:latin typeface="Times New Roman" panose="02020603050405020304" pitchFamily="18" charset="0"/>
                <a:cs typeface="Times New Roman" panose="02020603050405020304" pitchFamily="18" charset="0"/>
              </a:rPr>
              <a:t>etc</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Then we will try to visualize and detect the pattern of tweets that are categorized as “bullying” and mark the most common words out of them which will work as Stop words for our project.[2]</a:t>
            </a:r>
          </a:p>
          <a:p>
            <a:r>
              <a:rPr lang="en-US" sz="2600" dirty="0">
                <a:latin typeface="Times New Roman" panose="02020603050405020304" pitchFamily="18" charset="0"/>
                <a:cs typeface="Times New Roman" panose="02020603050405020304" pitchFamily="18" charset="0"/>
              </a:rPr>
              <a:t>After some EDA, apply various machine learning models and pick the best model out of them.</a:t>
            </a:r>
          </a:p>
          <a:p>
            <a:endParaRPr lang="en-IN" dirty="0"/>
          </a:p>
        </p:txBody>
      </p:sp>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403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Methodology</a:t>
            </a:r>
            <a:br>
              <a:rPr lang="en-US" sz="4400" b="1" dirty="0"/>
            </a:br>
            <a:endParaRPr lang="en-IN" dirty="0"/>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spTree>
    <p:extLst>
      <p:ext uri="{BB962C8B-B14F-4D97-AF65-F5344CB8AC3E}">
        <p14:creationId xmlns:p14="http://schemas.microsoft.com/office/powerpoint/2010/main" val="3896427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1310</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Technology Used</vt:lpstr>
      <vt:lpstr>What is Natural Language Processing   and How Can It Be Used?</vt:lpstr>
      <vt:lpstr>Data Collection and Pre-processing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PandeY</dc:creator>
  <cp:lastModifiedBy>HarshiT PandeY</cp:lastModifiedBy>
  <cp:revision>38</cp:revision>
  <dcterms:created xsi:type="dcterms:W3CDTF">2022-11-10T15:01:55Z</dcterms:created>
  <dcterms:modified xsi:type="dcterms:W3CDTF">2023-12-11T16:07:57Z</dcterms:modified>
</cp:coreProperties>
</file>