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43" r:id="rId3"/>
    <p:sldId id="345" r:id="rId4"/>
    <p:sldId id="347" r:id="rId5"/>
    <p:sldId id="353" r:id="rId6"/>
    <p:sldId id="348" r:id="rId7"/>
    <p:sldId id="351" r:id="rId8"/>
    <p:sldId id="350" r:id="rId9"/>
    <p:sldId id="349" r:id="rId10"/>
    <p:sldId id="352" r:id="rId11"/>
    <p:sldId id="355" r:id="rId12"/>
    <p:sldId id="354" r:id="rId13"/>
    <p:sldId id="32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新萝卜家园" initials="新萝卜家园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3300"/>
    <a:srgbClr val="003366"/>
    <a:srgbClr val="FFFFFF"/>
    <a:srgbClr val="000066"/>
    <a:srgbClr val="2F6ACB"/>
    <a:srgbClr val="3376C7"/>
    <a:srgbClr val="FF0066"/>
    <a:srgbClr val="FF3300"/>
    <a:srgbClr val="33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4660"/>
  </p:normalViewPr>
  <p:slideViewPr>
    <p:cSldViewPr>
      <p:cViewPr varScale="1">
        <p:scale>
          <a:sx n="104" d="100"/>
          <a:sy n="104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45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FF0EED-0FAB-4D8A-94CD-032254A122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21402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Freeform 39"/>
          <p:cNvSpPr>
            <a:spLocks/>
          </p:cNvSpPr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1" name="Freeform 29"/>
          <p:cNvSpPr>
            <a:spLocks/>
          </p:cNvSpPr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0" name="Freeform 28"/>
          <p:cNvSpPr>
            <a:spLocks/>
          </p:cNvSpPr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2" name="Freeform 30"/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762000" y="647700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5486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5472113" cy="457200"/>
          </a:xfrm>
        </p:spPr>
        <p:txBody>
          <a:bodyPr/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477000"/>
            <a:ext cx="3276600" cy="247650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04800" y="6477000"/>
            <a:ext cx="381000" cy="247650"/>
          </a:xfrm>
        </p:spPr>
        <p:txBody>
          <a:bodyPr/>
          <a:lstStyle>
            <a:lvl1pPr>
              <a:defRPr/>
            </a:lvl1pPr>
          </a:lstStyle>
          <a:p>
            <a:fld id="{6C295C72-842F-42DE-9017-DA2B702CACD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109" name="Freeform 37"/>
          <p:cNvSpPr>
            <a:spLocks/>
          </p:cNvSpPr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1" grpId="0" animBg="1"/>
      <p:bldP spid="3101" grpId="0" animBg="1"/>
      <p:bldP spid="310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5F89E-B02A-43C9-9A36-B561594D9D1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0200" y="773113"/>
            <a:ext cx="2108200" cy="5581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0838" y="773113"/>
            <a:ext cx="6176962" cy="5581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575AF-0D3B-4290-8129-A33C961F86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A604C2F8-204D-4548-AF23-D5B4828A2A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2A21D-9DB0-4F54-9741-20EA87CCB80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94120-E330-4521-9F29-186D6A7EABB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9009E-261F-4B9C-8FBB-A774B36D755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9460F-3F64-4B48-BEB5-0E165E020A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476B7-40EC-4A61-81EA-BC7598D1B75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2E76C-5F29-450F-B49C-7C98A445B0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4D4B-06E9-4478-A509-AFA34B0840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82739-DA8F-4E71-AAFC-1A8B130B1F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Freeform 46"/>
          <p:cNvSpPr>
            <a:spLocks/>
          </p:cNvSpPr>
          <p:nvPr/>
        </p:nvSpPr>
        <p:spPr bwMode="gray">
          <a:xfrm>
            <a:off x="-1588" y="1108075"/>
            <a:ext cx="9175751" cy="5749925"/>
          </a:xfrm>
          <a:custGeom>
            <a:avLst/>
            <a:gdLst/>
            <a:ahLst/>
            <a:cxnLst>
              <a:cxn ang="0">
                <a:pos x="7" y="3616"/>
              </a:cxn>
              <a:cxn ang="0">
                <a:pos x="5780" y="3622"/>
              </a:cxn>
              <a:cxn ang="0">
                <a:pos x="5760" y="0"/>
              </a:cxn>
              <a:cxn ang="0">
                <a:pos x="0" y="0"/>
              </a:cxn>
              <a:cxn ang="0">
                <a:pos x="7" y="3616"/>
              </a:cxn>
            </a:cxnLst>
            <a:rect l="0" t="0" r="r" b="b"/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8" y="1600200"/>
            <a:ext cx="8437562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629400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charset="-122"/>
              </a:defRPr>
            </a:lvl1pPr>
          </a:lstStyle>
          <a:p>
            <a:fld id="{30BC05BA-02BD-45C8-B65B-52AD6C6CF39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97" name="Freeform 73"/>
          <p:cNvSpPr>
            <a:spLocks/>
          </p:cNvSpPr>
          <p:nvPr/>
        </p:nvSpPr>
        <p:spPr bwMode="gray"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title"/>
          </p:nvPr>
        </p:nvSpPr>
        <p:spPr bwMode="gray">
          <a:xfrm>
            <a:off x="361950" y="773113"/>
            <a:ext cx="840105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 animBg="1"/>
    </p:bldLst>
  </p:timing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0" name="Picture 52" descr="water"/>
          <p:cNvPicPr>
            <a:picLocks noChangeAspect="1" noChangeArrowheads="1"/>
          </p:cNvPicPr>
          <p:nvPr/>
        </p:nvPicPr>
        <p:blipFill>
          <a:blip r:embed="rId3" cstate="print"/>
          <a:srcRect l="22409" t="16374" b="27486"/>
          <a:stretch>
            <a:fillRect/>
          </a:stretch>
        </p:blipFill>
        <p:spPr bwMode="gray">
          <a:xfrm rot="786797">
            <a:off x="7084184" y="-232929"/>
            <a:ext cx="1906200" cy="1573273"/>
          </a:xfrm>
          <a:prstGeom prst="rect">
            <a:avLst/>
          </a:prstGeom>
          <a:noFill/>
        </p:spPr>
      </p:pic>
      <p:sp>
        <p:nvSpPr>
          <p:cNvPr id="2101" name="Line 53"/>
          <p:cNvSpPr>
            <a:spLocks noChangeShapeType="1"/>
          </p:cNvSpPr>
          <p:nvPr/>
        </p:nvSpPr>
        <p:spPr bwMode="gray">
          <a:xfrm>
            <a:off x="6000760" y="4941888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2103" name="Line 55"/>
          <p:cNvSpPr>
            <a:spLocks noChangeShapeType="1"/>
          </p:cNvSpPr>
          <p:nvPr/>
        </p:nvSpPr>
        <p:spPr bwMode="gray">
          <a:xfrm>
            <a:off x="6000760" y="5572140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1812908"/>
            <a:ext cx="8892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黑简" pitchFamily="49" charset="-122"/>
                <a:ea typeface="汉仪大黑简" pitchFamily="49" charset="-122"/>
              </a:rPr>
              <a:t>开题答辩：</a:t>
            </a:r>
            <a:endParaRPr lang="en-US" altLang="zh-CN" sz="4000" dirty="0" smtClean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黑简" pitchFamily="49" charset="-122"/>
              <a:ea typeface="汉仪大黑简" pitchFamily="49" charset="-122"/>
            </a:endParaRPr>
          </a:p>
          <a:p>
            <a:pPr algn="ctr"/>
            <a:r>
              <a:rPr lang="zh-CN" altLang="en-US" sz="40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黑简" pitchFamily="49" charset="-122"/>
                <a:ea typeface="汉仪大黑简" pitchFamily="49" charset="-122"/>
              </a:rPr>
              <a:t>可</a:t>
            </a:r>
            <a:r>
              <a:rPr lang="zh-CN" altLang="en-US" sz="40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黑简" pitchFamily="49" charset="-122"/>
                <a:ea typeface="汉仪大黑简" pitchFamily="49" charset="-122"/>
              </a:rPr>
              <a:t>穿戴脉搏血氧检测模拟前端电路设计</a:t>
            </a:r>
            <a:endParaRPr lang="zh-CN" altLang="en-US" sz="4000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黑简" pitchFamily="49" charset="-122"/>
              <a:ea typeface="汉仪大黑简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356562" y="3285000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357686" y="1714488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invGray">
          <a:xfrm>
            <a:off x="6000760" y="5643578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370E3DB3-BA5A-494A-B2BE-98464FA5BE86}" type="datetime1">
              <a:rPr lang="zh-CN" altLang="en-US" sz="2000" b="1" smtClean="0">
                <a:solidFill>
                  <a:srgbClr val="663300"/>
                </a:solidFill>
                <a:latin typeface="Times New Roman" pitchFamily="18" charset="0"/>
                <a:ea typeface="宋体" charset="-122"/>
              </a:rPr>
              <a:pPr algn="ctr">
                <a:spcBef>
                  <a:spcPct val="50000"/>
                </a:spcBef>
              </a:pPr>
              <a:t>2019/1/8</a:t>
            </a:fld>
            <a:endParaRPr lang="en-US" altLang="zh-CN" sz="2000" b="1" dirty="0">
              <a:solidFill>
                <a:srgbClr val="66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1" name="Line 53"/>
          <p:cNvSpPr>
            <a:spLocks noChangeShapeType="1"/>
          </p:cNvSpPr>
          <p:nvPr/>
        </p:nvSpPr>
        <p:spPr bwMode="gray">
          <a:xfrm>
            <a:off x="6000760" y="6215082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53" name="饼形 52"/>
          <p:cNvSpPr/>
          <p:nvPr/>
        </p:nvSpPr>
        <p:spPr>
          <a:xfrm rot="2632766">
            <a:off x="1990426" y="847427"/>
            <a:ext cx="642942" cy="642942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83" name="Group 35"/>
          <p:cNvGrpSpPr>
            <a:grpSpLocks/>
          </p:cNvGrpSpPr>
          <p:nvPr/>
        </p:nvGrpSpPr>
        <p:grpSpPr bwMode="auto">
          <a:xfrm>
            <a:off x="857224" y="5072074"/>
            <a:ext cx="1676400" cy="1093788"/>
            <a:chOff x="395" y="2036"/>
            <a:chExt cx="618" cy="403"/>
          </a:xfrm>
        </p:grpSpPr>
        <p:sp>
          <p:nvSpPr>
            <p:cNvPr id="2084" name="Freeform 36"/>
            <p:cNvSpPr>
              <a:spLocks/>
            </p:cNvSpPr>
            <p:nvPr/>
          </p:nvSpPr>
          <p:spPr bwMode="gray">
            <a:xfrm>
              <a:off x="395" y="2217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gray">
            <a:xfrm>
              <a:off x="395" y="2352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gray">
            <a:xfrm>
              <a:off x="531" y="2213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gray">
            <a:xfrm>
              <a:off x="543" y="2220"/>
              <a:ext cx="60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3"/>
                </a:cxn>
                <a:cxn ang="0">
                  <a:pos x="60" y="62"/>
                </a:cxn>
              </a:cxnLst>
              <a:rect l="0" t="0" r="r" b="b"/>
              <a:pathLst>
                <a:path w="60" h="62">
                  <a:moveTo>
                    <a:pt x="0" y="0"/>
                  </a:moveTo>
                  <a:cubicBezTo>
                    <a:pt x="9" y="6"/>
                    <a:pt x="19" y="13"/>
                    <a:pt x="29" y="23"/>
                  </a:cubicBezTo>
                  <a:cubicBezTo>
                    <a:pt x="39" y="33"/>
                    <a:pt x="55" y="56"/>
                    <a:pt x="60" y="62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88" name="Group 40"/>
            <p:cNvGrpSpPr>
              <a:grpSpLocks/>
            </p:cNvGrpSpPr>
            <p:nvPr/>
          </p:nvGrpSpPr>
          <p:grpSpPr bwMode="auto">
            <a:xfrm>
              <a:off x="591" y="2036"/>
              <a:ext cx="422" cy="337"/>
              <a:chOff x="768" y="2024"/>
              <a:chExt cx="422" cy="337"/>
            </a:xfrm>
          </p:grpSpPr>
          <p:sp>
            <p:nvSpPr>
              <p:cNvPr id="2089" name="Freeform 41"/>
              <p:cNvSpPr>
                <a:spLocks/>
              </p:cNvSpPr>
              <p:nvPr/>
            </p:nvSpPr>
            <p:spPr bwMode="gray">
              <a:xfrm>
                <a:off x="1074" y="2024"/>
                <a:ext cx="116" cy="11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67"/>
                  </a:cxn>
                  <a:cxn ang="0">
                    <a:pos x="53" y="117"/>
                  </a:cxn>
                  <a:cxn ang="0">
                    <a:pos x="108" y="105"/>
                  </a:cxn>
                  <a:cxn ang="0">
                    <a:pos x="116" y="54"/>
                  </a:cxn>
                  <a:cxn ang="0">
                    <a:pos x="65" y="0"/>
                  </a:cxn>
                  <a:cxn ang="0">
                    <a:pos x="12" y="0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0" y="67"/>
                    </a:lnTo>
                    <a:lnTo>
                      <a:pt x="53" y="117"/>
                    </a:lnTo>
                    <a:lnTo>
                      <a:pt x="108" y="105"/>
                    </a:lnTo>
                    <a:lnTo>
                      <a:pt x="116" y="54"/>
                    </a:lnTo>
                    <a:lnTo>
                      <a:pt x="65" y="0"/>
                    </a:lnTo>
                    <a:lnTo>
                      <a:pt x="12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Freeform 42"/>
              <p:cNvSpPr>
                <a:spLocks/>
              </p:cNvSpPr>
              <p:nvPr/>
            </p:nvSpPr>
            <p:spPr bwMode="gray">
              <a:xfrm>
                <a:off x="858" y="2090"/>
                <a:ext cx="273" cy="228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45" y="228"/>
                  </a:cxn>
                  <a:cxn ang="0">
                    <a:pos x="273" y="49"/>
                  </a:cxn>
                  <a:cxn ang="0">
                    <a:pos x="215" y="0"/>
                  </a:cxn>
                  <a:cxn ang="0">
                    <a:pos x="0" y="169"/>
                  </a:cxn>
                </a:cxnLst>
                <a:rect l="0" t="0" r="r" b="b"/>
                <a:pathLst>
                  <a:path w="273" h="228">
                    <a:moveTo>
                      <a:pt x="0" y="169"/>
                    </a:moveTo>
                    <a:lnTo>
                      <a:pt x="45" y="228"/>
                    </a:lnTo>
                    <a:lnTo>
                      <a:pt x="273" y="49"/>
                    </a:lnTo>
                    <a:lnTo>
                      <a:pt x="215" y="0"/>
                    </a:lnTo>
                    <a:lnTo>
                      <a:pt x="0" y="1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Freeform 43"/>
              <p:cNvSpPr>
                <a:spLocks/>
              </p:cNvSpPr>
              <p:nvPr/>
            </p:nvSpPr>
            <p:spPr bwMode="gray">
              <a:xfrm>
                <a:off x="858" y="2024"/>
                <a:ext cx="228" cy="237"/>
              </a:xfrm>
              <a:custGeom>
                <a:avLst/>
                <a:gdLst/>
                <a:ahLst/>
                <a:cxnLst>
                  <a:cxn ang="0">
                    <a:pos x="21" y="172"/>
                  </a:cxn>
                  <a:cxn ang="0">
                    <a:pos x="0" y="237"/>
                  </a:cxn>
                  <a:cxn ang="0">
                    <a:pos x="219" y="64"/>
                  </a:cxn>
                  <a:cxn ang="0">
                    <a:pos x="228" y="0"/>
                  </a:cxn>
                  <a:cxn ang="0">
                    <a:pos x="21" y="172"/>
                  </a:cxn>
                </a:cxnLst>
                <a:rect l="0" t="0" r="r" b="b"/>
                <a:pathLst>
                  <a:path w="228" h="237">
                    <a:moveTo>
                      <a:pt x="21" y="172"/>
                    </a:moveTo>
                    <a:lnTo>
                      <a:pt x="0" y="237"/>
                    </a:lnTo>
                    <a:lnTo>
                      <a:pt x="219" y="64"/>
                    </a:lnTo>
                    <a:lnTo>
                      <a:pt x="228" y="0"/>
                    </a:lnTo>
                    <a:lnTo>
                      <a:pt x="21" y="17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Freeform 44"/>
              <p:cNvSpPr>
                <a:spLocks/>
              </p:cNvSpPr>
              <p:nvPr/>
            </p:nvSpPr>
            <p:spPr bwMode="gray">
              <a:xfrm>
                <a:off x="903" y="2129"/>
                <a:ext cx="281" cy="189"/>
              </a:xfrm>
              <a:custGeom>
                <a:avLst/>
                <a:gdLst/>
                <a:ahLst/>
                <a:cxnLst>
                  <a:cxn ang="0">
                    <a:pos x="63" y="178"/>
                  </a:cxn>
                  <a:cxn ang="0">
                    <a:pos x="0" y="189"/>
                  </a:cxn>
                  <a:cxn ang="0">
                    <a:pos x="227" y="10"/>
                  </a:cxn>
                  <a:cxn ang="0">
                    <a:pos x="281" y="0"/>
                  </a:cxn>
                  <a:cxn ang="0">
                    <a:pos x="63" y="178"/>
                  </a:cxn>
                </a:cxnLst>
                <a:rect l="0" t="0" r="r" b="b"/>
                <a:pathLst>
                  <a:path w="281" h="189">
                    <a:moveTo>
                      <a:pt x="63" y="178"/>
                    </a:moveTo>
                    <a:lnTo>
                      <a:pt x="0" y="189"/>
                    </a:lnTo>
                    <a:lnTo>
                      <a:pt x="227" y="10"/>
                    </a:lnTo>
                    <a:lnTo>
                      <a:pt x="281" y="0"/>
                    </a:lnTo>
                    <a:lnTo>
                      <a:pt x="63" y="178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Freeform 45"/>
              <p:cNvSpPr>
                <a:spLocks/>
              </p:cNvSpPr>
              <p:nvPr/>
            </p:nvSpPr>
            <p:spPr bwMode="gray">
              <a:xfrm>
                <a:off x="789" y="2192"/>
                <a:ext cx="161" cy="163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18" y="163"/>
                  </a:cxn>
                  <a:cxn ang="0">
                    <a:pos x="161" y="120"/>
                  </a:cxn>
                  <a:cxn ang="0">
                    <a:pos x="114" y="124"/>
                  </a:cxn>
                  <a:cxn ang="0">
                    <a:pos x="69" y="67"/>
                  </a:cxn>
                  <a:cxn ang="0">
                    <a:pos x="90" y="0"/>
                  </a:cxn>
                  <a:cxn ang="0">
                    <a:pos x="0" y="135"/>
                  </a:cxn>
                </a:cxnLst>
                <a:rect l="0" t="0" r="r" b="b"/>
                <a:pathLst>
                  <a:path w="161" h="163">
                    <a:moveTo>
                      <a:pt x="0" y="135"/>
                    </a:moveTo>
                    <a:lnTo>
                      <a:pt x="18" y="163"/>
                    </a:lnTo>
                    <a:lnTo>
                      <a:pt x="161" y="120"/>
                    </a:lnTo>
                    <a:lnTo>
                      <a:pt x="114" y="124"/>
                    </a:lnTo>
                    <a:lnTo>
                      <a:pt x="69" y="67"/>
                    </a:lnTo>
                    <a:lnTo>
                      <a:pt x="9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Freeform 46"/>
              <p:cNvSpPr>
                <a:spLocks/>
              </p:cNvSpPr>
              <p:nvPr/>
            </p:nvSpPr>
            <p:spPr bwMode="gray">
              <a:xfrm>
                <a:off x="768" y="2328"/>
                <a:ext cx="39" cy="3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3"/>
                  </a:cxn>
                  <a:cxn ang="0">
                    <a:pos x="39" y="25"/>
                  </a:cxn>
                  <a:cxn ang="0">
                    <a:pos x="27" y="0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0" y="33"/>
                    </a:lnTo>
                    <a:lnTo>
                      <a:pt x="39" y="2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gray">
              <a:xfrm flipV="1">
                <a:off x="797" y="2258"/>
                <a:ext cx="66" cy="7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gray">
              <a:xfrm flipV="1">
                <a:off x="806" y="2315"/>
                <a:ext cx="100" cy="3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/>
            </p:nvSpPr>
            <p:spPr bwMode="gray">
              <a:xfrm rot="1507387">
                <a:off x="1116" y="2063"/>
                <a:ext cx="43" cy="27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8" name="Freeform 50"/>
            <p:cNvSpPr>
              <a:spLocks/>
            </p:cNvSpPr>
            <p:nvPr/>
          </p:nvSpPr>
          <p:spPr bwMode="gray">
            <a:xfrm>
              <a:off x="529" y="2348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14348" y="3500438"/>
            <a:ext cx="2971794" cy="1606550"/>
            <a:chOff x="2714612" y="3751276"/>
            <a:chExt cx="2971794" cy="1606550"/>
          </a:xfrm>
        </p:grpSpPr>
        <p:grpSp>
          <p:nvGrpSpPr>
            <p:cNvPr id="43" name="Group 35"/>
            <p:cNvGrpSpPr>
              <a:grpSpLocks/>
            </p:cNvGrpSpPr>
            <p:nvPr/>
          </p:nvGrpSpPr>
          <p:grpSpPr bwMode="auto">
            <a:xfrm>
              <a:off x="4010009" y="3751276"/>
              <a:ext cx="1676397" cy="1093788"/>
              <a:chOff x="395" y="2036"/>
              <a:chExt cx="618" cy="403"/>
            </a:xfrm>
          </p:grpSpPr>
          <p:sp>
            <p:nvSpPr>
              <p:cNvPr id="44" name="Freeform 36"/>
              <p:cNvSpPr>
                <a:spLocks/>
              </p:cNvSpPr>
              <p:nvPr/>
            </p:nvSpPr>
            <p:spPr bwMode="gray">
              <a:xfrm>
                <a:off x="395" y="2217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gray">
              <a:xfrm>
                <a:off x="395" y="2352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gray">
              <a:xfrm>
                <a:off x="531" y="2213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gray">
              <a:xfrm>
                <a:off x="543" y="2220"/>
                <a:ext cx="60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23"/>
                  </a:cxn>
                  <a:cxn ang="0">
                    <a:pos x="60" y="62"/>
                  </a:cxn>
                </a:cxnLst>
                <a:rect l="0" t="0" r="r" b="b"/>
                <a:pathLst>
                  <a:path w="60" h="62">
                    <a:moveTo>
                      <a:pt x="0" y="0"/>
                    </a:moveTo>
                    <a:cubicBezTo>
                      <a:pt x="9" y="6"/>
                      <a:pt x="19" y="13"/>
                      <a:pt x="29" y="23"/>
                    </a:cubicBezTo>
                    <a:cubicBezTo>
                      <a:pt x="39" y="33"/>
                      <a:pt x="55" y="56"/>
                      <a:pt x="60" y="62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48" name="Group 40"/>
              <p:cNvGrpSpPr>
                <a:grpSpLocks/>
              </p:cNvGrpSpPr>
              <p:nvPr/>
            </p:nvGrpSpPr>
            <p:grpSpPr bwMode="auto">
              <a:xfrm>
                <a:off x="591" y="2036"/>
                <a:ext cx="422" cy="337"/>
                <a:chOff x="768" y="2024"/>
                <a:chExt cx="422" cy="337"/>
              </a:xfrm>
            </p:grpSpPr>
            <p:sp>
              <p:nvSpPr>
                <p:cNvPr id="50" name="Freeform 41"/>
                <p:cNvSpPr>
                  <a:spLocks/>
                </p:cNvSpPr>
                <p:nvPr/>
              </p:nvSpPr>
              <p:spPr bwMode="gray">
                <a:xfrm>
                  <a:off x="1074" y="2024"/>
                  <a:ext cx="116" cy="117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0" y="67"/>
                    </a:cxn>
                    <a:cxn ang="0">
                      <a:pos x="53" y="117"/>
                    </a:cxn>
                    <a:cxn ang="0">
                      <a:pos x="108" y="105"/>
                    </a:cxn>
                    <a:cxn ang="0">
                      <a:pos x="116" y="54"/>
                    </a:cxn>
                    <a:cxn ang="0">
                      <a:pos x="65" y="0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16" h="117">
                      <a:moveTo>
                        <a:pt x="12" y="0"/>
                      </a:moveTo>
                      <a:lnTo>
                        <a:pt x="0" y="67"/>
                      </a:lnTo>
                      <a:lnTo>
                        <a:pt x="53" y="117"/>
                      </a:lnTo>
                      <a:lnTo>
                        <a:pt x="108" y="105"/>
                      </a:lnTo>
                      <a:lnTo>
                        <a:pt x="116" y="54"/>
                      </a:lnTo>
                      <a:lnTo>
                        <a:pt x="65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" name="Freeform 42"/>
                <p:cNvSpPr>
                  <a:spLocks/>
                </p:cNvSpPr>
                <p:nvPr/>
              </p:nvSpPr>
              <p:spPr bwMode="gray">
                <a:xfrm>
                  <a:off x="858" y="2090"/>
                  <a:ext cx="273" cy="228"/>
                </a:xfrm>
                <a:custGeom>
                  <a:avLst/>
                  <a:gdLst/>
                  <a:ahLst/>
                  <a:cxnLst>
                    <a:cxn ang="0">
                      <a:pos x="0" y="169"/>
                    </a:cxn>
                    <a:cxn ang="0">
                      <a:pos x="45" y="228"/>
                    </a:cxn>
                    <a:cxn ang="0">
                      <a:pos x="273" y="49"/>
                    </a:cxn>
                    <a:cxn ang="0">
                      <a:pos x="215" y="0"/>
                    </a:cxn>
                    <a:cxn ang="0">
                      <a:pos x="0" y="169"/>
                    </a:cxn>
                  </a:cxnLst>
                  <a:rect l="0" t="0" r="r" b="b"/>
                  <a:pathLst>
                    <a:path w="273" h="228">
                      <a:moveTo>
                        <a:pt x="0" y="169"/>
                      </a:moveTo>
                      <a:lnTo>
                        <a:pt x="45" y="228"/>
                      </a:lnTo>
                      <a:lnTo>
                        <a:pt x="273" y="49"/>
                      </a:lnTo>
                      <a:lnTo>
                        <a:pt x="215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" name="Freeform 43"/>
                <p:cNvSpPr>
                  <a:spLocks/>
                </p:cNvSpPr>
                <p:nvPr/>
              </p:nvSpPr>
              <p:spPr bwMode="gray">
                <a:xfrm>
                  <a:off x="858" y="2024"/>
                  <a:ext cx="228" cy="237"/>
                </a:xfrm>
                <a:custGeom>
                  <a:avLst/>
                  <a:gdLst/>
                  <a:ahLst/>
                  <a:cxnLst>
                    <a:cxn ang="0">
                      <a:pos x="21" y="172"/>
                    </a:cxn>
                    <a:cxn ang="0">
                      <a:pos x="0" y="237"/>
                    </a:cxn>
                    <a:cxn ang="0">
                      <a:pos x="219" y="64"/>
                    </a:cxn>
                    <a:cxn ang="0">
                      <a:pos x="228" y="0"/>
                    </a:cxn>
                    <a:cxn ang="0">
                      <a:pos x="21" y="172"/>
                    </a:cxn>
                  </a:cxnLst>
                  <a:rect l="0" t="0" r="r" b="b"/>
                  <a:pathLst>
                    <a:path w="228" h="237">
                      <a:moveTo>
                        <a:pt x="21" y="172"/>
                      </a:moveTo>
                      <a:lnTo>
                        <a:pt x="0" y="237"/>
                      </a:lnTo>
                      <a:lnTo>
                        <a:pt x="219" y="64"/>
                      </a:lnTo>
                      <a:lnTo>
                        <a:pt x="228" y="0"/>
                      </a:lnTo>
                      <a:lnTo>
                        <a:pt x="21" y="172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" name="Freeform 44"/>
                <p:cNvSpPr>
                  <a:spLocks/>
                </p:cNvSpPr>
                <p:nvPr/>
              </p:nvSpPr>
              <p:spPr bwMode="gray">
                <a:xfrm>
                  <a:off x="903" y="2129"/>
                  <a:ext cx="281" cy="189"/>
                </a:xfrm>
                <a:custGeom>
                  <a:avLst/>
                  <a:gdLst/>
                  <a:ahLst/>
                  <a:cxnLst>
                    <a:cxn ang="0">
                      <a:pos x="63" y="178"/>
                    </a:cxn>
                    <a:cxn ang="0">
                      <a:pos x="0" y="189"/>
                    </a:cxn>
                    <a:cxn ang="0">
                      <a:pos x="227" y="10"/>
                    </a:cxn>
                    <a:cxn ang="0">
                      <a:pos x="281" y="0"/>
                    </a:cxn>
                    <a:cxn ang="0">
                      <a:pos x="63" y="178"/>
                    </a:cxn>
                  </a:cxnLst>
                  <a:rect l="0" t="0" r="r" b="b"/>
                  <a:pathLst>
                    <a:path w="281" h="189">
                      <a:moveTo>
                        <a:pt x="63" y="178"/>
                      </a:moveTo>
                      <a:lnTo>
                        <a:pt x="0" y="189"/>
                      </a:lnTo>
                      <a:lnTo>
                        <a:pt x="227" y="10"/>
                      </a:lnTo>
                      <a:lnTo>
                        <a:pt x="281" y="0"/>
                      </a:lnTo>
                      <a:lnTo>
                        <a:pt x="63" y="178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" name="Freeform 45"/>
                <p:cNvSpPr>
                  <a:spLocks/>
                </p:cNvSpPr>
                <p:nvPr/>
              </p:nvSpPr>
              <p:spPr bwMode="gray">
                <a:xfrm>
                  <a:off x="789" y="2192"/>
                  <a:ext cx="161" cy="163"/>
                </a:xfrm>
                <a:custGeom>
                  <a:avLst/>
                  <a:gdLst/>
                  <a:ahLst/>
                  <a:cxnLst>
                    <a:cxn ang="0">
                      <a:pos x="0" y="135"/>
                    </a:cxn>
                    <a:cxn ang="0">
                      <a:pos x="18" y="163"/>
                    </a:cxn>
                    <a:cxn ang="0">
                      <a:pos x="161" y="120"/>
                    </a:cxn>
                    <a:cxn ang="0">
                      <a:pos x="114" y="124"/>
                    </a:cxn>
                    <a:cxn ang="0">
                      <a:pos x="69" y="67"/>
                    </a:cxn>
                    <a:cxn ang="0">
                      <a:pos x="90" y="0"/>
                    </a:cxn>
                    <a:cxn ang="0">
                      <a:pos x="0" y="135"/>
                    </a:cxn>
                  </a:cxnLst>
                  <a:rect l="0" t="0" r="r" b="b"/>
                  <a:pathLst>
                    <a:path w="161" h="163">
                      <a:moveTo>
                        <a:pt x="0" y="135"/>
                      </a:moveTo>
                      <a:lnTo>
                        <a:pt x="18" y="163"/>
                      </a:lnTo>
                      <a:lnTo>
                        <a:pt x="161" y="120"/>
                      </a:lnTo>
                      <a:lnTo>
                        <a:pt x="114" y="124"/>
                      </a:lnTo>
                      <a:lnTo>
                        <a:pt x="69" y="67"/>
                      </a:lnTo>
                      <a:lnTo>
                        <a:pt x="90" y="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8" name="Freeform 46"/>
                <p:cNvSpPr>
                  <a:spLocks/>
                </p:cNvSpPr>
                <p:nvPr/>
              </p:nvSpPr>
              <p:spPr bwMode="gray">
                <a:xfrm>
                  <a:off x="768" y="2328"/>
                  <a:ext cx="39" cy="33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33"/>
                    </a:cxn>
                    <a:cxn ang="0">
                      <a:pos x="39" y="25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39" h="33">
                      <a:moveTo>
                        <a:pt x="27" y="0"/>
                      </a:moveTo>
                      <a:lnTo>
                        <a:pt x="0" y="33"/>
                      </a:lnTo>
                      <a:lnTo>
                        <a:pt x="39" y="2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gray">
                <a:xfrm flipV="1">
                  <a:off x="797" y="2258"/>
                  <a:ext cx="66" cy="72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gray">
                <a:xfrm flipV="1">
                  <a:off x="806" y="2315"/>
                  <a:ext cx="100" cy="34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1" name="Oval 49"/>
                <p:cNvSpPr>
                  <a:spLocks noChangeArrowheads="1"/>
                </p:cNvSpPr>
                <p:nvPr/>
              </p:nvSpPr>
              <p:spPr bwMode="gray">
                <a:xfrm rot="1507387">
                  <a:off x="1116" y="2063"/>
                  <a:ext cx="43" cy="27"/>
                </a:xfrm>
                <a:prstGeom prst="ellipse">
                  <a:avLst/>
                </a:prstGeom>
                <a:solidFill>
                  <a:srgbClr val="FFFFFF">
                    <a:alpha val="39999"/>
                  </a:srgbClr>
                </a:soli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9" name="Freeform 50"/>
              <p:cNvSpPr>
                <a:spLocks/>
              </p:cNvSpPr>
              <p:nvPr/>
            </p:nvSpPr>
            <p:spPr bwMode="gray">
              <a:xfrm>
                <a:off x="529" y="2348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42" name="Group 24"/>
            <p:cNvGrpSpPr>
              <a:grpSpLocks/>
            </p:cNvGrpSpPr>
            <p:nvPr/>
          </p:nvGrpSpPr>
          <p:grpSpPr bwMode="auto">
            <a:xfrm>
              <a:off x="2714612" y="4472001"/>
              <a:ext cx="1870075" cy="885825"/>
              <a:chOff x="1152" y="584"/>
              <a:chExt cx="3946" cy="1960"/>
            </a:xfrm>
          </p:grpSpPr>
          <p:sp>
            <p:nvSpPr>
              <p:cNvPr id="62" name="Freeform 25"/>
              <p:cNvSpPr>
                <a:spLocks/>
              </p:cNvSpPr>
              <p:nvPr/>
            </p:nvSpPr>
            <p:spPr bwMode="gray">
              <a:xfrm>
                <a:off x="1152" y="584"/>
                <a:ext cx="3920" cy="1720"/>
              </a:xfrm>
              <a:custGeom>
                <a:avLst/>
                <a:gdLst/>
                <a:ahLst/>
                <a:cxnLst>
                  <a:cxn ang="0">
                    <a:pos x="0" y="1500"/>
                  </a:cxn>
                  <a:cxn ang="0">
                    <a:pos x="768" y="424"/>
                  </a:cxn>
                  <a:cxn ang="0">
                    <a:pos x="2208" y="424"/>
                  </a:cxn>
                  <a:cxn ang="0">
                    <a:pos x="3920" y="828"/>
                  </a:cxn>
                  <a:cxn ang="0">
                    <a:pos x="3216" y="1720"/>
                  </a:cxn>
                  <a:cxn ang="0">
                    <a:pos x="1524" y="1600"/>
                  </a:cxn>
                  <a:cxn ang="0">
                    <a:pos x="3232" y="1628"/>
                  </a:cxn>
                  <a:cxn ang="0">
                    <a:pos x="3748" y="820"/>
                  </a:cxn>
                  <a:cxn ang="0">
                    <a:pos x="2256" y="472"/>
                  </a:cxn>
                  <a:cxn ang="0">
                    <a:pos x="1468" y="1524"/>
                  </a:cxn>
                  <a:cxn ang="0">
                    <a:pos x="2160" y="472"/>
                  </a:cxn>
                  <a:cxn ang="0">
                    <a:pos x="812" y="508"/>
                  </a:cxn>
                  <a:cxn ang="0">
                    <a:pos x="96" y="1432"/>
                  </a:cxn>
                  <a:cxn ang="0">
                    <a:pos x="1488" y="1576"/>
                  </a:cxn>
                  <a:cxn ang="0">
                    <a:pos x="0" y="1500"/>
                  </a:cxn>
                </a:cxnLst>
                <a:rect l="0" t="0" r="r" b="b"/>
                <a:pathLst>
                  <a:path w="3920" h="1720">
                    <a:moveTo>
                      <a:pt x="0" y="1500"/>
                    </a:moveTo>
                    <a:cubicBezTo>
                      <a:pt x="0" y="1500"/>
                      <a:pt x="288" y="936"/>
                      <a:pt x="768" y="424"/>
                    </a:cubicBezTo>
                    <a:cubicBezTo>
                      <a:pt x="1652" y="0"/>
                      <a:pt x="2208" y="424"/>
                      <a:pt x="2208" y="424"/>
                    </a:cubicBezTo>
                    <a:cubicBezTo>
                      <a:pt x="3440" y="8"/>
                      <a:pt x="3752" y="612"/>
                      <a:pt x="3920" y="828"/>
                    </a:cubicBezTo>
                    <a:cubicBezTo>
                      <a:pt x="3660" y="1224"/>
                      <a:pt x="3216" y="1720"/>
                      <a:pt x="3216" y="1720"/>
                    </a:cubicBezTo>
                    <a:cubicBezTo>
                      <a:pt x="2844" y="1540"/>
                      <a:pt x="2504" y="1284"/>
                      <a:pt x="1524" y="1600"/>
                    </a:cubicBezTo>
                    <a:cubicBezTo>
                      <a:pt x="2400" y="1068"/>
                      <a:pt x="3000" y="1500"/>
                      <a:pt x="3232" y="1628"/>
                    </a:cubicBezTo>
                    <a:cubicBezTo>
                      <a:pt x="3512" y="1242"/>
                      <a:pt x="3672" y="1012"/>
                      <a:pt x="3748" y="820"/>
                    </a:cubicBezTo>
                    <a:cubicBezTo>
                      <a:pt x="3316" y="320"/>
                      <a:pt x="2643" y="350"/>
                      <a:pt x="2256" y="472"/>
                    </a:cubicBezTo>
                    <a:cubicBezTo>
                      <a:pt x="1872" y="1000"/>
                      <a:pt x="1484" y="1524"/>
                      <a:pt x="1468" y="1524"/>
                    </a:cubicBezTo>
                    <a:cubicBezTo>
                      <a:pt x="1700" y="948"/>
                      <a:pt x="2160" y="472"/>
                      <a:pt x="2160" y="472"/>
                    </a:cubicBezTo>
                    <a:cubicBezTo>
                      <a:pt x="2051" y="303"/>
                      <a:pt x="1280" y="296"/>
                      <a:pt x="812" y="508"/>
                    </a:cubicBezTo>
                    <a:cubicBezTo>
                      <a:pt x="452" y="988"/>
                      <a:pt x="96" y="1432"/>
                      <a:pt x="96" y="1432"/>
                    </a:cubicBezTo>
                    <a:cubicBezTo>
                      <a:pt x="1024" y="1112"/>
                      <a:pt x="1488" y="1576"/>
                      <a:pt x="1488" y="1576"/>
                    </a:cubicBezTo>
                    <a:cubicBezTo>
                      <a:pt x="1472" y="1587"/>
                      <a:pt x="792" y="1324"/>
                      <a:pt x="0" y="15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gray">
              <a:xfrm>
                <a:off x="2880" y="1584"/>
                <a:ext cx="2218" cy="96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1640" y="960"/>
                  </a:cxn>
                  <a:cxn ang="0">
                    <a:pos x="2208" y="0"/>
                  </a:cxn>
                  <a:cxn ang="0">
                    <a:pos x="1580" y="888"/>
                  </a:cxn>
                  <a:cxn ang="0">
                    <a:pos x="0" y="672"/>
                  </a:cxn>
                </a:cxnLst>
                <a:rect l="0" t="0" r="r" b="b"/>
                <a:pathLst>
                  <a:path w="2218" h="960">
                    <a:moveTo>
                      <a:pt x="0" y="672"/>
                    </a:moveTo>
                    <a:cubicBezTo>
                      <a:pt x="1004" y="672"/>
                      <a:pt x="1252" y="944"/>
                      <a:pt x="1640" y="960"/>
                    </a:cubicBezTo>
                    <a:cubicBezTo>
                      <a:pt x="2068" y="464"/>
                      <a:pt x="2218" y="12"/>
                      <a:pt x="2208" y="0"/>
                    </a:cubicBezTo>
                    <a:cubicBezTo>
                      <a:pt x="2148" y="40"/>
                      <a:pt x="1840" y="516"/>
                      <a:pt x="1580" y="888"/>
                    </a:cubicBezTo>
                    <a:cubicBezTo>
                      <a:pt x="740" y="544"/>
                      <a:pt x="268" y="624"/>
                      <a:pt x="0" y="6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Freeform 27"/>
              <p:cNvSpPr>
                <a:spLocks/>
              </p:cNvSpPr>
              <p:nvPr/>
            </p:nvSpPr>
            <p:spPr bwMode="gray">
              <a:xfrm>
                <a:off x="1248" y="2032"/>
                <a:ext cx="1584" cy="392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1152" y="224"/>
                  </a:cxn>
                  <a:cxn ang="0">
                    <a:pos x="1584" y="272"/>
                  </a:cxn>
                  <a:cxn ang="0">
                    <a:pos x="1144" y="144"/>
                  </a:cxn>
                  <a:cxn ang="0">
                    <a:pos x="0" y="224"/>
                  </a:cxn>
                </a:cxnLst>
                <a:rect l="0" t="0" r="r" b="b"/>
                <a:pathLst>
                  <a:path w="1584" h="392">
                    <a:moveTo>
                      <a:pt x="0" y="224"/>
                    </a:moveTo>
                    <a:cubicBezTo>
                      <a:pt x="628" y="84"/>
                      <a:pt x="892" y="108"/>
                      <a:pt x="1152" y="224"/>
                    </a:cubicBezTo>
                    <a:cubicBezTo>
                      <a:pt x="1320" y="336"/>
                      <a:pt x="1380" y="392"/>
                      <a:pt x="1584" y="272"/>
                    </a:cubicBezTo>
                    <a:cubicBezTo>
                      <a:pt x="1360" y="320"/>
                      <a:pt x="1240" y="188"/>
                      <a:pt x="1144" y="144"/>
                    </a:cubicBezTo>
                    <a:cubicBezTo>
                      <a:pt x="1048" y="100"/>
                      <a:pt x="372" y="0"/>
                      <a:pt x="0" y="2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28"/>
              <p:cNvSpPr>
                <a:spLocks/>
              </p:cNvSpPr>
              <p:nvPr/>
            </p:nvSpPr>
            <p:spPr bwMode="gray">
              <a:xfrm>
                <a:off x="2784" y="2032"/>
                <a:ext cx="1731" cy="344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1604" y="344"/>
                  </a:cxn>
                  <a:cxn ang="0">
                    <a:pos x="760" y="72"/>
                  </a:cxn>
                  <a:cxn ang="0">
                    <a:pos x="0" y="176"/>
                  </a:cxn>
                </a:cxnLst>
                <a:rect l="0" t="0" r="r" b="b"/>
                <a:pathLst>
                  <a:path w="1731" h="344">
                    <a:moveTo>
                      <a:pt x="0" y="176"/>
                    </a:moveTo>
                    <a:cubicBezTo>
                      <a:pt x="856" y="0"/>
                      <a:pt x="1604" y="344"/>
                      <a:pt x="1604" y="344"/>
                    </a:cubicBezTo>
                    <a:cubicBezTo>
                      <a:pt x="1731" y="327"/>
                      <a:pt x="1056" y="80"/>
                      <a:pt x="760" y="72"/>
                    </a:cubicBezTo>
                    <a:cubicBezTo>
                      <a:pt x="464" y="64"/>
                      <a:pt x="244" y="60"/>
                      <a:pt x="0" y="17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Freeform 29"/>
              <p:cNvSpPr>
                <a:spLocks/>
              </p:cNvSpPr>
              <p:nvPr/>
            </p:nvSpPr>
            <p:spPr bwMode="gray">
              <a:xfrm>
                <a:off x="4440" y="1680"/>
                <a:ext cx="504" cy="672"/>
              </a:xfrm>
              <a:custGeom>
                <a:avLst/>
                <a:gdLst/>
                <a:ahLst/>
                <a:cxnLst>
                  <a:cxn ang="0">
                    <a:pos x="456" y="48"/>
                  </a:cxn>
                  <a:cxn ang="0">
                    <a:pos x="312" y="336"/>
                  </a:cxn>
                  <a:cxn ang="0">
                    <a:pos x="24" y="624"/>
                  </a:cxn>
                  <a:cxn ang="0">
                    <a:pos x="456" y="48"/>
                  </a:cxn>
                </a:cxnLst>
                <a:rect l="0" t="0" r="r" b="b"/>
                <a:pathLst>
                  <a:path w="504" h="672">
                    <a:moveTo>
                      <a:pt x="456" y="48"/>
                    </a:moveTo>
                    <a:cubicBezTo>
                      <a:pt x="504" y="0"/>
                      <a:pt x="384" y="240"/>
                      <a:pt x="312" y="336"/>
                    </a:cubicBezTo>
                    <a:cubicBezTo>
                      <a:pt x="240" y="432"/>
                      <a:pt x="0" y="672"/>
                      <a:pt x="24" y="624"/>
                    </a:cubicBezTo>
                    <a:lnTo>
                      <a:pt x="456" y="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30"/>
              <p:cNvSpPr>
                <a:spLocks/>
              </p:cNvSpPr>
              <p:nvPr/>
            </p:nvSpPr>
            <p:spPr bwMode="gray">
              <a:xfrm>
                <a:off x="3424" y="1428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31"/>
              <p:cNvSpPr>
                <a:spLocks/>
              </p:cNvSpPr>
              <p:nvPr/>
            </p:nvSpPr>
            <p:spPr bwMode="gray">
              <a:xfrm rot="-136485">
                <a:off x="3524" y="1116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32"/>
              <p:cNvSpPr>
                <a:spLocks/>
              </p:cNvSpPr>
              <p:nvPr/>
            </p:nvSpPr>
            <p:spPr bwMode="gray">
              <a:xfrm>
                <a:off x="1940" y="1128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33"/>
              <p:cNvSpPr>
                <a:spLocks/>
              </p:cNvSpPr>
              <p:nvPr/>
            </p:nvSpPr>
            <p:spPr bwMode="gray">
              <a:xfrm>
                <a:off x="1804" y="1376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34"/>
              <p:cNvSpPr>
                <a:spLocks/>
              </p:cNvSpPr>
              <p:nvPr/>
            </p:nvSpPr>
            <p:spPr bwMode="gray">
              <a:xfrm>
                <a:off x="1604" y="1676"/>
                <a:ext cx="1057" cy="155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72" y="140"/>
                  </a:cxn>
                  <a:cxn ang="0">
                    <a:pos x="506" y="7"/>
                  </a:cxn>
                  <a:cxn ang="0">
                    <a:pos x="0" y="100"/>
                  </a:cxn>
                </a:cxnLst>
                <a:rect l="0" t="0" r="r" b="b"/>
                <a:pathLst>
                  <a:path w="1057" h="155">
                    <a:moveTo>
                      <a:pt x="0" y="100"/>
                    </a:moveTo>
                    <a:cubicBezTo>
                      <a:pt x="652" y="36"/>
                      <a:pt x="888" y="155"/>
                      <a:pt x="972" y="140"/>
                    </a:cubicBezTo>
                    <a:cubicBezTo>
                      <a:pt x="1057" y="125"/>
                      <a:pt x="668" y="14"/>
                      <a:pt x="506" y="7"/>
                    </a:cubicBezTo>
                    <a:cubicBezTo>
                      <a:pt x="352" y="0"/>
                      <a:pt x="190" y="43"/>
                      <a:pt x="0" y="1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pic>
        <p:nvPicPr>
          <p:cNvPr id="73" name="Picture 23" descr="1"/>
          <p:cNvPicPr>
            <a:picLocks noChangeAspect="1" noChangeArrowheads="1"/>
          </p:cNvPicPr>
          <p:nvPr/>
        </p:nvPicPr>
        <p:blipFill>
          <a:blip r:embed="rId4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6879189">
            <a:off x="2167374" y="385213"/>
            <a:ext cx="908031" cy="1165171"/>
          </a:xfrm>
          <a:prstGeom prst="rect">
            <a:avLst/>
          </a:prstGeom>
          <a:noFill/>
        </p:spPr>
      </p:pic>
      <p:sp>
        <p:nvSpPr>
          <p:cNvPr id="74" name="Text Box 56"/>
          <p:cNvSpPr txBox="1">
            <a:spLocks noChangeArrowheads="1"/>
          </p:cNvSpPr>
          <p:nvPr/>
        </p:nvSpPr>
        <p:spPr bwMode="invGray">
          <a:xfrm>
            <a:off x="5940152" y="5013176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663300"/>
                </a:solidFill>
                <a:latin typeface="Times New Roman" pitchFamily="18" charset="0"/>
                <a:ea typeface="宋体" charset="-122"/>
              </a:rPr>
              <a:t>导师：郑朝霞</a:t>
            </a:r>
            <a:endParaRPr lang="en-US" altLang="zh-CN" sz="2000" b="1" dirty="0">
              <a:solidFill>
                <a:srgbClr val="66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5" name="Text Box 56"/>
          <p:cNvSpPr txBox="1">
            <a:spLocks noChangeArrowheads="1"/>
          </p:cNvSpPr>
          <p:nvPr/>
        </p:nvSpPr>
        <p:spPr bwMode="invGray">
          <a:xfrm>
            <a:off x="5965041" y="4358195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663300"/>
                </a:solidFill>
                <a:latin typeface="Times New Roman" pitchFamily="18" charset="0"/>
                <a:ea typeface="宋体" charset="-122"/>
              </a:rPr>
              <a:t>答辩人：曾小刚</a:t>
            </a:r>
            <a:endParaRPr lang="en-US" altLang="zh-CN" sz="2000" b="1" dirty="0">
              <a:solidFill>
                <a:srgbClr val="663300"/>
              </a:solidFill>
              <a:latin typeface="Times New Roman" pitchFamily="18" charset="0"/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125 L -0.44115 -0.0125 L -0.44115 0.1956 L 0.44879 0.19189 L 0.44879 -0.00764 L 0.00382 -0.0125 Z " pathEditMode="relative" rAng="0" ptsTypes="AAAAAA">
                                      <p:cBhvr>
                                        <p:cTn id="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2083 L 0.44896 -0.02083 L 0.44757 -0.22361 L -0.44097 -0.23079 L -0.44097 -0.02245 L 0.00052 -0.02083 Z " pathEditMode="relative" rAng="0" ptsTypes="AAAAAA">
                                      <p:cBhvr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0838" y="836712"/>
            <a:ext cx="2204938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         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课题</a:t>
            </a:r>
            <a:r>
              <a:rPr lang="zh-CN" altLang="en-US" sz="2000" kern="0" dirty="0">
                <a:solidFill>
                  <a:srgbClr val="002850"/>
                </a:solidFill>
              </a:rPr>
              <a:t>方法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2850"/>
              </a:solidFill>
              <a:effectLst/>
              <a:uLnTx/>
              <a:uFillTx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50838" y="836712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93713" y="963712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03</a:t>
            </a:r>
            <a:endParaRPr kumimoji="0" lang="zh-CN" altLang="en-US" sz="1400" b="0" i="0" u="none" strike="noStrike" kern="10" cap="none" spc="-7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rot="5400000">
            <a:off x="1453387" y="2700978"/>
            <a:ext cx="993535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4976" y="162218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低通滤波器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6973" y="2182493"/>
            <a:ext cx="13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线性跨导器</a:t>
            </a:r>
            <a:endParaRPr lang="en-US" altLang="zh-CN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6973" y="2900510"/>
            <a:ext cx="630939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0838" y="55603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50838" y="70462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6810" y="2832994"/>
            <a:ext cx="7308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普通跨导器的跨导值随输入电压的变化而变化，</a:t>
            </a:r>
            <a:r>
              <a:rPr lang="zh-CN" altLang="en-US" dirty="0"/>
              <a:t>线性</a:t>
            </a:r>
            <a:r>
              <a:rPr lang="zh-CN" altLang="en-US" dirty="0" smtClean="0"/>
              <a:t>度很差，不能用来做</a:t>
            </a:r>
            <a:r>
              <a:rPr lang="en-US" altLang="zh-CN" dirty="0" smtClean="0"/>
              <a:t>gm-c</a:t>
            </a:r>
            <a:r>
              <a:rPr lang="zh-CN" altLang="en-US" dirty="0" smtClean="0"/>
              <a:t>滤波器，我们需要一个在比较大的输入范围内，跨导值保持恒定的跨导器。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 线性跨导器的三种结构：非平衡差分对，有源偏置跨导器，源极负反馈跨导器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5203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0838" y="836712"/>
            <a:ext cx="2204938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课题方法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50838" y="836712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93713" y="963712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t>03</a:t>
            </a:r>
            <a:endParaRPr kumimoji="0" lang="zh-CN" altLang="en-US" sz="1400" b="0" i="0" u="none" strike="noStrike" kern="10" cap="none" spc="-7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rot="5400000">
            <a:off x="1453387" y="2700978"/>
            <a:ext cx="993535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568" y="16288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模拟前端系统框架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538" y="2492896"/>
            <a:ext cx="655272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36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0838" y="836712"/>
            <a:ext cx="2204938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         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预期成果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50838" y="836712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93713" y="963712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04</a:t>
            </a:r>
            <a:endParaRPr kumimoji="0" lang="zh-CN" altLang="en-US" sz="1400" b="0" i="0" u="none" strike="noStrike" kern="10" cap="none" spc="-7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rot="5400000">
            <a:off x="1453387" y="2700978"/>
            <a:ext cx="993535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0838" y="55603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50838" y="70462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0838" y="1764496"/>
            <a:ext cx="73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能够正常的提取血氧信号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2.</a:t>
            </a:r>
            <a:r>
              <a:rPr lang="zh-CN" altLang="en-US" dirty="0" smtClean="0"/>
              <a:t>在功耗和面积上能赶上和超过市场上已有的血氧检测仪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5373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WordArt 2"/>
          <p:cNvSpPr>
            <a:spLocks noChangeArrowheads="1" noChangeShapeType="1" noTextEdit="1"/>
          </p:cNvSpPr>
          <p:nvPr/>
        </p:nvSpPr>
        <p:spPr bwMode="gray">
          <a:xfrm>
            <a:off x="304800" y="2371725"/>
            <a:ext cx="5181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50000">
                      <a:schemeClr val="tx2">
                        <a:gamma/>
                        <a:tint val="5725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Verdana"/>
              </a:rPr>
              <a:t>Thank You!</a:t>
            </a:r>
            <a:endParaRPr lang="zh-CN" altLang="en-US" sz="5400" b="1" kern="10" dirty="0">
              <a:ln w="2540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50000">
                    <a:schemeClr val="tx2">
                      <a:gamma/>
                      <a:tint val="5725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Verdana"/>
            </a:endParaRPr>
          </a:p>
        </p:txBody>
      </p:sp>
      <p:pic>
        <p:nvPicPr>
          <p:cNvPr id="87044" name="Picture 4" descr="water"/>
          <p:cNvPicPr>
            <a:picLocks noChangeAspect="1" noChangeArrowheads="1"/>
          </p:cNvPicPr>
          <p:nvPr/>
        </p:nvPicPr>
        <p:blipFill>
          <a:blip r:embed="rId2" cstate="print"/>
          <a:srcRect l="22409" t="16374" b="27486"/>
          <a:stretch>
            <a:fillRect/>
          </a:stretch>
        </p:blipFill>
        <p:spPr bwMode="gray">
          <a:xfrm rot="786797">
            <a:off x="6726238" y="0"/>
            <a:ext cx="2417762" cy="1995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19936687">
            <a:off x="5862464" y="4644897"/>
            <a:ext cx="908031" cy="1165171"/>
          </a:xfrm>
          <a:prstGeom prst="rect">
            <a:avLst/>
          </a:prstGeom>
          <a:noFill/>
        </p:spPr>
      </p:pic>
      <p:pic>
        <p:nvPicPr>
          <p:cNvPr id="12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13899479">
            <a:off x="7024953" y="146887"/>
            <a:ext cx="988580" cy="1268530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899592" y="1480343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课题背景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899592" y="1480343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WordArt 5"/>
          <p:cNvSpPr>
            <a:spLocks noChangeArrowheads="1" noChangeShapeType="1" noTextEdit="1"/>
          </p:cNvSpPr>
          <p:nvPr/>
        </p:nvSpPr>
        <p:spPr bwMode="auto">
          <a:xfrm>
            <a:off x="1042467" y="1607343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01</a:t>
            </a:r>
            <a:endParaRPr kumimoji="0" lang="zh-CN" altLang="en-US" sz="1400" b="0" i="0" u="none" strike="noStrike" kern="10" cap="none" spc="-7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99592" y="2228056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02850"/>
                </a:solidFill>
              </a:rPr>
              <a:t>课题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内容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99592" y="2228056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WordArt 8"/>
          <p:cNvSpPr>
            <a:spLocks noChangeArrowheads="1" noChangeShapeType="1" noTextEdit="1"/>
          </p:cNvSpPr>
          <p:nvPr/>
        </p:nvSpPr>
        <p:spPr bwMode="auto">
          <a:xfrm>
            <a:off x="1042467" y="2355056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02</a:t>
            </a:r>
            <a:endParaRPr kumimoji="0" lang="zh-CN" altLang="en-US" sz="1400" b="0" i="0" u="none" strike="noStrike" kern="10" cap="none" spc="-7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899592" y="3726656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02850"/>
                </a:solidFill>
              </a:rPr>
              <a:t>设计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进度</a:t>
            </a: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899592" y="3726656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WordArt 11"/>
          <p:cNvSpPr>
            <a:spLocks noChangeArrowheads="1" noChangeShapeType="1" noTextEdit="1"/>
          </p:cNvSpPr>
          <p:nvPr/>
        </p:nvSpPr>
        <p:spPr bwMode="auto">
          <a:xfrm>
            <a:off x="1042467" y="3853656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04</a:t>
            </a:r>
            <a:endParaRPr kumimoji="0" lang="zh-CN" altLang="en-US" sz="1400" b="0" i="0" u="none" strike="noStrike" kern="10" cap="none" spc="-7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899592" y="4475956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参考文献</a:t>
            </a:r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899592" y="4475956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WordArt 14"/>
          <p:cNvSpPr>
            <a:spLocks noChangeArrowheads="1" noChangeShapeType="1" noTextEdit="1"/>
          </p:cNvSpPr>
          <p:nvPr/>
        </p:nvSpPr>
        <p:spPr bwMode="auto">
          <a:xfrm>
            <a:off x="1042467" y="4602956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05</a:t>
            </a:r>
            <a:endParaRPr kumimoji="0" lang="zh-CN" altLang="en-US" sz="1400" b="0" i="0" u="none" strike="noStrike" kern="10" cap="none" spc="-7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p:sp>
        <p:nvSpPr>
          <p:cNvPr id="26" name="WordArt 17"/>
          <p:cNvSpPr>
            <a:spLocks noChangeArrowheads="1" noChangeShapeType="1" noTextEdit="1"/>
          </p:cNvSpPr>
          <p:nvPr/>
        </p:nvSpPr>
        <p:spPr bwMode="auto">
          <a:xfrm>
            <a:off x="1042467" y="5352256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</a:t>
            </a:r>
            <a:endParaRPr kumimoji="0" lang="zh-CN" altLang="en-US" sz="1400" b="0" i="0" u="none" strike="noStrike" kern="10" cap="none" spc="-7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899592" y="2977356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课题原理及实现方法</a:t>
            </a:r>
          </a:p>
        </p:txBody>
      </p:sp>
      <p:sp>
        <p:nvSpPr>
          <p:cNvPr id="28" name="AutoShape 19"/>
          <p:cNvSpPr>
            <a:spLocks noChangeArrowheads="1"/>
          </p:cNvSpPr>
          <p:nvPr/>
        </p:nvSpPr>
        <p:spPr bwMode="auto">
          <a:xfrm>
            <a:off x="899592" y="2977356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WordArt 20"/>
          <p:cNvSpPr>
            <a:spLocks noChangeArrowheads="1" noChangeShapeType="1" noTextEdit="1"/>
          </p:cNvSpPr>
          <p:nvPr/>
        </p:nvSpPr>
        <p:spPr bwMode="auto">
          <a:xfrm>
            <a:off x="1042467" y="3104356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03</a:t>
            </a:r>
            <a:endParaRPr kumimoji="0" lang="zh-CN" altLang="en-US" sz="1400" b="0" i="0" u="none" strike="noStrike" kern="10" cap="none" spc="-7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0838" y="836712"/>
            <a:ext cx="2204938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         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课题背景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50838" y="836712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93713" y="963712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01</a:t>
            </a:r>
            <a:endParaRPr kumimoji="0" lang="zh-CN" altLang="en-US" sz="1400" b="0" i="0" u="none" strike="noStrike" kern="10" cap="none" spc="-7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015668" y="2115939"/>
            <a:ext cx="7040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现代医疗中，血氧饱和度的检测被应用在了很多方面，广泛的应用在手术室，重症监护室，临床睡眠监护中。</a:t>
            </a:r>
            <a:endParaRPr lang="zh-CN" altLang="en-US" sz="1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1"/>
          <p:cNvSpPr txBox="1">
            <a:spLocks noChangeArrowheads="1"/>
          </p:cNvSpPr>
          <p:nvPr/>
        </p:nvSpPr>
        <p:spPr bwMode="auto">
          <a:xfrm>
            <a:off x="1015668" y="3039864"/>
            <a:ext cx="71485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：对于身体欠健康的老人，病人等需要实时监测血氧饱和度，以防止突发情况的发生，即时发现并去医院检测治疗。</a:t>
            </a:r>
            <a:endParaRPr lang="zh-CN" altLang="en-US" sz="1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1015668" y="3964007"/>
            <a:ext cx="71643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：可穿戴血氧检测仪要求使用时间长，携带方便，实时监测，因此对模拟前端的抗噪声，低功耗，面积小提出要求。</a:t>
            </a:r>
            <a:endParaRPr lang="zh-CN" altLang="en-US" sz="1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426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0838" y="836712"/>
            <a:ext cx="2204938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         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课题内容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50838" y="836712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93713" y="963712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02</a:t>
            </a:r>
            <a:endParaRPr kumimoji="0" lang="zh-CN" altLang="en-US" sz="1400" b="0" i="0" u="none" strike="noStrike" kern="10" cap="none" spc="-7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 Box 14"/>
              <p:cNvSpPr txBox="1">
                <a:spLocks noChangeArrowheads="1"/>
              </p:cNvSpPr>
              <p:nvPr/>
            </p:nvSpPr>
            <p:spPr bwMode="auto">
              <a:xfrm>
                <a:off x="611561" y="2192784"/>
                <a:ext cx="4248471" cy="803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just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accent2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Aft>
                    <a:spcPts val="600"/>
                  </a:spcAft>
                  <a:buClr>
                    <a:srgbClr val="F2C37D"/>
                  </a:buClr>
                  <a:buFont typeface="幼圆" panose="02010509060101010101" pitchFamily="49" charset="-122"/>
                  <a:buChar char=" "/>
                  <a:defRPr sz="16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>
                  <a:buNone/>
                </a:pPr>
                <a:r>
                  <a:rPr lang="en-US" altLang="zh-CN" sz="1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1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血氧含量表示为 ：</a:t>
                </a:r>
                <a:endParaRPr lang="en-US" altLang="zh-CN" sz="18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𝑆𝑎𝑜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𝐻𝑏𝑜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𝐻𝑏𝑜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Hb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1" y="2192784"/>
                <a:ext cx="4248471" cy="803297"/>
              </a:xfrm>
              <a:prstGeom prst="rect">
                <a:avLst/>
              </a:prstGeom>
              <a:blipFill>
                <a:blip r:embed="rId2" cstate="print"/>
                <a:stretch>
                  <a:fillRect t="-61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492250"/>
            <a:ext cx="3455987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5629275" y="4852988"/>
            <a:ext cx="3206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Figure1:Hbo</a:t>
            </a:r>
            <a:r>
              <a:rPr lang="en-US" altLang="zh-CN" sz="1200" b="1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Hb</a:t>
            </a:r>
            <a:r>
              <a:rPr lang="zh-CN" altLang="en-US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对不同波长的光的吸收率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5"/>
              <p:cNvSpPr txBox="1">
                <a:spLocks noChangeArrowheads="1"/>
              </p:cNvSpPr>
              <p:nvPr/>
            </p:nvSpPr>
            <p:spPr bwMode="auto">
              <a:xfrm>
                <a:off x="746125" y="3284984"/>
                <a:ext cx="4641850" cy="2552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accent2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Aft>
                    <a:spcPts val="600"/>
                  </a:spcAft>
                  <a:buClr>
                    <a:srgbClr val="F2C37D"/>
                  </a:buClr>
                  <a:buFont typeface="幼圆" panose="02010509060101010101" pitchFamily="49" charset="-122"/>
                  <a:buChar char=" "/>
                  <a:defRPr sz="16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根据朗伯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-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比尔通过对透射回来的光强的计算与公式的推导血氧含量表示为：</a:t>
                </a:r>
                <a:endParaRPr lang="en-US" altLang="zh-CN" sz="1800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1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             </a:t>
                </a:r>
                <a:r>
                  <a:rPr lang="en-US" altLang="zh-CN" sz="18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endParaRPr lang="zh-CN" altLang="zh-CN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1800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𝑆𝑎𝑜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A*R-B</a:t>
                </a:r>
                <a:endParaRPr lang="zh-CN" altLang="en-US" sz="1800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3284984"/>
                <a:ext cx="4641850" cy="2552494"/>
              </a:xfrm>
              <a:prstGeom prst="rect">
                <a:avLst/>
              </a:prstGeom>
              <a:blipFill>
                <a:blip r:embed="rId4" cstate="print"/>
                <a:stretch>
                  <a:fillRect l="-1050" t="-2148" r="-5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746125" y="1646962"/>
            <a:ext cx="195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血氧检测的原理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40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0838" y="836712"/>
            <a:ext cx="2204938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         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课题内容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50838" y="836712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93713" y="963712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02</a:t>
            </a:r>
            <a:endParaRPr kumimoji="0" lang="zh-CN" altLang="en-US" sz="1400" b="0" i="0" u="none" strike="noStrike" kern="10" cap="none" spc="-7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000" y="1700808"/>
            <a:ext cx="7245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难点分析：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光投射不同人体手指的光强度不一样，可能会驱动不了光电二极管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A:</a:t>
            </a:r>
            <a:r>
              <a:rPr lang="zh-CN" altLang="en-US" dirty="0" smtClean="0"/>
              <a:t>需要对</a:t>
            </a:r>
            <a:r>
              <a:rPr lang="en-US" altLang="zh-CN" dirty="0" smtClean="0"/>
              <a:t>LED</a:t>
            </a:r>
            <a:r>
              <a:rPr lang="zh-CN" altLang="en-US" dirty="0" smtClean="0"/>
              <a:t>进行梯度驱动，适应不同的群体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光电二极管的电流为</a:t>
            </a:r>
            <a:r>
              <a:rPr lang="en-US" altLang="zh-CN" dirty="0" smtClean="0"/>
              <a:t>1u~100u</a:t>
            </a:r>
            <a:r>
              <a:rPr lang="zh-CN" altLang="en-US" dirty="0" smtClean="0"/>
              <a:t>，血氧信号很微弱，直接放大结果非常不精确。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A:</a:t>
            </a:r>
            <a:r>
              <a:rPr lang="zh-CN" altLang="en-US" dirty="0" smtClean="0"/>
              <a:t>对信号进行分档放大，</a:t>
            </a:r>
            <a:r>
              <a:rPr lang="en-US" altLang="zh-CN" dirty="0" smtClean="0"/>
              <a:t>1-5u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5-25u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25-100u</a:t>
            </a:r>
            <a:r>
              <a:rPr lang="zh-CN" altLang="en-US" dirty="0" smtClean="0"/>
              <a:t>，分别放大，使</a:t>
            </a:r>
            <a:r>
              <a:rPr lang="en-US" altLang="zh-CN" dirty="0" smtClean="0"/>
              <a:t>ADC</a:t>
            </a:r>
            <a:r>
              <a:rPr lang="zh-CN" altLang="en-US" dirty="0" smtClean="0"/>
              <a:t>尽量满量程转换，提高精度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血氧信号的频率为</a:t>
            </a:r>
            <a:r>
              <a:rPr lang="en-US" altLang="zh-CN" dirty="0" smtClean="0"/>
              <a:t>0.5~5HZ</a:t>
            </a:r>
            <a:r>
              <a:rPr lang="zh-CN" altLang="en-US" dirty="0" smtClean="0"/>
              <a:t>，需要很大的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C,</a:t>
            </a:r>
            <a:r>
              <a:rPr lang="zh-CN" altLang="en-US" dirty="0" smtClean="0"/>
              <a:t>不利于可穿戴芯片的集成。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A: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gm-c</a:t>
            </a:r>
            <a:r>
              <a:rPr lang="zh-CN" altLang="en-US" dirty="0" smtClean="0"/>
              <a:t>滤波器，低功耗，面积小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在血氧检测的时候，环境光对血氧信号有干扰</a:t>
            </a:r>
            <a:endParaRPr lang="en-US" altLang="zh-CN" dirty="0" smtClean="0"/>
          </a:p>
          <a:p>
            <a:r>
              <a:rPr lang="en-US" altLang="zh-CN" dirty="0" smtClean="0"/>
              <a:t>   A:</a:t>
            </a:r>
            <a:r>
              <a:rPr lang="zh-CN" altLang="en-US" dirty="0" smtClean="0"/>
              <a:t>用环境光补偿电路，设置</a:t>
            </a:r>
            <a:r>
              <a:rPr lang="en-US" altLang="zh-CN" dirty="0" smtClean="0"/>
              <a:t>1u~10u</a:t>
            </a:r>
            <a:r>
              <a:rPr lang="zh-CN" altLang="en-US" dirty="0" smtClean="0"/>
              <a:t>的补偿梯度，补偿不同强度的环境光。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28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0838" y="836712"/>
            <a:ext cx="2204938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         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课题方法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50838" y="836712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93713" y="963712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03</a:t>
            </a:r>
            <a:endParaRPr kumimoji="0" lang="zh-CN" altLang="en-US" sz="1400" b="0" i="0" u="none" strike="noStrike" kern="10" cap="none" spc="-7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rot="5400000">
            <a:off x="1453387" y="2700978"/>
            <a:ext cx="993535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3568" y="16288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跨导放大器（</a:t>
            </a:r>
            <a:r>
              <a:rPr lang="en-US" altLang="zh-CN" dirty="0" smtClean="0"/>
              <a:t>TIA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9527" y="2282220"/>
            <a:ext cx="7052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根据光电二极管手册可知转换的电流范围为：</a:t>
            </a:r>
            <a:r>
              <a:rPr lang="en-US" altLang="zh-CN" dirty="0" smtClean="0"/>
              <a:t>1uA~100uA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ADC</a:t>
            </a:r>
            <a:r>
              <a:rPr lang="zh-CN" altLang="en-US" dirty="0" smtClean="0"/>
              <a:t>的满量程为</a:t>
            </a:r>
            <a:r>
              <a:rPr lang="en-US" altLang="zh-CN" u="sng" dirty="0" smtClean="0"/>
              <a:t>+</a:t>
            </a:r>
            <a:r>
              <a:rPr lang="en-US" altLang="zh-CN" dirty="0" smtClean="0"/>
              <a:t>0.9v</a:t>
            </a:r>
            <a:endParaRPr lang="zh-CN" altLang="en-US" u="sng" dirty="0"/>
          </a:p>
        </p:txBody>
      </p:sp>
      <p:sp>
        <p:nvSpPr>
          <p:cNvPr id="9" name="文本框 8"/>
          <p:cNvSpPr txBox="1"/>
          <p:nvPr/>
        </p:nvSpPr>
        <p:spPr>
          <a:xfrm>
            <a:off x="827585" y="3583353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为了得到更精确的血氧信号，可以把电流范围分为多档进行放大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9551294"/>
              </p:ext>
            </p:extLst>
          </p:nvPr>
        </p:nvGraphicFramePr>
        <p:xfrm>
          <a:off x="827585" y="4437112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5617880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1885857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2138123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99686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电流范围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1~5uA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5~25uA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25~100uA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355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反馈电阻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2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891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0838" y="836712"/>
            <a:ext cx="2204938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         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课题方法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50838" y="836712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93713" y="963712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03</a:t>
            </a:r>
            <a:endParaRPr kumimoji="0" lang="zh-CN" altLang="en-US" sz="1400" b="0" i="0" u="none" strike="noStrike" kern="10" cap="none" spc="-7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rot="5400000">
            <a:off x="1453387" y="2700978"/>
            <a:ext cx="993535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3568" y="16288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可变增益放大器（</a:t>
            </a:r>
            <a:r>
              <a:rPr lang="en-US" altLang="zh-CN" dirty="0" smtClean="0"/>
              <a:t>VGA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95736" y="2420888"/>
            <a:ext cx="10508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0759321"/>
              </p:ext>
            </p:extLst>
          </p:nvPr>
        </p:nvGraphicFramePr>
        <p:xfrm>
          <a:off x="2195736" y="2420888"/>
          <a:ext cx="4225328" cy="2808312"/>
        </p:xfrm>
        <a:graphic>
          <a:graphicData uri="http://schemas.openxmlformats.org/presentationml/2006/ole">
            <p:oleObj spid="_x0000_s2063" name="Visio" r:id="rId3" imgW="6020320" imgH="4090784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775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0838" y="836712"/>
            <a:ext cx="2204938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         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课题</a:t>
            </a:r>
            <a:r>
              <a:rPr lang="zh-CN" altLang="en-US" sz="2000" kern="0" dirty="0">
                <a:solidFill>
                  <a:srgbClr val="002850"/>
                </a:solidFill>
              </a:rPr>
              <a:t>方法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2850"/>
              </a:solidFill>
              <a:effectLst/>
              <a:uLnTx/>
              <a:uFillTx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50838" y="836712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93713" y="963712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03</a:t>
            </a:r>
            <a:endParaRPr kumimoji="0" lang="zh-CN" altLang="en-US" sz="1400" b="0" i="0" u="none" strike="noStrike" kern="10" cap="none" spc="-7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rot="5400000">
            <a:off x="1453387" y="2700978"/>
            <a:ext cx="993535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4976" y="162218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低通滤波器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7584" y="228222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血氧信号的频率范围为：</a:t>
            </a:r>
            <a:r>
              <a:rPr lang="en-US" altLang="zh-CN" dirty="0" smtClean="0"/>
              <a:t>0.5HZ~5HZ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7584" y="2942251"/>
            <a:ext cx="73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由于频率太低，导致</a:t>
            </a:r>
            <a:r>
              <a:rPr lang="en-US" altLang="zh-CN" dirty="0" smtClean="0"/>
              <a:t>RC</a:t>
            </a:r>
            <a:r>
              <a:rPr lang="zh-CN" altLang="en-US" dirty="0" smtClean="0"/>
              <a:t>太大，不利于芯片的集成，故采用</a:t>
            </a:r>
            <a:r>
              <a:rPr lang="en-US" altLang="zh-CN" dirty="0" smtClean="0"/>
              <a:t>gm-C</a:t>
            </a:r>
            <a:r>
              <a:rPr lang="zh-CN" altLang="en-US" dirty="0" smtClean="0"/>
              <a:t>滤波器，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gm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R,</a:t>
            </a:r>
            <a:r>
              <a:rPr lang="zh-CN" altLang="en-US" dirty="0" smtClean="0"/>
              <a:t> 减小面积，降低功耗。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9979" y="4881667"/>
            <a:ext cx="2066667" cy="10571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4881666"/>
            <a:ext cx="3628571" cy="108571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6125" y="3773459"/>
            <a:ext cx="730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Gm-C</a:t>
            </a:r>
            <a:r>
              <a:rPr lang="zh-CN" altLang="en-US" dirty="0" smtClean="0"/>
              <a:t>滤波器的优缺点：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优点：功耗低，面积小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缺点：线性度小，需要复杂的调谐电路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9023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0838" y="836712"/>
            <a:ext cx="2204938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         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课题</a:t>
            </a:r>
            <a:r>
              <a:rPr lang="zh-CN" altLang="en-US" sz="2000" kern="0" dirty="0">
                <a:solidFill>
                  <a:srgbClr val="002850"/>
                </a:solidFill>
              </a:rPr>
              <a:t>方法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2850"/>
              </a:solidFill>
              <a:effectLst/>
              <a:uLnTx/>
              <a:uFillTx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50838" y="836712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93713" y="963712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03</a:t>
            </a:r>
            <a:endParaRPr kumimoji="0" lang="zh-CN" altLang="en-US" sz="1400" b="0" i="0" u="none" strike="noStrike" kern="10" cap="none" spc="-7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rot="5400000">
            <a:off x="1453387" y="2700978"/>
            <a:ext cx="993535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4976" y="162218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低通滤波器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4976" y="2315479"/>
            <a:ext cx="73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如果电容太大，也可以利用密勒效应可以放大电容</a:t>
            </a:r>
            <a:endParaRPr lang="en-US" altLang="zh-CN" dirty="0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8769678"/>
              </p:ext>
            </p:extLst>
          </p:nvPr>
        </p:nvGraphicFramePr>
        <p:xfrm>
          <a:off x="1895346" y="3306443"/>
          <a:ext cx="2428875" cy="1962150"/>
        </p:xfrm>
        <a:graphic>
          <a:graphicData uri="http://schemas.openxmlformats.org/presentationml/2006/ole">
            <p:oleObj spid="_x0000_s3098" name="Visio" r:id="rId3" imgW="3793645" imgH="2263207" progId="Visio.Drawing.11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8388212"/>
              </p:ext>
            </p:extLst>
          </p:nvPr>
        </p:nvGraphicFramePr>
        <p:xfrm>
          <a:off x="4954036" y="3434763"/>
          <a:ext cx="2371725" cy="1485900"/>
        </p:xfrm>
        <a:graphic>
          <a:graphicData uri="http://schemas.openxmlformats.org/presentationml/2006/ole">
            <p:oleObj spid="_x0000_s3099" name="Visio" r:id="rId4" imgW="3479180" imgH="1991355" progId="Visio.Drawing.11">
              <p:embed/>
            </p:oleObj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50838" y="3140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0838" y="55603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50838" y="70462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矩形 13"/>
              <p:cNvSpPr/>
              <p:nvPr/>
            </p:nvSpPr>
            <p:spPr>
              <a:xfrm>
                <a:off x="3289921" y="5452799"/>
                <a:ext cx="16393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1200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alt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21" y="5452799"/>
                <a:ext cx="1639360" cy="338554"/>
              </a:xfrm>
              <a:prstGeom prst="rect">
                <a:avLst/>
              </a:prstGeom>
              <a:blipFill>
                <a:blip r:embed="rId5" cstate="print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936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复件 571TGp_business_light_ani">
  <a:themeElements>
    <a:clrScheme name="复件 571TGp_business_light_ani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复件 571TGp_business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复件 571TGp_business_light_ani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571TGp_business_light_ani</Template>
  <TotalTime>3149</TotalTime>
  <Words>929</Words>
  <Application>Microsoft Office PowerPoint</Application>
  <PresentationFormat>全屏显示(4:3)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复件 571TGp_business_light_ani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琪琪工作室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Female Authority and Narrative Voice  A Feminist Narratological Reading of Tillie Olsen’s Works</dc:title>
  <dc:creator>琪琪</dc:creator>
  <cp:lastModifiedBy>Administrator</cp:lastModifiedBy>
  <cp:revision>340</cp:revision>
  <dcterms:created xsi:type="dcterms:W3CDTF">2009-05-20T15:33:31Z</dcterms:created>
  <dcterms:modified xsi:type="dcterms:W3CDTF">2019-01-08T10:56:26Z</dcterms:modified>
</cp:coreProperties>
</file>