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7" r:id="rId4"/>
    <p:sldId id="309" r:id="rId5"/>
    <p:sldId id="278" r:id="rId6"/>
    <p:sldId id="306" r:id="rId7"/>
    <p:sldId id="262" r:id="rId8"/>
    <p:sldId id="257" r:id="rId9"/>
    <p:sldId id="276" r:id="rId10"/>
    <p:sldId id="308" r:id="rId11"/>
    <p:sldId id="263" r:id="rId12"/>
    <p:sldId id="284" r:id="rId13"/>
    <p:sldId id="282" r:id="rId14"/>
    <p:sldId id="307" r:id="rId15"/>
    <p:sldId id="270" r:id="rId16"/>
    <p:sldId id="281" r:id="rId17"/>
    <p:sldId id="285" r:id="rId18"/>
    <p:sldId id="305" r:id="rId19"/>
    <p:sldId id="271" r:id="rId20"/>
    <p:sldId id="287" r:id="rId21"/>
    <p:sldId id="288" r:id="rId22"/>
    <p:sldId id="289" r:id="rId23"/>
    <p:sldId id="272" r:id="rId24"/>
    <p:sldId id="290" r:id="rId25"/>
    <p:sldId id="291" r:id="rId26"/>
    <p:sldId id="273" r:id="rId27"/>
    <p:sldId id="293" r:id="rId28"/>
    <p:sldId id="294" r:id="rId29"/>
    <p:sldId id="295" r:id="rId30"/>
    <p:sldId id="274" r:id="rId31"/>
    <p:sldId id="299" r:id="rId32"/>
    <p:sldId id="296" r:id="rId33"/>
    <p:sldId id="275" r:id="rId34"/>
    <p:sldId id="300" r:id="rId35"/>
    <p:sldId id="301" r:id="rId36"/>
    <p:sldId id="310" r:id="rId37"/>
    <p:sldId id="30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0926A-C093-4E07-8804-1A22BE192840}" v="162" dt="2022-07-08T17:25:34.928"/>
    <p1510:client id="{37CF06F0-52C1-CC72-93CF-688A460CA52C}" v="97" dt="2022-07-09T17:30:14.105"/>
    <p1510:client id="{4C69E38B-A055-36FF-B30C-96DD8CA51768}" v="280" dt="2022-07-08T22:12:56.998"/>
    <p1510:client id="{54C78926-7819-0566-2538-793BD303F0D6}" v="361" dt="2022-07-08T18:21:05.973"/>
    <p1510:client id="{55D234A5-DB5E-E3BC-A78E-8D1EDE6C0FE9}" v="1067" dt="2022-07-08T23:34:39.439"/>
    <p1510:client id="{68E13C6B-D26F-09E7-0D70-1362B04F0329}" v="5" dt="2022-07-09T03:15:14.904"/>
    <p1510:client id="{7243CABD-40EF-F182-5507-C96AB787870A}" v="3" dt="2022-07-09T17:11:08.241"/>
    <p1510:client id="{864D0D24-1C50-D04E-63B0-E5FE2E3A8EE1}" v="108" dt="2022-07-09T03:56:14.617"/>
    <p1510:client id="{AB9DE3F7-2E70-47B7-FB68-BCA647D35FE4}" v="93" dt="2022-07-09T03:14:33.517"/>
    <p1510:client id="{B2D72F0F-1046-108C-07B0-CC14CCE1AE9A}" v="5" dt="2022-07-09T02:16:31.071"/>
    <p1510:client id="{B821C066-196D-025B-81AD-B1CB9C205D90}" v="1" dt="2022-07-09T01:50:25.085"/>
    <p1510:client id="{C1F43A7C-888D-FF6A-E13E-9750850F0EC4}" v="456" dt="2022-07-09T00:48:35.362"/>
    <p1510:client id="{C4452894-6F21-5DF2-81AB-B6198A3BBFBD}" v="388" dt="2022-07-08T19:27:57.975"/>
    <p1510:client id="{C4A8292C-CE72-4499-39B0-311F2066C643}" v="78" dt="2022-07-08T18:02:08.143"/>
    <p1510:client id="{E8CC13CD-96F2-B545-4687-C5DC91AF03EB}" v="567" dt="2022-07-09T04:41:03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showcase/5252343/video/706260512" TargetMode="External"/><Relationship Id="rId2" Type="http://schemas.openxmlformats.org/officeDocument/2006/relationships/hyperlink" Target="https://nbviewer.org/github/woz-u/DS-Student-Resources/blob/main/DS108-Databases/SQL/Examples/DS108-L2-JOINS-HOHELPER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showcase/5252343/video/315996107" TargetMode="External"/><Relationship Id="rId3" Type="http://schemas.openxmlformats.org/officeDocument/2006/relationships/hyperlink" Target="https://nbviewer.org/github/woz-u/DS-Student-Resources/tree/main/DS108-Databases/SQL/Workshops/" TargetMode="External"/><Relationship Id="rId7" Type="http://schemas.openxmlformats.org/officeDocument/2006/relationships/hyperlink" Target="https://vimeo.com/showcase/5252343/video/706260512" TargetMode="External"/><Relationship Id="rId2" Type="http://schemas.openxmlformats.org/officeDocument/2006/relationships/hyperlink" Target="https://vimeo.com/showcase/52523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showcase/5252343/video/563359034" TargetMode="External"/><Relationship Id="rId5" Type="http://schemas.openxmlformats.org/officeDocument/2006/relationships/hyperlink" Target="https://vimeo.com/showcase/5252343/video/562966139" TargetMode="External"/><Relationship Id="rId4" Type="http://schemas.openxmlformats.org/officeDocument/2006/relationships/hyperlink" Target="https://vimeo.com/showcase/5252343/video/561034501" TargetMode="External"/><Relationship Id="rId9" Type="http://schemas.openxmlformats.org/officeDocument/2006/relationships/hyperlink" Target="https://vimeo.com/showcase/5252343/video/31601596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f-DPs2ERMqOXK8aEa3VtxbP2w8BM5Nx/view" TargetMode="External"/><Relationship Id="rId2" Type="http://schemas.openxmlformats.org/officeDocument/2006/relationships/hyperlink" Target="https://dev.mysql.com/doc/workbench/en/wb-keys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mongodb.com/developer/products/mongodb/cheat-sheet/" TargetMode="External"/><Relationship Id="rId4" Type="http://schemas.openxmlformats.org/officeDocument/2006/relationships/hyperlink" Target="https://drive.google.com/file/d/1rsZFElR9xmJIpTuparzx8GS_CK06VEJf/view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oz-u/DS-Student-Resources/blob/main/DS109-Python/Examples/DS109-L10-Final-hands-on-helper.ipynb" TargetMode="External"/><Relationship Id="rId3" Type="http://schemas.openxmlformats.org/officeDocument/2006/relationships/hyperlink" Target="https://nbviewer.org/github/woz-u/DS-Student-Resources/blob/main/DS109-Python/Examples/DS109-L3-Python-for-loops.ipynb" TargetMode="External"/><Relationship Id="rId7" Type="http://schemas.openxmlformats.org/officeDocument/2006/relationships/hyperlink" Target="https://github.com/woz-u/DS-Student-Resources/blob/main/DS109-Python/Examples/DS109-L9-hands-on-helper.ipynb" TargetMode="External"/><Relationship Id="rId2" Type="http://schemas.openxmlformats.org/officeDocument/2006/relationships/hyperlink" Target="https://nbviewer.org/github/woz-u/DS-Student-Resources/blob/main/DS109-Python/Examples/DS109-L2-hands-on-helper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oz-u/DS-Student-Resources/blob/main/DS109-Python/Examples/DS109-L8-Hands-On-Helper.ipynb" TargetMode="External"/><Relationship Id="rId5" Type="http://schemas.openxmlformats.org/officeDocument/2006/relationships/hyperlink" Target="https://github.com/woz-u/DS-Student-Resources/blob/main/DS109-Python/Examples/DS109-L6-hands-on-helper.ipynb" TargetMode="External"/><Relationship Id="rId4" Type="http://schemas.openxmlformats.org/officeDocument/2006/relationships/hyperlink" Target="https://github.com/woz-u/DS-Student-Resources/blob/main/DS109-Python/Examples/DS109-L4-hands-on-helper-1.ipynb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showcase/8740300/video/631527767" TargetMode="External"/><Relationship Id="rId3" Type="http://schemas.openxmlformats.org/officeDocument/2006/relationships/hyperlink" Target="https://nbviewer.org/github/woz-u/DS-Student-Resources/tree/main/DS109-Python/Workshops/" TargetMode="External"/><Relationship Id="rId7" Type="http://schemas.openxmlformats.org/officeDocument/2006/relationships/hyperlink" Target="https://vimeo.com/428204013" TargetMode="External"/><Relationship Id="rId2" Type="http://schemas.openxmlformats.org/officeDocument/2006/relationships/hyperlink" Target="https://vimeo.com/showcase/87403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426836051" TargetMode="External"/><Relationship Id="rId11" Type="http://schemas.openxmlformats.org/officeDocument/2006/relationships/hyperlink" Target="https://drive.google.com/file/d/17pwsicRjd3-Q-dqoN98b8SJr_esoF36w/view" TargetMode="External"/><Relationship Id="rId5" Type="http://schemas.openxmlformats.org/officeDocument/2006/relationships/hyperlink" Target="https://vimeo.com/showcase/8740300/video/631546106" TargetMode="External"/><Relationship Id="rId10" Type="http://schemas.openxmlformats.org/officeDocument/2006/relationships/hyperlink" Target="https://vimeo.com/428355483" TargetMode="External"/><Relationship Id="rId4" Type="http://schemas.openxmlformats.org/officeDocument/2006/relationships/hyperlink" Target="https://vimeo.com/showcase/8740300/video/631566043" TargetMode="External"/><Relationship Id="rId9" Type="http://schemas.openxmlformats.org/officeDocument/2006/relationships/hyperlink" Target="https://vimeo.com/46078373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574898381" TargetMode="External"/><Relationship Id="rId2" Type="http://schemas.openxmlformats.org/officeDocument/2006/relationships/hyperlink" Target="https://support.microsoft.com/en-us/windows/keyboard-shortcuts-in-windows-dcc61a57-8ff0-cffe-9796-cb9706c75eec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vimeo.com/52203852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z-u/DS-Student-Resources/blob/main/DS104-Data-Wrangling-and-Visualization/Examples/DS104-L4-Helper.ipynb" TargetMode="External"/><Relationship Id="rId2" Type="http://schemas.openxmlformats.org/officeDocument/2006/relationships/hyperlink" Target="https://nbviewer.org/github/woz-u/DS-Student-Resources/blob/main/DS104-Data-Wrangling-and-Visualization/Examples/DS104-L2-Follow-Along-Lesson-P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bviewer.org/github/woz-u/DS-Student-Resources/blob/main/DS104-Data-Wrangling-and-Visualization/Examples/DS104-L6-Tableau-Basics-Hands-On-Helper.ipynb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434221066" TargetMode="External"/><Relationship Id="rId13" Type="http://schemas.openxmlformats.org/officeDocument/2006/relationships/hyperlink" Target="https://www.tableau.com/data-insights/dashboard-showcase" TargetMode="External"/><Relationship Id="rId3" Type="http://schemas.openxmlformats.org/officeDocument/2006/relationships/hyperlink" Target="https://nbviewer.org/github/woz-u/DS-Student-Resources/tree/main/DS104-Data-Wrangling-and-Visualization/Workshops/" TargetMode="External"/><Relationship Id="rId7" Type="http://schemas.openxmlformats.org/officeDocument/2006/relationships/hyperlink" Target="https://nbviewer.org/github/woz-u/DS-Student-Resources/blob/main/DS104-Data-Wrangling-and-Visualization/Examples/DS104-L6-Tableau-Basics-Hands-On-Helper.ipynb" TargetMode="External"/><Relationship Id="rId12" Type="http://schemas.openxmlformats.org/officeDocument/2006/relationships/hyperlink" Target="https://public.tableau.com/app/discover/viz-of-the-day" TargetMode="External"/><Relationship Id="rId2" Type="http://schemas.openxmlformats.org/officeDocument/2006/relationships/hyperlink" Target="https://vimeo.com/showcase/874029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432027835" TargetMode="External"/><Relationship Id="rId11" Type="http://schemas.openxmlformats.org/officeDocument/2006/relationships/hyperlink" Target="https://public.tableau.com/en-us/s/resources" TargetMode="External"/><Relationship Id="rId5" Type="http://schemas.openxmlformats.org/officeDocument/2006/relationships/hyperlink" Target="https://vimeo.com/438414531" TargetMode="External"/><Relationship Id="rId10" Type="http://schemas.openxmlformats.org/officeDocument/2006/relationships/hyperlink" Target="https://drive.google.com/file/d/1KUXab56XrELv-b86_ovJULsv9e59OuxL/view" TargetMode="External"/><Relationship Id="rId4" Type="http://schemas.openxmlformats.org/officeDocument/2006/relationships/hyperlink" Target="https://vimeo.com/430577617" TargetMode="External"/><Relationship Id="rId9" Type="http://schemas.openxmlformats.org/officeDocument/2006/relationships/hyperlink" Target="https://vimeo.com/441195408" TargetMode="External"/><Relationship Id="rId14" Type="http://schemas.openxmlformats.org/officeDocument/2006/relationships/hyperlink" Target="https://nbviewer.org/github/woz-u/DS-Student-Resources/blob/main/DS101-Basic-Statistics/Orientation/Common-Codes.ipyn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github/woz-u/DS-Student-Resources/blob/main/DS105-Intermediate-Statistics/Examples/DS105-L4-Hands-On-Part-1-R-Oranges.ipynb" TargetMode="External"/><Relationship Id="rId7" Type="http://schemas.openxmlformats.org/officeDocument/2006/relationships/hyperlink" Target="https://github.com/woz-u/DS-Student-Resources/blob/main/DS105-Intermediate-Statistics/Examples/DS105L10-Hands-On-Helper-P.ipynb" TargetMode="External"/><Relationship Id="rId2" Type="http://schemas.openxmlformats.org/officeDocument/2006/relationships/hyperlink" Target="https://nbviewer.org/github/woz-u/DS-Student-Resources/blob/main/DS105-Intermediate-Statistics/Examples/DS105-L1-PY-Examples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bviewer.org/github/woz-u/DS-Student-Resources/blob/main/DS105-Intermediate-Statistics/Examples/DS105-L9-Hands-On-Helper.ipynb" TargetMode="External"/><Relationship Id="rId5" Type="http://schemas.openxmlformats.org/officeDocument/2006/relationships/hyperlink" Target="https://nbviewer.org/github/woz-u/DS-Student-Resources/blob/main/DS105-Intermediate-Statistics/Examples/DS105-L8-Hands-on-Helper-R.ipynb" TargetMode="External"/><Relationship Id="rId4" Type="http://schemas.openxmlformats.org/officeDocument/2006/relationships/hyperlink" Target="https://nbviewer.org/github/woz-u/DS-Student-Resources/blob/main/DS105-Intermediate-Statistics/Examples/DS105-L4-Hands-On-Part-2-Oranges-Python.ipynb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showcase/8740292/video/335515713" TargetMode="External"/><Relationship Id="rId13" Type="http://schemas.openxmlformats.org/officeDocument/2006/relationships/hyperlink" Target="https://www.psychologie.hhu.de/arbeitsgruppen/allgemeine-psychologie-und-arbeitspsychologie/gpower" TargetMode="External"/><Relationship Id="rId3" Type="http://schemas.openxmlformats.org/officeDocument/2006/relationships/hyperlink" Target="https://nbviewer.org/github/woz-u/DS-Student-Resources/tree/main/DS105-Intermediate-Statistics/Workshops/" TargetMode="External"/><Relationship Id="rId7" Type="http://schemas.openxmlformats.org/officeDocument/2006/relationships/hyperlink" Target="https://vimeo.com/showcase/8740292/video/335516500" TargetMode="External"/><Relationship Id="rId12" Type="http://schemas.openxmlformats.org/officeDocument/2006/relationships/hyperlink" Target="https://vimeo.com/showcase/8740292/video/341611130" TargetMode="External"/><Relationship Id="rId2" Type="http://schemas.openxmlformats.org/officeDocument/2006/relationships/hyperlink" Target="https://vimeo.com/showcase/87402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showcase/8740292/video/334042957" TargetMode="External"/><Relationship Id="rId11" Type="http://schemas.openxmlformats.org/officeDocument/2006/relationships/hyperlink" Target="https://vimeo.com/showcase/8740292/video/341610015" TargetMode="External"/><Relationship Id="rId5" Type="http://schemas.openxmlformats.org/officeDocument/2006/relationships/hyperlink" Target="https://vimeo.com/showcase/8740292/video/335019817" TargetMode="External"/><Relationship Id="rId10" Type="http://schemas.openxmlformats.org/officeDocument/2006/relationships/hyperlink" Target="https://vimeo.com/showcase/8740292/video/335514599" TargetMode="External"/><Relationship Id="rId4" Type="http://schemas.openxmlformats.org/officeDocument/2006/relationships/hyperlink" Target="https://vimeo.com/showcase/8740292/video/334045547" TargetMode="External"/><Relationship Id="rId9" Type="http://schemas.openxmlformats.org/officeDocument/2006/relationships/hyperlink" Target="https://vimeo.com/showcase/8740292/video/335518678" TargetMode="External"/><Relationship Id="rId14" Type="http://schemas.openxmlformats.org/officeDocument/2006/relationships/hyperlink" Target="https://vimeo.com/447710352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z-u/DS-Student-Resources/blob/main/DS106-Machine-Learning/ML/Examples/DS106-ML-L1-Hands-on-Helper.ipynb" TargetMode="External"/><Relationship Id="rId2" Type="http://schemas.openxmlformats.org/officeDocument/2006/relationships/hyperlink" Target="https://nbviewer.org/github/woz-u/DS-Student-Resources/blob/main/DS106-Machine-Learning/Modeling/Examples/DS106-L2-HandsOn-Helper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oz-u/DS-Student-Resources/blob/main/DS106-Machine-Learning/ML/Examples/DS106-MachineLearning-L3-Hands-On-Helper.ipynb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showcase/8740297/video/637660493" TargetMode="External"/><Relationship Id="rId3" Type="http://schemas.openxmlformats.org/officeDocument/2006/relationships/hyperlink" Target="https://nbviewer.org/github/woz-u/DS-Student-Resources/tree/main/DS106-Machine-Learning/Modeling/Workshops/" TargetMode="External"/><Relationship Id="rId7" Type="http://schemas.openxmlformats.org/officeDocument/2006/relationships/hyperlink" Target="https://nbviewer.org/github/woz-u/DS-Student-Resources/tree/main/DS106-Machine-Learning/ML/Workshops/" TargetMode="External"/><Relationship Id="rId2" Type="http://schemas.openxmlformats.org/officeDocument/2006/relationships/hyperlink" Target="https://vimeo.com/showcase/874029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showcase/8740297/video/634528117" TargetMode="External"/><Relationship Id="rId5" Type="http://schemas.openxmlformats.org/officeDocument/2006/relationships/hyperlink" Target="https://vimeo.com/465628018" TargetMode="External"/><Relationship Id="rId4" Type="http://schemas.openxmlformats.org/officeDocument/2006/relationships/hyperlink" Target="https://vimeo.com/465050172" TargetMode="External"/><Relationship Id="rId9" Type="http://schemas.openxmlformats.org/officeDocument/2006/relationships/hyperlink" Target="https://nbviewer.org/github/woz-u/DS-Student-Resources/blob/main/DS101-Basic-Statistics/Orientation/Common-Codes.ipynb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465837537" TargetMode="External"/><Relationship Id="rId2" Type="http://schemas.openxmlformats.org/officeDocument/2006/relationships/hyperlink" Target="https://vimeo.com/showcase/8740298/video/657627257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z-u/DS-Student-Resources/blob/main/DS103-Metrics-and-Data-Processing/Examples/DSO103-L3-SCRUM-and-L4-Kanban.ipynb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github/woz-u/DS-Student-Resources/tree/main/DS103-Metrics-and-Data-Processing/Workshops/" TargetMode="External"/><Relationship Id="rId2" Type="http://schemas.openxmlformats.org/officeDocument/2006/relationships/hyperlink" Target="https://vimeo.com/showcase/874028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how+to+create+a+spreadsheet+in+libreoffice&amp;sxsrf=ALiCzsauGtJ8jswa0B5fMIle-B_BqU9ecw%3A1657337342002&amp;ei=_fXIYoLhPKqD0PEP4eiuqAQ&amp;oq=how+to+create+a.+spreadsheet++libre&amp;gs_lcp=Cgdnd3Mtd2l6EAEYADIGCAAQHhAIMgYIABAeEAgyBQgAEIYDOgcIIxCwAxAnOgcIABBHELADOggIABAeEAcQCjoGCAAQHhAHOgoIABAeEA8QBxAKOgoIABAeEA8QCBAKOggIABAeEAgQDUoECEEYAEoECEYYAFC0B1iHImDIN2gBcAF4AIABwQKIAY8WkgEIMC4xMS4yLjKYAQCgAQHIAQnAAQE&amp;sclient=gws-wiz#kpvalbx=_pvbIYp3tJvKU0PEPwOOiwAo32" TargetMode="External"/><Relationship Id="rId2" Type="http://schemas.openxmlformats.org/officeDocument/2006/relationships/hyperlink" Target="https://support.google.com/docs/answer/6000292?hl=en&amp;co=GENIE.Platform%3DDesk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breofficehelp.com/libreoffice-calc-tutorials/" TargetMode="External"/><Relationship Id="rId5" Type="http://schemas.openxmlformats.org/officeDocument/2006/relationships/hyperlink" Target="https://support.microsoft.com/en-us/office/excel-video-training-9bc05390-e94c-46af-a5b3-d7c22f6990bb" TargetMode="External"/><Relationship Id="rId4" Type="http://schemas.openxmlformats.org/officeDocument/2006/relationships/hyperlink" Target="https://support.google.com/a/users/answer/9282959?visit_id=637361702049227170-1815413770&amp;rd=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github/woz-u/DS-Student-Resources/tree/main/DS101-Basic-Statistics/Workshops/" TargetMode="External"/><Relationship Id="rId2" Type="http://schemas.openxmlformats.org/officeDocument/2006/relationships/hyperlink" Target="https://vimeo.com/showcase/87402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showcase/8740284/video/647515154" TargetMode="External"/><Relationship Id="rId5" Type="http://schemas.openxmlformats.org/officeDocument/2006/relationships/hyperlink" Target="https://vimeo.com/showcase/8740284/video/317285988" TargetMode="External"/><Relationship Id="rId4" Type="http://schemas.openxmlformats.org/officeDocument/2006/relationships/hyperlink" Target="https://vimeo.com/showcase/8740284/video/31728606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en-us/HT201236" TargetMode="External"/><Relationship Id="rId2" Type="http://schemas.openxmlformats.org/officeDocument/2006/relationships/hyperlink" Target="https://support.microsoft.com/en-us/windows/keyboard-shortcuts-in-windows-dcc61a57-8ff0-cffe-9796-cb9706c75eec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z-u/DS-Student-Resources/blob/main/DS102-Statistical-Programming-in-R/Examples/Team-Examples/Nolan/Plotting%20in%20R%20with%20ggplot2.ipynb" TargetMode="External"/><Relationship Id="rId2" Type="http://schemas.openxmlformats.org/officeDocument/2006/relationships/hyperlink" Target="https://nbviewer.org/github/woz-u/DS-Student-Resources/blob/main/DS102-Statistical-Programming-in-R/Examples/DS102-L3-ForLoop-Handson-Helper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oz-u/DS-Student-Resources/blob/main/DS102-Statistical-Programming-in-R/Examples/DS102L10-Hands-On-Helper.R" TargetMode="External"/><Relationship Id="rId4" Type="http://schemas.openxmlformats.org/officeDocument/2006/relationships/hyperlink" Target="https://nbviewer.org/github/woz-u/DS-Student-Resources/blob/main/DS102-Statistical-Programming-in-R/Examples/DS102-L7-Hands-on-Helper-R.ipynb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showcase/8740285/video/630323233" TargetMode="External"/><Relationship Id="rId3" Type="http://schemas.openxmlformats.org/officeDocument/2006/relationships/hyperlink" Target="https://nbviewer.org/github/woz-u/DS-Student-Resources/tree/main/DS102-Statistical-Programming-in-R/Workshops/" TargetMode="External"/><Relationship Id="rId7" Type="http://schemas.openxmlformats.org/officeDocument/2006/relationships/hyperlink" Target="https://vimeo.com/420538888" TargetMode="External"/><Relationship Id="rId2" Type="http://schemas.openxmlformats.org/officeDocument/2006/relationships/hyperlink" Target="https://vimeo.com/showcase/87402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showcase/8740285/video/328682569" TargetMode="External"/><Relationship Id="rId5" Type="http://schemas.openxmlformats.org/officeDocument/2006/relationships/hyperlink" Target="https://vimeo.com/showcase/8740285/video/328682607" TargetMode="External"/><Relationship Id="rId4" Type="http://schemas.openxmlformats.org/officeDocument/2006/relationships/hyperlink" Target="https://vimeo.com/408696478" TargetMode="External"/><Relationship Id="rId9" Type="http://schemas.openxmlformats.org/officeDocument/2006/relationships/hyperlink" Target="https://www.rstudio.com/resources/cheatshee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Hands-on Helpers, Workshop Links and Saving Files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47F6-4334-7E12-BA60-A2990E6D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Save R Scripts and add to GitHub Repo:</a:t>
            </a:r>
          </a:p>
          <a:p>
            <a:endParaRPr lang="en-US">
              <a:ea typeface="+mj-lt"/>
              <a:cs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278F0-5192-DD54-0B81-F9968F060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Windows: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6EC7-FF36-E58A-80BA-452145994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Save R Scripts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F08B7-188D-D424-5F04-FBFBB8564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Mac: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3E7DA-CFC3-29A5-59E5-A25E2ECA6D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Save R Scripts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0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Module 3 / DS108: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7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Hands-on Helpers: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SQL:</a:t>
            </a:r>
            <a:endParaRPr lang="en-US"/>
          </a:p>
          <a:p>
            <a:r>
              <a:rPr lang="en-US">
                <a:cs typeface="Calibri"/>
                <a:hlinkClick r:id="rId2"/>
              </a:rPr>
              <a:t>Lesson 2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NoSQL: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Connecting MongoDB to VScode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458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Workshops: </a:t>
            </a:r>
            <a:r>
              <a:rPr lang="en-US">
                <a:ea typeface="+mj-lt"/>
                <a:cs typeface="+mj-lt"/>
                <a:hlinkClick r:id="rId2"/>
              </a:rPr>
              <a:t>Vimeo Showcase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</a:rPr>
              <a:t>SQL:</a:t>
            </a:r>
          </a:p>
          <a:p>
            <a:r>
              <a:rPr lang="en-US">
                <a:cs typeface="Calibri"/>
                <a:hlinkClick r:id="rId3"/>
              </a:rPr>
              <a:t>DS108 SQL - Companion Notebook Workshops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4"/>
              </a:rPr>
              <a:t>Lesson 2</a:t>
            </a:r>
          </a:p>
          <a:p>
            <a:r>
              <a:rPr lang="en-US">
                <a:cs typeface="Calibri"/>
                <a:hlinkClick r:id="rId5"/>
              </a:rPr>
              <a:t>Lesson 4</a:t>
            </a:r>
          </a:p>
          <a:p>
            <a:r>
              <a:rPr lang="en-US">
                <a:cs typeface="Calibri"/>
                <a:hlinkClick r:id="rId6"/>
              </a:rPr>
              <a:t>Lesson 5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NoSQL:</a:t>
            </a:r>
          </a:p>
          <a:p>
            <a:r>
              <a:rPr lang="en-US">
                <a:ea typeface="+mn-lt"/>
                <a:cs typeface="+mn-lt"/>
                <a:hlinkClick r:id="rId7"/>
              </a:rPr>
              <a:t>Connecting MongoDB to VScode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Lesson 2</a:t>
            </a:r>
          </a:p>
          <a:p>
            <a:r>
              <a:rPr lang="en-US">
                <a:ea typeface="+mn-lt"/>
                <a:cs typeface="+mn-lt"/>
              </a:rPr>
              <a:t>Lesson 4 – no video</a:t>
            </a:r>
          </a:p>
          <a:p>
            <a:r>
              <a:rPr lang="en-US">
                <a:ea typeface="+mn-lt"/>
                <a:cs typeface="+mn-lt"/>
                <a:hlinkClick r:id="rId9"/>
              </a:rPr>
              <a:t>Lesson 5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74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47F6-4334-7E12-BA60-A2990E6D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Save Screens shots to a Document File and add to GitHub Repo: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278F0-5192-DD54-0B81-F9968F060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Windows: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6EC7-FF36-E58A-80BA-452145994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How to take screen shots </a:t>
            </a:r>
          </a:p>
          <a:p>
            <a:r>
              <a:rPr lang="en-US">
                <a:ea typeface="+mn-lt"/>
                <a:cs typeface="+mn-lt"/>
              </a:rPr>
              <a:t>Add screen shots to Document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  <a:hlinkClick r:id="rId2"/>
              </a:rPr>
              <a:t>Cheat Sheet for SQL</a:t>
            </a:r>
          </a:p>
          <a:p>
            <a:r>
              <a:rPr lang="en-US">
                <a:cs typeface="Calibri"/>
                <a:hlinkClick r:id="rId3"/>
              </a:rPr>
              <a:t>Cheat Sheet for MongoDB</a:t>
            </a:r>
            <a:endParaRPr lang="en-US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F08B7-188D-D424-5F04-FBFBB8564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Mac: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3E7DA-CFC3-29A5-59E5-A25E2ECA6D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How to take screen shots </a:t>
            </a:r>
          </a:p>
          <a:p>
            <a:r>
              <a:rPr lang="en-US">
                <a:ea typeface="+mn-lt"/>
                <a:cs typeface="+mn-lt"/>
              </a:rPr>
              <a:t>Add screen shots to Document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Cheat Sheet for NoSQL</a:t>
            </a:r>
          </a:p>
          <a:p>
            <a:r>
              <a:rPr lang="en-US">
                <a:ea typeface="+mn-lt"/>
                <a:cs typeface="+mn-lt"/>
                <a:hlinkClick r:id="rId5"/>
              </a:rPr>
              <a:t>Cheat Sheet Mongo Shell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164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Module 4 / DS109: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Programming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5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Hands-on Helpers: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2"/>
              </a:rPr>
              <a:t>Lesson 2</a:t>
            </a:r>
            <a:endParaRPr lang="en-US">
              <a:ea typeface="Calibri"/>
              <a:cs typeface="Calibri"/>
              <a:hlinkClick r:id="rId2"/>
            </a:endParaRPr>
          </a:p>
          <a:p>
            <a:r>
              <a:rPr lang="en-US">
                <a:cs typeface="Calibri"/>
                <a:hlinkClick r:id="rId3"/>
              </a:rPr>
              <a:t>Lesson 3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4"/>
              </a:rPr>
              <a:t>Lesson 4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5"/>
              </a:rPr>
              <a:t>Lesson 6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6"/>
              </a:rPr>
              <a:t>Lesson 8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7"/>
              </a:rPr>
              <a:t>Lesson 9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8"/>
              </a:rPr>
              <a:t>Final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0360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Workshops: </a:t>
            </a:r>
            <a:r>
              <a:rPr lang="en-US">
                <a:ea typeface="+mj-lt"/>
                <a:cs typeface="+mj-lt"/>
                <a:hlinkClick r:id="rId2"/>
              </a:rPr>
              <a:t>Vimeo Showcase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DS109 – Companion Notebook Workshops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Calibri"/>
                <a:cs typeface="Calibri"/>
              </a:rPr>
              <a:t>Lesson 1</a:t>
            </a:r>
          </a:p>
          <a:p>
            <a:pPr lvl="1"/>
            <a:r>
              <a:rPr lang="en-US">
                <a:ea typeface="Calibri"/>
                <a:cs typeface="Calibri"/>
              </a:rPr>
              <a:t>Python Basics</a:t>
            </a:r>
          </a:p>
          <a:p>
            <a:pPr lvl="1"/>
            <a:r>
              <a:rPr lang="en-US">
                <a:ea typeface="Calibri"/>
                <a:cs typeface="Calibri"/>
                <a:hlinkClick r:id="rId4"/>
              </a:rPr>
              <a:t>Opening a Python Script in VScode</a:t>
            </a:r>
          </a:p>
          <a:p>
            <a:pPr lvl="1"/>
            <a:r>
              <a:rPr lang="en-US">
                <a:ea typeface="+mn-lt"/>
                <a:cs typeface="+mn-lt"/>
                <a:hlinkClick r:id="rId5"/>
              </a:rPr>
              <a:t>Creating main.py in command prompt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6"/>
              </a:rPr>
              <a:t>Lesson 2</a:t>
            </a:r>
            <a:endParaRPr lang="en-US">
              <a:ea typeface="Calibri"/>
              <a:cs typeface="Calibri"/>
              <a:hlinkClick r:id="rId6"/>
            </a:endParaRPr>
          </a:p>
          <a:p>
            <a:r>
              <a:rPr lang="en-US">
                <a:cs typeface="Calibri"/>
              </a:rPr>
              <a:t>Lesson 3</a:t>
            </a:r>
            <a:endParaRPr lang="en-US"/>
          </a:p>
          <a:p>
            <a:pPr lvl="1"/>
            <a:r>
              <a:rPr lang="en-US">
                <a:cs typeface="Calibri"/>
                <a:hlinkClick r:id="rId6"/>
              </a:rPr>
              <a:t>ifElse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  <a:hlinkClick r:id="rId7"/>
              </a:rPr>
              <a:t>Python List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8"/>
              </a:rPr>
              <a:t>Lesson 4</a:t>
            </a:r>
            <a:endParaRPr lang="en-US">
              <a:ea typeface="Calibri"/>
              <a:cs typeface="Calibri"/>
              <a:hlinkClick r:id="rId8"/>
            </a:endParaRPr>
          </a:p>
          <a:p>
            <a:r>
              <a:rPr lang="en-US">
                <a:cs typeface="Calibri"/>
                <a:hlinkClick r:id="rId8"/>
              </a:rPr>
              <a:t>Lesson 6</a:t>
            </a:r>
            <a:endParaRPr lang="en-US">
              <a:ea typeface="Calibri"/>
              <a:cs typeface="Calibri"/>
              <a:hlinkClick r:id="rId8"/>
            </a:endParaRPr>
          </a:p>
          <a:p>
            <a:r>
              <a:rPr lang="en-US">
                <a:cs typeface="Calibri"/>
                <a:hlinkClick r:id="rId9"/>
              </a:rPr>
              <a:t>Lesson 9</a:t>
            </a:r>
            <a:endParaRPr lang="en-US">
              <a:ea typeface="Calibri"/>
              <a:cs typeface="Calibri"/>
              <a:hlinkClick r:id="rId9"/>
            </a:endParaRPr>
          </a:p>
          <a:p>
            <a:r>
              <a:rPr lang="en-US">
                <a:cs typeface="Calibri"/>
                <a:hlinkClick r:id="rId10"/>
              </a:rPr>
              <a:t>Final</a:t>
            </a:r>
            <a:endParaRPr lang="en-US">
              <a:ea typeface="Calibri"/>
              <a:cs typeface="Calibri"/>
              <a:hlinkClick r:id="rId10"/>
            </a:endParaRPr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11"/>
              </a:rPr>
              <a:t>Cheat Sheet Python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83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47F6-4334-7E12-BA60-A2990E6D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Save Python Files and add to GitHub Repo: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278F0-5192-DD54-0B81-F9968F060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Windows: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6EC7-FF36-E58A-80BA-452145994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Save Python Scripts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2"/>
              </a:rPr>
              <a:t>Command Prompt Commands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Jupyter Basics</a:t>
            </a:r>
          </a:p>
          <a:p>
            <a:r>
              <a:rPr lang="en-US">
                <a:ea typeface="+mn-lt"/>
                <a:cs typeface="+mn-lt"/>
                <a:hlinkClick r:id="rId4"/>
              </a:rPr>
              <a:t>Jupyter Shortcuts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F08B7-188D-D424-5F04-FBFBB8564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Mac: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3E7DA-CFC3-29A5-59E5-A25E2ECA6D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Save Python Scripts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Terminal Commands ??</a:t>
            </a:r>
          </a:p>
        </p:txBody>
      </p:sp>
    </p:spTree>
    <p:extLst>
      <p:ext uri="{BB962C8B-B14F-4D97-AF65-F5344CB8AC3E}">
        <p14:creationId xmlns:p14="http://schemas.microsoft.com/office/powerpoint/2010/main" val="1967454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Module 5 / DS104: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Data Wrangling &amp; </a:t>
            </a:r>
            <a:r>
              <a:rPr lang="en-US" err="1">
                <a:ea typeface="Calibri Light"/>
                <a:cs typeface="Calibri Light"/>
              </a:rPr>
              <a:t>Visualzation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Module 1 /DS101: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Basic Statistics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7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Hands-on Helpers: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rId2"/>
              </a:rPr>
              <a:t>Lesson 2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3"/>
              </a:rPr>
              <a:t>Lesson 4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4"/>
              </a:rPr>
              <a:t>Lesson 6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Lesson 9 – coming soon</a:t>
            </a:r>
          </a:p>
          <a:p>
            <a:r>
              <a:rPr lang="en-US">
                <a:cs typeface="Calibri"/>
              </a:rPr>
              <a:t>Final – coming soon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80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Workshops: </a:t>
            </a:r>
            <a:r>
              <a:rPr lang="en-US">
                <a:ea typeface="+mj-lt"/>
                <a:cs typeface="+mj-lt"/>
                <a:hlinkClick r:id="rId2"/>
              </a:rPr>
              <a:t>Vimeo Showcase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DS104 – Companion Notebook Workshops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  <a:hlinkClick r:id="rId4"/>
              </a:rPr>
              <a:t>Lesson 2</a:t>
            </a:r>
            <a:endParaRPr lang="en-US">
              <a:ea typeface="Calibri"/>
              <a:cs typeface="Calibri"/>
              <a:hlinkClick r:id="rId4"/>
            </a:endParaRPr>
          </a:p>
          <a:p>
            <a:r>
              <a:rPr lang="en-US">
                <a:cs typeface="Calibri"/>
              </a:rPr>
              <a:t>Lesson 4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cs typeface="Calibri"/>
                <a:hlinkClick r:id="rId5"/>
              </a:rPr>
              <a:t>R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  <a:hlinkClick r:id="rId6"/>
              </a:rPr>
              <a:t>Python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7"/>
              </a:rPr>
              <a:t>Lesson 6</a:t>
            </a:r>
            <a:endParaRPr lang="en-US">
              <a:ea typeface="Calibri"/>
              <a:cs typeface="Calibri"/>
              <a:hlinkClick r:id="rId7"/>
            </a:endParaRPr>
          </a:p>
          <a:p>
            <a:r>
              <a:rPr lang="en-US">
                <a:cs typeface="Calibri"/>
                <a:hlinkClick r:id="rId8"/>
              </a:rPr>
              <a:t>Lesson 9</a:t>
            </a:r>
            <a:endParaRPr lang="en-US">
              <a:ea typeface="Calibri"/>
              <a:cs typeface="Calibri"/>
              <a:hlinkClick r:id="rId8"/>
            </a:endParaRPr>
          </a:p>
          <a:p>
            <a:r>
              <a:rPr lang="en-US">
                <a:cs typeface="Calibri"/>
                <a:hlinkClick r:id="rId9"/>
              </a:rPr>
              <a:t>Final</a:t>
            </a:r>
            <a:endParaRPr lang="en-US">
              <a:ea typeface="Calibri"/>
              <a:cs typeface="Calibri"/>
              <a:hlinkClick r:id="rId9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  <a:hlinkClick r:id="rId10"/>
              </a:rPr>
              <a:t>Cheat Sheet Tableau</a:t>
            </a:r>
            <a:endParaRPr lang="en-US">
              <a:ea typeface="Calibri"/>
              <a:cs typeface="Calibri"/>
              <a:hlinkClick r:id="rId10"/>
            </a:endParaRPr>
          </a:p>
          <a:p>
            <a:r>
              <a:rPr lang="en-US">
                <a:cs typeface="Calibri"/>
                <a:hlinkClick r:id="rId11"/>
              </a:rPr>
              <a:t>Tableau Training Videos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12"/>
              </a:rPr>
              <a:t>Tableau Examples</a:t>
            </a:r>
            <a:endParaRPr lang="en-US">
              <a:ea typeface="Calibri"/>
              <a:cs typeface="Calibri"/>
              <a:hlinkClick r:id="rId12"/>
            </a:endParaRPr>
          </a:p>
          <a:p>
            <a:r>
              <a:rPr lang="en-US">
                <a:cs typeface="Calibri"/>
                <a:hlinkClick r:id="rId13"/>
              </a:rPr>
              <a:t>Tableau Showcase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14"/>
              </a:rPr>
              <a:t>Common Codes for Data Wrangling</a:t>
            </a:r>
            <a:endParaRPr lang="en-US">
              <a:ea typeface="Calibri"/>
              <a:cs typeface="Calibri"/>
              <a:hlinkClick r:id="rId14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19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Save Python &amp; R Files and add to GitHub Repo: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811D6-4AB8-7487-9406-E3F628540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Windows: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R:</a:t>
            </a:r>
          </a:p>
          <a:p>
            <a:r>
              <a:rPr lang="en-US">
                <a:ea typeface="+mn-lt"/>
                <a:cs typeface="+mn-lt"/>
              </a:rPr>
              <a:t>How to find Paths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How to Import Data R</a:t>
            </a:r>
          </a:p>
          <a:p>
            <a:r>
              <a:rPr lang="en-US">
                <a:ea typeface="+mn-lt"/>
                <a:cs typeface="+mn-lt"/>
              </a:rPr>
              <a:t>Save R Scripts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Python:</a:t>
            </a:r>
          </a:p>
          <a:p>
            <a:r>
              <a:rPr lang="en-US">
                <a:cs typeface="Calibri"/>
              </a:rPr>
              <a:t>How to find Paths</a:t>
            </a:r>
          </a:p>
          <a:p>
            <a:r>
              <a:rPr lang="en-US">
                <a:cs typeface="Calibri"/>
              </a:rPr>
              <a:t>How to Import Data Python</a:t>
            </a:r>
          </a:p>
          <a:p>
            <a:r>
              <a:rPr lang="en-US">
                <a:cs typeface="Calibri"/>
              </a:rPr>
              <a:t>Save Python Scripts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B6D3D-EE02-BB5F-C76F-3D86FAA9A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Mac: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C3917-25F1-E8E7-35FC-7F656387D4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R:</a:t>
            </a:r>
          </a:p>
          <a:p>
            <a:r>
              <a:rPr lang="en-US">
                <a:ea typeface="+mn-lt"/>
                <a:cs typeface="+mn-lt"/>
              </a:rPr>
              <a:t>How to find Paths</a:t>
            </a:r>
          </a:p>
          <a:p>
            <a:r>
              <a:rPr lang="en-US">
                <a:ea typeface="+mn-lt"/>
                <a:cs typeface="+mn-lt"/>
              </a:rPr>
              <a:t>How to Import Data R</a:t>
            </a:r>
          </a:p>
          <a:p>
            <a:r>
              <a:rPr lang="en-US">
                <a:ea typeface="+mn-lt"/>
                <a:cs typeface="+mn-lt"/>
              </a:rPr>
              <a:t>Save R Scripts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Python:</a:t>
            </a:r>
          </a:p>
          <a:p>
            <a:r>
              <a:rPr lang="en-US">
                <a:ea typeface="+mn-lt"/>
                <a:cs typeface="+mn-lt"/>
              </a:rPr>
              <a:t>How to find Paths</a:t>
            </a:r>
          </a:p>
          <a:p>
            <a:r>
              <a:rPr lang="en-US">
                <a:ea typeface="+mn-lt"/>
                <a:cs typeface="+mn-lt"/>
              </a:rPr>
              <a:t>How to Import Data Python</a:t>
            </a:r>
          </a:p>
          <a:p>
            <a:r>
              <a:rPr lang="en-US">
                <a:ea typeface="+mn-lt"/>
                <a:cs typeface="+mn-lt"/>
              </a:rPr>
              <a:t>Save Python Scripts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69302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Module 6 / DS105: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Intermediate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8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Hands-on Helpers: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  <a:hlinkClick r:id="rId2"/>
              </a:rPr>
              <a:t>Lesson 1</a:t>
            </a:r>
          </a:p>
          <a:p>
            <a:r>
              <a:rPr lang="en-US">
                <a:cs typeface="Calibri"/>
              </a:rPr>
              <a:t>Lesson 2 – coming soon   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cs typeface="Calibri"/>
              </a:rPr>
              <a:t>R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Python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Lesson 3 – coming soon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Lesson 4 </a:t>
            </a:r>
          </a:p>
          <a:p>
            <a:pPr lvl="1"/>
            <a:r>
              <a:rPr lang="en-US">
                <a:cs typeface="Calibri"/>
                <a:hlinkClick r:id="rId3"/>
              </a:rPr>
              <a:t>R</a:t>
            </a:r>
            <a:endParaRPr lang="en-US">
              <a:ea typeface="Calibri"/>
              <a:cs typeface="Calibri"/>
              <a:hlinkClick r:id="rId3"/>
            </a:endParaRPr>
          </a:p>
          <a:p>
            <a:pPr lvl="1"/>
            <a:r>
              <a:rPr lang="en-US">
                <a:cs typeface="Calibri"/>
                <a:hlinkClick r:id="rId4"/>
              </a:rPr>
              <a:t>Python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  <a:hlinkClick r:id="rId5"/>
              </a:rPr>
              <a:t>Lesson 8</a:t>
            </a:r>
            <a:r>
              <a:rPr lang="en-US">
                <a:cs typeface="Calibri"/>
              </a:rPr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  <a:hlinkClick r:id="rId6"/>
              </a:rPr>
              <a:t>Lesson 9</a:t>
            </a:r>
          </a:p>
          <a:p>
            <a:r>
              <a:rPr lang="en-US">
                <a:cs typeface="Calibri"/>
                <a:hlinkClick r:id="rId7"/>
              </a:rPr>
              <a:t>Final</a:t>
            </a:r>
            <a:r>
              <a:rPr lang="en-US">
                <a:cs typeface="Calibri"/>
              </a:rPr>
              <a:t> 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548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Workshops: </a:t>
            </a:r>
            <a:r>
              <a:rPr lang="en-US">
                <a:ea typeface="Calibri Light"/>
                <a:cs typeface="Calibri Light"/>
                <a:hlinkClick r:id="rId2"/>
              </a:rPr>
              <a:t>Vimeo Showcase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DS105 – Companion Notebook Workshops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  <a:hlinkClick r:id="rId4"/>
              </a:rPr>
              <a:t>Lesson 1</a:t>
            </a:r>
          </a:p>
          <a:p>
            <a:r>
              <a:rPr lang="en-US">
                <a:cs typeface="Calibri"/>
                <a:hlinkClick r:id="rId5"/>
              </a:rPr>
              <a:t>Lesson 2</a:t>
            </a:r>
          </a:p>
          <a:p>
            <a:r>
              <a:rPr lang="en-US">
                <a:cs typeface="Calibri"/>
                <a:hlinkClick r:id="rId6"/>
              </a:rPr>
              <a:t>Lesson 3</a:t>
            </a:r>
          </a:p>
          <a:p>
            <a:r>
              <a:rPr lang="en-US">
                <a:cs typeface="Calibri"/>
              </a:rPr>
              <a:t>Lesson 4</a:t>
            </a:r>
          </a:p>
          <a:p>
            <a:pPr lvl="1"/>
            <a:r>
              <a:rPr lang="en-US">
                <a:cs typeface="Calibri"/>
              </a:rPr>
              <a:t>R – </a:t>
            </a:r>
            <a:r>
              <a:rPr lang="en-US">
                <a:cs typeface="Calibri"/>
                <a:hlinkClick r:id="rId7"/>
              </a:rPr>
              <a:t>Part1</a:t>
            </a:r>
            <a:r>
              <a:rPr lang="en-US">
                <a:cs typeface="Calibri"/>
              </a:rPr>
              <a:t> and </a:t>
            </a:r>
            <a:r>
              <a:rPr lang="en-US">
                <a:cs typeface="Calibri"/>
                <a:hlinkClick r:id="rId8"/>
              </a:rPr>
              <a:t>Part2</a:t>
            </a:r>
          </a:p>
          <a:p>
            <a:pPr lvl="1"/>
            <a:r>
              <a:rPr lang="en-US">
                <a:cs typeface="Calibri"/>
              </a:rPr>
              <a:t>Python – </a:t>
            </a:r>
            <a:r>
              <a:rPr lang="en-US">
                <a:cs typeface="Calibri"/>
                <a:hlinkClick r:id="rId9"/>
              </a:rPr>
              <a:t>Part1</a:t>
            </a:r>
            <a:r>
              <a:rPr lang="en-US">
                <a:cs typeface="Calibri"/>
              </a:rPr>
              <a:t> and </a:t>
            </a:r>
            <a:r>
              <a:rPr lang="en-US">
                <a:cs typeface="Calibri"/>
                <a:hlinkClick r:id="rId10"/>
              </a:rPr>
              <a:t>Part2</a:t>
            </a:r>
            <a:r>
              <a:rPr lang="en-US">
                <a:cs typeface="Calibri"/>
              </a:rPr>
              <a:t>  </a:t>
            </a:r>
            <a:endParaRPr lang="en-US"/>
          </a:p>
          <a:p>
            <a:r>
              <a:rPr lang="en-US">
                <a:cs typeface="Calibri"/>
              </a:rPr>
              <a:t>Lesson 8</a:t>
            </a:r>
          </a:p>
          <a:p>
            <a:pPr lvl="1"/>
            <a:r>
              <a:rPr lang="en-US">
                <a:cs typeface="Calibri"/>
                <a:hlinkClick r:id="rId11"/>
              </a:rPr>
              <a:t>Part1</a:t>
            </a:r>
            <a:r>
              <a:rPr lang="en-US">
                <a:cs typeface="Calibri"/>
              </a:rPr>
              <a:t> and </a:t>
            </a:r>
            <a:r>
              <a:rPr lang="en-US">
                <a:cs typeface="Calibri"/>
                <a:hlinkClick r:id="rId12"/>
              </a:rPr>
              <a:t>Part2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13"/>
              </a:rPr>
              <a:t>Lesson 9</a:t>
            </a:r>
          </a:p>
          <a:p>
            <a:r>
              <a:rPr lang="en-US">
                <a:cs typeface="Calibri"/>
                <a:hlinkClick r:id="rId14"/>
              </a:rPr>
              <a:t>Final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068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Module 7 / DS106: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Modeling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22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Hands-on Helpers: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Modeling:</a:t>
            </a:r>
          </a:p>
          <a:p>
            <a:r>
              <a:rPr lang="en-US">
                <a:cs typeface="Calibri"/>
                <a:hlinkClick r:id="rId2"/>
              </a:rPr>
              <a:t>Lesson 2</a:t>
            </a:r>
          </a:p>
          <a:p>
            <a:r>
              <a:rPr lang="en-US">
                <a:cs typeface="Calibri"/>
              </a:rPr>
              <a:t>Lesson 3 – coming soon !!! (nonlinear)</a:t>
            </a:r>
          </a:p>
          <a:p>
            <a:r>
              <a:rPr lang="en-US">
                <a:cs typeface="Calibri"/>
              </a:rPr>
              <a:t>Lesson 5 - coming soon (random numbers)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Machine Learning:</a:t>
            </a:r>
          </a:p>
          <a:p>
            <a:r>
              <a:rPr lang="en-US">
                <a:cs typeface="Calibri"/>
                <a:hlinkClick r:id="rId3"/>
              </a:rPr>
              <a:t>Lesson 1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4"/>
              </a:rPr>
              <a:t>Lesson 3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1926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Workshops: </a:t>
            </a:r>
            <a:r>
              <a:rPr lang="en-US">
                <a:ea typeface="Calibri Light"/>
                <a:cs typeface="Calibri Light"/>
                <a:hlinkClick r:id="rId2"/>
              </a:rPr>
              <a:t>Vimeo Showcase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cs typeface="Calibri"/>
              </a:rPr>
              <a:t>Modeling: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DS106 Modeling – Companion Notebooks Workshops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Lesson 2</a:t>
            </a:r>
          </a:p>
          <a:p>
            <a:r>
              <a:rPr lang="en-US">
                <a:ea typeface="+mn-lt"/>
                <a:cs typeface="+mn-lt"/>
              </a:rPr>
              <a:t>Lesson 3 – coming soon !!! (nonlinear)</a:t>
            </a:r>
          </a:p>
          <a:p>
            <a:r>
              <a:rPr lang="en-US">
                <a:ea typeface="+mn-lt"/>
                <a:cs typeface="+mn-lt"/>
              </a:rPr>
              <a:t>Lesson 5</a:t>
            </a:r>
          </a:p>
          <a:p>
            <a:pPr lvl="1"/>
            <a:r>
              <a:rPr lang="en-US">
                <a:ea typeface="+mn-lt"/>
                <a:cs typeface="+mn-lt"/>
                <a:hlinkClick r:id="rId5"/>
              </a:rPr>
              <a:t>Excel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  <a:hlinkClick r:id="rId6"/>
              </a:rPr>
              <a:t>Python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Machine Learning:</a:t>
            </a:r>
          </a:p>
          <a:p>
            <a:r>
              <a:rPr lang="en-US">
                <a:ea typeface="+mn-lt"/>
                <a:cs typeface="+mn-lt"/>
                <a:hlinkClick r:id="rId7"/>
              </a:rPr>
              <a:t>DS106 Machine Learning – Companion Notebooks Workshops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Lesson 1 – coming soon (diamonds)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Lesson 3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Common Codes for </a:t>
            </a:r>
            <a:r>
              <a:rPr lang="en-US">
                <a:ea typeface="+mn-lt"/>
                <a:cs typeface="+mn-lt"/>
                <a:hlinkClick r:id="rId9"/>
              </a:rPr>
              <a:t>Data Wrangling</a:t>
            </a:r>
            <a:r>
              <a:rPr lang="en-US">
                <a:ea typeface="+mn-lt"/>
                <a:cs typeface="+mn-lt"/>
              </a:rPr>
              <a:t> before you do machine learning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9104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Save Python &amp; R Files and add to GitHub Repo: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Hands-on Helpers: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For this module they are mainly Exams.</a:t>
            </a:r>
          </a:p>
          <a:p>
            <a:r>
              <a:rPr lang="en-US">
                <a:cs typeface="Calibri"/>
              </a:rPr>
              <a:t>We want you to get the feel of the program and how everything works. </a:t>
            </a:r>
          </a:p>
          <a:p>
            <a:r>
              <a:rPr lang="en-US">
                <a:cs typeface="Calibri"/>
              </a:rPr>
              <a:t>We have created a hands-on Helper for lesson 7, since it is hands-on and not an exam.</a:t>
            </a:r>
          </a:p>
          <a:p>
            <a:r>
              <a:rPr lang="en-US">
                <a:cs typeface="Calibri"/>
              </a:rPr>
              <a:t>Lesson 7 – coming soon 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414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Module 8 / DS107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14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304F-0840-4DBC-20AD-DBACE8EF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Do NOTs: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3C39-D7C1-E8AA-1F0D-ECFEE52E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This module is under Construction</a:t>
            </a:r>
          </a:p>
          <a:p>
            <a:r>
              <a:rPr lang="en-US">
                <a:ea typeface="+mn-lt"/>
                <a:cs typeface="+mn-lt"/>
              </a:rPr>
              <a:t>Do NOT download any additional Programs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If you download some of these programs, it may crash your computers. Please follow our instructions.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784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DOs: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847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2"/>
              </a:rPr>
              <a:t>Introduction to AWS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Look out for the AWS email (check spam folder)</a:t>
            </a:r>
          </a:p>
          <a:p>
            <a:r>
              <a:rPr lang="en-US">
                <a:ea typeface="+mn-lt"/>
                <a:cs typeface="+mn-lt"/>
              </a:rPr>
              <a:t>We are moving away from AWS Educate and transitioning to AWS Academy</a:t>
            </a:r>
          </a:p>
          <a:p>
            <a:r>
              <a:rPr lang="en-US">
                <a:ea typeface="+mn-lt"/>
                <a:cs typeface="+mn-lt"/>
              </a:rPr>
              <a:t>Do the alternative assignments located at the end of each lesson. Where the hands-on is typically located. 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Starting at Lesson 9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You may download </a:t>
            </a:r>
            <a:r>
              <a:rPr lang="en-US" err="1">
                <a:cs typeface="Calibri"/>
              </a:rPr>
              <a:t>GitKraken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Here is a </a:t>
            </a:r>
            <a:r>
              <a:rPr lang="en-US">
                <a:cs typeface="Calibri"/>
                <a:hlinkClick r:id="rId3"/>
              </a:rPr>
              <a:t>workshop on GitKraken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742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Module 9 / DS103: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Metrics &amp; Data Processing and Project Management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56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Hands-on Helpers: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Metrics and Processing:</a:t>
            </a:r>
          </a:p>
          <a:p>
            <a:r>
              <a:rPr lang="en-US">
                <a:cs typeface="Calibri"/>
              </a:rPr>
              <a:t>Lesson 1 - coming soon</a:t>
            </a:r>
          </a:p>
          <a:p>
            <a:r>
              <a:rPr lang="en-US">
                <a:cs typeface="Calibri"/>
              </a:rPr>
              <a:t>Lesson 2 - coming soon</a:t>
            </a:r>
          </a:p>
          <a:p>
            <a:r>
              <a:rPr lang="en-US">
                <a:cs typeface="Calibri"/>
              </a:rPr>
              <a:t>Lesson 3 - coming soon</a:t>
            </a:r>
          </a:p>
          <a:p>
            <a:r>
              <a:rPr lang="en-US">
                <a:cs typeface="Calibri"/>
              </a:rPr>
              <a:t>Lesson 4 - coming soon</a:t>
            </a:r>
          </a:p>
          <a:p>
            <a:r>
              <a:rPr lang="en-US">
                <a:cs typeface="Calibri"/>
              </a:rPr>
              <a:t>Lesson 5 - coming soon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Project Management:</a:t>
            </a:r>
          </a:p>
          <a:p>
            <a:r>
              <a:rPr lang="en-US">
                <a:cs typeface="Calibri"/>
                <a:hlinkClick r:id="rId2"/>
              </a:rPr>
              <a:t>Lesson 3 / 4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9446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Workshops: </a:t>
            </a:r>
            <a:r>
              <a:rPr lang="en-US">
                <a:ea typeface="Calibri Light"/>
                <a:cs typeface="Calibri Light"/>
                <a:hlinkClick r:id="rId2"/>
              </a:rPr>
              <a:t>Vimeo Showcase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DS103 – Companion Notebooks Workshops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052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47F6-4334-7E12-BA60-A2990E6D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Save Screens shots to a Document File and add to GitHub Repo: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278F0-5192-DD54-0B81-F9968F060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Windows: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6EC7-FF36-E58A-80BA-452145994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How to take screen shots </a:t>
            </a:r>
          </a:p>
          <a:p>
            <a:r>
              <a:rPr lang="en-US">
                <a:ea typeface="+mn-lt"/>
                <a:cs typeface="+mn-lt"/>
              </a:rPr>
              <a:t>Add screen shots to Document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F08B7-188D-D424-5F04-FBFBB8564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Mac: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3E7DA-CFC3-29A5-59E5-A25E2ECA6D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How to take screen shots </a:t>
            </a:r>
          </a:p>
          <a:p>
            <a:r>
              <a:rPr lang="en-US">
                <a:ea typeface="+mn-lt"/>
                <a:cs typeface="+mn-lt"/>
              </a:rPr>
              <a:t>Add screen shots to Document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8909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Happy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If you don’t have Excel...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Free alternatives:</a:t>
            </a:r>
          </a:p>
          <a:p>
            <a:pPr lvl="1"/>
            <a:r>
              <a:rPr lang="en-US">
                <a:ea typeface="+mn-lt"/>
                <a:cs typeface="+mn-lt"/>
                <a:hlinkClick r:id="rId2"/>
              </a:rPr>
              <a:t>Google Sheets</a:t>
            </a:r>
          </a:p>
          <a:p>
            <a:pPr lvl="1"/>
            <a:r>
              <a:rPr lang="en-US">
                <a:ea typeface="+mn-lt"/>
                <a:cs typeface="+mn-lt"/>
                <a:hlinkClick r:id="rId3"/>
              </a:rPr>
              <a:t>LibreOffice Calc Spreadsheets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  <a:hlinkClick r:id="rId4"/>
              </a:rPr>
              <a:t>Google Sheets Extra Training</a:t>
            </a:r>
            <a:endParaRPr lang="en-US"/>
          </a:p>
          <a:p>
            <a:r>
              <a:rPr lang="en-US">
                <a:cs typeface="Calibri"/>
                <a:hlinkClick r:id="rId5"/>
              </a:rPr>
              <a:t>Excel Extra Training</a:t>
            </a:r>
            <a:r>
              <a:rPr lang="en-US">
                <a:cs typeface="Calibri"/>
              </a:rPr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  <a:hlinkClick r:id="rId6"/>
              </a:rPr>
              <a:t>Libre Tutorial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lvl="1"/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8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Workshops: </a:t>
            </a:r>
            <a:r>
              <a:rPr lang="en-US">
                <a:ea typeface="+mj-lt"/>
                <a:cs typeface="+mj-lt"/>
                <a:hlinkClick r:id="rId2"/>
              </a:rPr>
              <a:t>Vimeo Showcase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DS101 - Companion Notebook Workshops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 panose="020F0502020204030204"/>
              </a:rPr>
              <a:t>Lesson 7 Workshop</a:t>
            </a:r>
            <a:endParaRPr lang="en-US">
              <a:ea typeface="Calibri"/>
              <a:cs typeface="Calibri" panose="020F0502020204030204"/>
            </a:endParaRPr>
          </a:p>
          <a:p>
            <a:pPr lvl="1"/>
            <a:r>
              <a:rPr lang="en-US">
                <a:solidFill>
                  <a:srgbClr val="000000"/>
                </a:solidFill>
                <a:cs typeface="Calibri" panose="020F0502020204030204"/>
                <a:hlinkClick r:id="rId4"/>
              </a:rPr>
              <a:t>Independent t-test</a:t>
            </a:r>
            <a:endParaRPr lang="en-US">
              <a:solidFill>
                <a:srgbClr val="000000"/>
              </a:solidFill>
              <a:ea typeface="Calibri"/>
              <a:cs typeface="Calibri" panose="020F0502020204030204"/>
              <a:hlinkClick r:id="rId4"/>
            </a:endParaRPr>
          </a:p>
          <a:p>
            <a:pPr lvl="1"/>
            <a:r>
              <a:rPr lang="en-US">
                <a:solidFill>
                  <a:srgbClr val="000000"/>
                </a:solidFill>
                <a:cs typeface="Calibri" panose="020F0502020204030204"/>
                <a:hlinkClick r:id="rId5"/>
              </a:rPr>
              <a:t>Depedpendent t-test</a:t>
            </a:r>
            <a:endParaRPr lang="en-US">
              <a:solidFill>
                <a:srgbClr val="000000"/>
              </a:solidFill>
              <a:ea typeface="Calibri"/>
              <a:cs typeface="Calibri" panose="020F0502020204030204"/>
              <a:hlinkClick r:id="rId5"/>
            </a:endParaRPr>
          </a:p>
          <a:p>
            <a:pPr lvl="1"/>
            <a:r>
              <a:rPr lang="en-US">
                <a:solidFill>
                  <a:srgbClr val="000000"/>
                </a:solidFill>
                <a:cs typeface="Calibri" panose="020F0502020204030204"/>
                <a:hlinkClick r:id="rId6"/>
              </a:rPr>
              <a:t>Single Sample t-test</a:t>
            </a:r>
            <a:endParaRPr lang="en-US">
              <a:solidFill>
                <a:srgbClr val="000000"/>
              </a:solidFill>
              <a:ea typeface="Calibri"/>
              <a:cs typeface="Calibri" panose="020F0502020204030204"/>
              <a:hlinkClick r:id="rId6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4752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47F6-4334-7E12-BA60-A2990E6D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Save Excel Files and add to GitHub Repo:</a:t>
            </a:r>
          </a:p>
          <a:p>
            <a:endParaRPr lang="en-US">
              <a:ea typeface="+mj-lt"/>
              <a:cs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278F0-5192-DD54-0B81-F9968F060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Windows: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6EC7-FF36-E58A-80BA-452145994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Save Excel Files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  <a:hlinkClick r:id="rId2"/>
              </a:rPr>
              <a:t>Basic Keyboard Shortcuts</a:t>
            </a:r>
          </a:p>
          <a:p>
            <a:endParaRPr lang="en-US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F08B7-188D-D424-5F04-FBFBB8564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Mac: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3E7DA-CFC3-29A5-59E5-A25E2ECA6D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Save Excel Files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Basic Keyboard Shortcuts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55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Module 2 / DS102: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 Programming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3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Hands-on Helpers: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rId2"/>
              </a:rPr>
              <a:t>Lesson 3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Lesson 5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  <a:hlinkClick r:id="rId4"/>
              </a:rPr>
              <a:t>Lesson 7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Lesson 9 – coming soon </a:t>
            </a:r>
          </a:p>
          <a:p>
            <a:r>
              <a:rPr lang="en-US">
                <a:cs typeface="Calibri"/>
                <a:hlinkClick r:id="rId5"/>
              </a:rPr>
              <a:t>Lesson 10</a:t>
            </a:r>
            <a:endParaRPr lang="en-US">
              <a:cs typeface="Calibri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50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Workshops: </a:t>
            </a:r>
            <a:r>
              <a:rPr lang="en-US">
                <a:ea typeface="+mj-lt"/>
                <a:cs typeface="+mj-lt"/>
                <a:hlinkClick r:id="rId2"/>
              </a:rPr>
              <a:t>Vimeo Showcase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DS102 - Companion Notebook Workshops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  <a:hlinkClick r:id="rId4"/>
              </a:rPr>
              <a:t>Lesson 3 Workshop</a:t>
            </a:r>
          </a:p>
          <a:p>
            <a:r>
              <a:rPr lang="en-US">
                <a:ea typeface="+mn-lt"/>
                <a:cs typeface="+mn-lt"/>
              </a:rPr>
              <a:t>Lesson 5 Workshop – Joe working on it</a:t>
            </a:r>
          </a:p>
          <a:p>
            <a:r>
              <a:rPr lang="en-US">
                <a:ea typeface="+mn-lt"/>
                <a:cs typeface="+mn-lt"/>
              </a:rPr>
              <a:t>Lesson 7 Workshop</a:t>
            </a:r>
          </a:p>
          <a:p>
            <a:pPr lvl="1"/>
            <a:r>
              <a:rPr lang="en-US">
                <a:ea typeface="+mn-lt"/>
                <a:cs typeface="+mn-lt"/>
                <a:hlinkClick r:id="rId5"/>
              </a:rPr>
              <a:t>Independent t-test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  <a:hlinkClick r:id="rId6"/>
              </a:rPr>
              <a:t>Dependent t-test</a:t>
            </a:r>
          </a:p>
          <a:p>
            <a:pPr lvl="1"/>
            <a:r>
              <a:rPr lang="en-US">
                <a:ea typeface="+mn-lt"/>
                <a:cs typeface="+mn-lt"/>
              </a:rPr>
              <a:t>For the t-test in the Hands-on, be sure to use the vector names, not </a:t>
            </a:r>
            <a:r>
              <a:rPr lang="en-US" err="1">
                <a:ea typeface="+mn-lt"/>
                <a:cs typeface="+mn-lt"/>
              </a:rPr>
              <a:t>datasetName$columnName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  <a:hlinkClick r:id="rId7"/>
              </a:rPr>
              <a:t>Lesson 9 Workshop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Final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9"/>
              </a:rPr>
              <a:t>Cheat Sheets for R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919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Hands-on Helpers, Workshop Links and Saving Files</vt:lpstr>
      <vt:lpstr>Module 1 /DS101: Basic Statistics </vt:lpstr>
      <vt:lpstr>Hands-on Helpers:</vt:lpstr>
      <vt:lpstr>If you don’t have Excel...</vt:lpstr>
      <vt:lpstr>Workshops: Vimeo Showcase</vt:lpstr>
      <vt:lpstr>Save Excel Files and add to GitHub Repo: </vt:lpstr>
      <vt:lpstr>Module 2 / DS102:  Programming in R</vt:lpstr>
      <vt:lpstr>Hands-on Helpers:</vt:lpstr>
      <vt:lpstr>Workshops: Vimeo Showcase</vt:lpstr>
      <vt:lpstr>Save R Scripts and add to GitHub Repo: </vt:lpstr>
      <vt:lpstr>Module 3 / DS108: Databases</vt:lpstr>
      <vt:lpstr>Hands-on Helpers:</vt:lpstr>
      <vt:lpstr>Workshops: Vimeo Showcase</vt:lpstr>
      <vt:lpstr>Save Screens shots to a Document File and add to GitHub Repo:</vt:lpstr>
      <vt:lpstr>Module 4 / DS109: Programming in Python</vt:lpstr>
      <vt:lpstr>Hands-on Helpers:</vt:lpstr>
      <vt:lpstr>Workshops: Vimeo Showcase</vt:lpstr>
      <vt:lpstr>Save Python Files and add to GitHub Repo:</vt:lpstr>
      <vt:lpstr>Module 5 / DS104: Data Wrangling &amp; Visualzation</vt:lpstr>
      <vt:lpstr>Hands-on Helpers:</vt:lpstr>
      <vt:lpstr>Workshops: Vimeo Showcase</vt:lpstr>
      <vt:lpstr>Save Python &amp; R Files and add to GitHub Repo:</vt:lpstr>
      <vt:lpstr>Module 6 / DS105: Intermediate Statistics</vt:lpstr>
      <vt:lpstr>Hands-on Helpers:</vt:lpstr>
      <vt:lpstr>Workshops: Vimeo Showcase</vt:lpstr>
      <vt:lpstr>Module 7 / DS106: Modeling and Machine Learning</vt:lpstr>
      <vt:lpstr>Hands-on Helpers:</vt:lpstr>
      <vt:lpstr>Workshops: Vimeo Showcase</vt:lpstr>
      <vt:lpstr>Save Python &amp; R Files and add to GitHub Repo:</vt:lpstr>
      <vt:lpstr>Module 8 / DS107 Big Data</vt:lpstr>
      <vt:lpstr>Do NOTs:</vt:lpstr>
      <vt:lpstr>DOs:</vt:lpstr>
      <vt:lpstr>Module 9 / DS103: Metrics &amp; Data Processing and Project Management </vt:lpstr>
      <vt:lpstr>Hands-on Helpers:</vt:lpstr>
      <vt:lpstr>Workshops: Vimeo Showcase</vt:lpstr>
      <vt:lpstr>Save Screens shots to a Document File and add to GitHub Repo:</vt:lpstr>
      <vt:lpstr>Happy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2022-07-08T17:11:46Z</dcterms:created>
  <dcterms:modified xsi:type="dcterms:W3CDTF">2022-07-09T18:32:44Z</dcterms:modified>
</cp:coreProperties>
</file>