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88" r:id="rId5"/>
    <p:sldId id="261" r:id="rId6"/>
    <p:sldId id="263" r:id="rId7"/>
    <p:sldId id="264" r:id="rId8"/>
    <p:sldId id="266" r:id="rId9"/>
    <p:sldId id="267" r:id="rId10"/>
    <p:sldId id="269" r:id="rId11"/>
    <p:sldId id="270" r:id="rId12"/>
    <p:sldId id="271" r:id="rId13"/>
    <p:sldId id="273" r:id="rId14"/>
    <p:sldId id="274" r:id="rId15"/>
    <p:sldId id="275" r:id="rId16"/>
    <p:sldId id="289" r:id="rId17"/>
    <p:sldId id="277" r:id="rId18"/>
    <p:sldId id="283" r:id="rId19"/>
    <p:sldId id="290" r:id="rId20"/>
    <p:sldId id="279" r:id="rId21"/>
    <p:sldId id="285" r:id="rId22"/>
    <p:sldId id="280" r:id="rId23"/>
    <p:sldId id="287" r:id="rId24"/>
    <p:sldId id="291" r:id="rId25"/>
    <p:sldId id="28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37"/>
    <p:restoredTop sz="94694"/>
  </p:normalViewPr>
  <p:slideViewPr>
    <p:cSldViewPr snapToGrid="0" snapToObjects="1">
      <p:cViewPr>
        <p:scale>
          <a:sx n="63" d="100"/>
          <a:sy n="63" d="100"/>
        </p:scale>
        <p:origin x="36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569E6-073C-7940-9357-A170C9844B4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AA97-4368-0144-B584-02E1DDB66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8531-4820-3B4D-8FB4-D31E39A59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D2281-5287-EA4F-AC8A-DE6E7F62C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2E93-BE53-3A4F-9801-5ED98686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0D87-6621-5A42-8AB9-E1C6DE51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1707-A775-664E-8424-643DD09B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6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96E-D6DF-1241-8505-E95D2FE0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A0868-96A9-2D46-BBC1-51D6CE5B7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8857-80DB-E74E-9E5B-56F7A164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7000-BFA8-C64C-A5CF-B7758ACA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18F5-C831-064E-93D8-27E7E19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7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65706-5455-3341-9A6D-2D973149D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7FC99-7973-D449-AF30-9680D774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CA9D-D6A0-8244-A248-1AAB4078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4392-F8DC-FD40-91A1-F87AD263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47147-285C-8E4E-B86A-4EDE0D9C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7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2E0C-6980-2C4A-9410-9F19D177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5D3A-0269-9848-B278-6C84925F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B88B-0353-A84B-A47B-B615E54A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5127A-0B86-6B45-9443-71942AC5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A046-B3D6-D047-A7D7-9C3B76EE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8050-CAEF-3B4F-99A5-27EF0B8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3720-7397-6741-9109-2E852193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7253-AD1D-CE47-809C-9B425E2A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7C82-2B62-F24E-BC44-594DB84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1A24-FF60-5C44-9014-82C70BCF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E37D-70A3-E546-816A-E31E74C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7899-CB95-0447-944C-36DA09AC7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94DE-8BE1-1145-884E-3E676044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27DF-F731-A148-90F8-658A7186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ECFD-2A7D-DB42-B6D8-3B12250C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0D4E6-6174-4045-95E0-73DDA097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1298-48A7-6F4C-9215-D4C3C1C7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35EE8-4DD8-2D4E-A080-412893BA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8887-8E7D-C54E-AA81-3C94C1D80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DC3EC-1459-8D44-AD1D-E978DC4D7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0DA31-C451-BC4F-9221-12396C9F4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C66A2-C7B7-AD40-9EE1-88433979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5B664-D2E4-3B47-9C6A-3E6AB9B2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AA6C9-63E8-5142-B6F1-DC5ED44E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2FAD-DB76-7448-AA6E-9B43911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B300B-D4A5-2E46-8620-9D0D0BFE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060B-7A93-5343-8C2B-7A25FF0F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AC34A-98FB-9A42-B1A7-137BDBC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9C3BE-4232-034C-ABE6-2FA60738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80626-C8D8-4746-BDC2-F6A4E2A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CD217-0F26-B34B-BE50-88578045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1223-2BCD-FA41-A9FD-C7FB08EA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A07F-85A9-2841-8963-B7FAF359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4BF31-D56C-DD47-84F8-DDC49853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85C9F-D49A-C44E-B878-051F8724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EEED-881C-3E49-ABE4-6C74D4E6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3B2B-4AB8-974D-873B-56A0AF45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C480-0BD6-6F4A-94D8-FC4606DC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56691-2FBE-C243-8B2C-07B84B851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A1FF8-B8FD-6B4B-80D9-9DF15E017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9379-8C00-6745-ACB0-329B0E39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B25B2-DBC1-7B4E-A965-807AD8BF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6E5A2-45DB-374B-9AE8-FC3D735F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6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5DD59-868F-DF41-B603-EB770EC1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5A62-492B-AE47-867B-E52F6F66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1035-C8F4-3D4D-92FC-FE9149210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596C-334C-D249-AD36-1654BA03FCC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104B-BDFF-764E-B8A4-6FD419BA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5F62-A736-5F41-BB06-92CDD0F3C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F8DE-661C-6646-88B6-FB3707AA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https://quantumai.google/cirq/experiments/qaoa/images/qaoa_circuit.png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https://quantumai.google/cirq/experiments/qaoa/images/qaoa_circuit.png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https://www.researchgate.net/publication/349025671/figure/fig1/AS:987328428384256@1612408849112/Schematic-circuit-diagram-of-the-VQE-algorithm-The-qubits-are-manipulated-by-a-sequence.png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https://media.nature.com/lw800/magazine-assets/d41586-019-02935-4/d41586-019-02935-4_17222166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https://www.researchgate.net/publication/315416652/figure/fig2/AS:473962883883009@1490012965373/Adiabatic-quantum-computation-The-energy-landscape-is-first-a-simple-one-with-one-global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444" y="329822"/>
            <a:ext cx="4391495" cy="3813042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Quantum Optimization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Edward Hall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Year Physics</a:t>
            </a:r>
          </a:p>
          <a:p>
            <a:pPr algn="l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 descr="First quantum computer to pack 100 qubits enters crowded race">
            <a:extLst>
              <a:ext uri="{FF2B5EF4-FFF2-40B4-BE49-F238E27FC236}">
                <a16:creationId xmlns:a16="http://schemas.microsoft.com/office/drawing/2014/main" id="{8600A689-9D44-6541-85E3-73B77396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222" y="2732888"/>
            <a:ext cx="5685828" cy="379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3327" y="329821"/>
            <a:ext cx="3620721" cy="14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B7711-27CC-EB48-A522-26F131280303}"/>
              </a:ext>
            </a:extLst>
          </p:cNvPr>
          <p:cNvSpPr txBox="1"/>
          <p:nvPr/>
        </p:nvSpPr>
        <p:spPr>
          <a:xfrm>
            <a:off x="208444" y="4572000"/>
            <a:ext cx="287342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Lecture 1/4: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Introduction to Quantum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9035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8606" y="322046"/>
            <a:ext cx="8993188" cy="130741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Approximate Optimization Algorithm (QAOA) (1)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/>
              <p:nvPr/>
            </p:nvSpPr>
            <p:spPr>
              <a:xfrm>
                <a:off x="328612" y="1761005"/>
                <a:ext cx="6986588" cy="969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QAOA is very similar to adiabatic quantum computing!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Only difference: </a:t>
                </a:r>
                <a:r>
                  <a:rPr lang="en-US" sz="2800" b="1" dirty="0"/>
                  <a:t>the adiabatic evolution is broken up into discrete steps.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Mathematically, the process is represented as: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  <a:p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endParaRPr lang="en-US" sz="3600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2" y="1761005"/>
                <a:ext cx="6986588" cy="9699130"/>
              </a:xfrm>
              <a:prstGeom prst="rect">
                <a:avLst/>
              </a:prstGeom>
              <a:blipFill>
                <a:blip r:embed="rId3"/>
                <a:stretch>
                  <a:fillRect l="-1815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82C25C4E-85ED-6A49-B6AF-B3E29617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3" descr="QAOA example problems | Cirq | Google Quantum AI">
            <a:extLst>
              <a:ext uri="{FF2B5EF4-FFF2-40B4-BE49-F238E27FC236}">
                <a16:creationId xmlns:a16="http://schemas.microsoft.com/office/drawing/2014/main" id="{5A67DC03-F4F3-4B48-9945-980C961F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62" y="2047439"/>
            <a:ext cx="4456337" cy="39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536" y="589213"/>
            <a:ext cx="5506528" cy="75063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‘Pi Notation’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/>
              <p:nvPr/>
            </p:nvSpPr>
            <p:spPr>
              <a:xfrm>
                <a:off x="328612" y="1761005"/>
                <a:ext cx="11863388" cy="6691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You’ll be familiar with sigma (or summation) notation from A level:</a:t>
                </a:r>
              </a:p>
              <a:p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GB" sz="2400" i="1">
                          <a:latin typeface="Cambria Math" panose="02040503050406030204" pitchFamily="18" charset="0"/>
                        </a:rPr>
                        <m:t>=1+2+3+4+5=15</m:t>
                      </m:r>
                    </m:oMath>
                  </m:oMathPara>
                </a14:m>
                <a:endParaRPr lang="en-US" sz="3600" dirty="0"/>
              </a:p>
              <a:p>
                <a:endParaRPr lang="en-US" sz="2800" b="1" dirty="0"/>
              </a:p>
              <a:p>
                <a:r>
                  <a:rPr lang="en-US" sz="2800" dirty="0"/>
                  <a:t>Our Pi notation multiplies each value together, rather than add them:</a:t>
                </a:r>
                <a:endParaRPr lang="en-US" sz="2800" b="1" dirty="0"/>
              </a:p>
              <a:p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endParaRPr lang="en-US" sz="3600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2" y="1761005"/>
                <a:ext cx="11863388" cy="6691832"/>
              </a:xfrm>
              <a:prstGeom prst="rect">
                <a:avLst/>
              </a:prstGeom>
              <a:blipFill>
                <a:blip r:embed="rId3"/>
                <a:stretch>
                  <a:fillRect l="-1068" t="-6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82C25C4E-85ED-6A49-B6AF-B3E29617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7667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9669" y="322046"/>
            <a:ext cx="8993188" cy="130741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Approximate Optimization Algorithm (QAOA) (2)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/>
              <p:nvPr/>
            </p:nvSpPr>
            <p:spPr>
              <a:xfrm>
                <a:off x="328611" y="1635125"/>
                <a:ext cx="6006532" cy="9083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can now recognize this term a bit better: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  <a:p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3200" b="1" dirty="0">
                    <a:effectLst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3200" b="1" dirty="0">
                    <a:effectLst/>
                  </a:rPr>
                  <a:t> are left as free parameters, sampling is repeated until our target for </a:t>
                </a:r>
                <a:r>
                  <a:rPr lang="en-GB" sz="3200" b="1" dirty="0"/>
                  <a:t>H</a:t>
                </a:r>
                <a:r>
                  <a:rPr lang="en-GB" sz="3200" b="1" baseline="-25000" dirty="0"/>
                  <a:t>P </a:t>
                </a:r>
                <a:r>
                  <a:rPr lang="en-GB" sz="3200" b="1" dirty="0"/>
                  <a:t>is met.</a:t>
                </a:r>
                <a:endParaRPr lang="en-US" sz="32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endParaRPr lang="en-US" sz="3600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" y="1635125"/>
                <a:ext cx="6006532" cy="9083577"/>
              </a:xfrm>
              <a:prstGeom prst="rect">
                <a:avLst/>
              </a:prstGeom>
              <a:blipFill>
                <a:blip r:embed="rId3"/>
                <a:stretch>
                  <a:fillRect l="-9072" t="-10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134BC-FD7C-2444-B8B8-1AF1F3986B05}"/>
                  </a:ext>
                </a:extLst>
              </p:cNvPr>
              <p:cNvSpPr txBox="1"/>
              <p:nvPr/>
            </p:nvSpPr>
            <p:spPr>
              <a:xfrm>
                <a:off x="6335143" y="1629459"/>
                <a:ext cx="585685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Each exponential is known as a ‘discrete gate’: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the arguments: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i="1" dirty="0" err="1"/>
                  <a:t>i</a:t>
                </a:r>
                <a:r>
                  <a:rPr lang="en-US" sz="2400" dirty="0"/>
                  <a:t> values are the inputs.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400" b="1" dirty="0"/>
                  <a:t>H</a:t>
                </a:r>
                <a:r>
                  <a:rPr lang="en-GB" sz="2400" b="1" baseline="-25000" dirty="0"/>
                  <a:t>0</a:t>
                </a:r>
                <a:r>
                  <a:rPr lang="en-GB" sz="2400" b="1" dirty="0"/>
                  <a:t> </a:t>
                </a:r>
                <a:r>
                  <a:rPr lang="en-GB" sz="2400" dirty="0"/>
                  <a:t>– Our starting Hamiltonian value.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400" b="1" dirty="0"/>
                  <a:t>H</a:t>
                </a:r>
                <a:r>
                  <a:rPr lang="en-GB" sz="2400" b="1" baseline="-25000" dirty="0"/>
                  <a:t>P</a:t>
                </a:r>
                <a:r>
                  <a:rPr lang="en-GB" sz="2400" b="1" dirty="0"/>
                  <a:t> </a:t>
                </a:r>
                <a:r>
                  <a:rPr lang="en-GB" sz="2400" dirty="0"/>
                  <a:t>– The cost function we want to optimize.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- time over which starting Hamiltonian is run for.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400" dirty="0">
                    <a:effectLst/>
                  </a:rPr>
                  <a:t> - time over which ‘problem Hamiltonian’ is run for.</a:t>
                </a:r>
                <a:endParaRPr lang="en-GB" sz="24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9134BC-FD7C-2444-B8B8-1AF1F3986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43" y="1629459"/>
                <a:ext cx="5856857" cy="5632311"/>
              </a:xfrm>
              <a:prstGeom prst="rect">
                <a:avLst/>
              </a:prstGeom>
              <a:blipFill>
                <a:blip r:embed="rId4"/>
                <a:stretch>
                  <a:fillRect l="-1728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0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9669" y="322046"/>
            <a:ext cx="8993188" cy="130741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Approximate Optimization Algorithm (QAOA) (3)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28F56-C225-514C-971C-E401BB1D2B5D}"/>
                  </a:ext>
                </a:extLst>
              </p:cNvPr>
              <p:cNvSpPr txBox="1"/>
              <p:nvPr/>
            </p:nvSpPr>
            <p:spPr>
              <a:xfrm>
                <a:off x="328613" y="1774247"/>
                <a:ext cx="6097588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quantum circuit diagram (right) is implemented.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Choosing a certain value for m (i.e. the number of iterations):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free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 are optimized by measuring the energy from the quantum circuit’s output.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process is repeated until there is </a:t>
                </a:r>
                <a:r>
                  <a:rPr lang="en-US" sz="2800" b="1" dirty="0"/>
                  <a:t>convergence</a:t>
                </a:r>
                <a:r>
                  <a:rPr lang="en-US" sz="2800" dirty="0"/>
                  <a:t> to our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sz="2800" dirty="0"/>
                  <a:t>.</a:t>
                </a:r>
                <a:r>
                  <a:rPr lang="en-GB" sz="4400" dirty="0">
                    <a:effectLst/>
                  </a:rPr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28F56-C225-514C-971C-E401BB1D2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3" y="1774247"/>
                <a:ext cx="6097588" cy="4647426"/>
              </a:xfrm>
              <a:prstGeom prst="rect">
                <a:avLst/>
              </a:prstGeom>
              <a:blipFill>
                <a:blip r:embed="rId3"/>
                <a:stretch>
                  <a:fillRect l="-2079" t="-1362" r="-1663" b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601F98CC-5491-4249-A1D2-D8828680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9" y="2297468"/>
            <a:ext cx="213570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3" descr="QAOA example problems | Cirq | Google Quantum AI">
            <a:extLst>
              <a:ext uri="{FF2B5EF4-FFF2-40B4-BE49-F238E27FC236}">
                <a16:creationId xmlns:a16="http://schemas.microsoft.com/office/drawing/2014/main" id="{EB1CA7EF-4F80-DB4F-8B92-BB5244021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774247"/>
            <a:ext cx="4927599" cy="434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4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9669" y="322046"/>
            <a:ext cx="8993188" cy="130741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Variational Quantum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Eigensolver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(VQE)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/>
              <p:nvPr/>
            </p:nvSpPr>
            <p:spPr>
              <a:xfrm>
                <a:off x="328611" y="1564243"/>
                <a:ext cx="7389365" cy="1058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VQE:</a:t>
                </a:r>
                <a:r>
                  <a:rPr lang="en-US" sz="3200" dirty="0"/>
                  <a:t> involves the </a:t>
                </a:r>
                <a:r>
                  <a:rPr lang="en-US" sz="3200" b="1" dirty="0"/>
                  <a:t>same process as QAOA</a:t>
                </a:r>
                <a:r>
                  <a:rPr lang="en-US" sz="3200" dirty="0"/>
                  <a:t>, however the quantum circuit used has parameters </a:t>
                </a:r>
                <a:r>
                  <a:rPr lang="en-US" sz="3200" b="1" dirty="0"/>
                  <a:t>chosen by us</a:t>
                </a:r>
                <a:r>
                  <a:rPr lang="en-US" sz="3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For example, the set of one qubit rotations,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GB" sz="3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3200" dirty="0">
                    <a:effectLst/>
                  </a:rPr>
                  <a:t>This passes through a fixed entangling gate a set number of times (see diagram on right).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Our parameter: angle of one qubit rotations,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4400" dirty="0">
                    <a:effectLst/>
                  </a:rPr>
                  <a:t>.</a:t>
                </a:r>
              </a:p>
              <a:p>
                <a:r>
                  <a:rPr lang="en-GB" sz="4400" dirty="0">
                    <a:effectLst/>
                  </a:rPr>
                  <a:t> </a:t>
                </a:r>
                <a:endParaRPr lang="en-US" sz="4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endParaRPr lang="en-US" sz="3600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" y="1564243"/>
                <a:ext cx="7389365" cy="10587514"/>
              </a:xfrm>
              <a:prstGeom prst="rect">
                <a:avLst/>
              </a:prstGeom>
              <a:blipFill>
                <a:blip r:embed="rId3"/>
                <a:stretch>
                  <a:fillRect l="-1887" t="-719" r="-3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8CA03-533C-4341-81AA-D445D76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6" y="3428999"/>
            <a:ext cx="1581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5" descr="Schematic circuit diagram of the VQE algorithm. The qubits are manipulated by a sequence of entanglement operators U ent and individual rotations U i,j into a prepared trial state.">
            <a:extLst>
              <a:ext uri="{FF2B5EF4-FFF2-40B4-BE49-F238E27FC236}">
                <a16:creationId xmlns:a16="http://schemas.microsoft.com/office/drawing/2014/main" id="{B8932294-05F2-FF46-AFD8-3D7E3834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1" y="2907619"/>
            <a:ext cx="4554248" cy="22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04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763" y="436274"/>
            <a:ext cx="5856857" cy="760770"/>
          </a:xfrm>
        </p:spPr>
        <p:txBody>
          <a:bodyPr>
            <a:normAutofit lnSpcReduction="10000"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F2588-BAB4-A845-9FBB-AD4811A856CA}"/>
              </a:ext>
            </a:extLst>
          </p:cNvPr>
          <p:cNvSpPr txBox="1"/>
          <p:nvPr/>
        </p:nvSpPr>
        <p:spPr>
          <a:xfrm>
            <a:off x="283877" y="1889668"/>
            <a:ext cx="116242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Three main methods used for Portfolio Optimization: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Quantum Annealing.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Quantum Approximate Optimization Algorithm (QAOA).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Variational Quantum </a:t>
            </a:r>
            <a:r>
              <a:rPr lang="en-US" sz="4000" dirty="0" err="1"/>
              <a:t>Eigensolver</a:t>
            </a:r>
            <a:r>
              <a:rPr lang="en-US" sz="4000" dirty="0"/>
              <a:t> (VQE).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8CA03-533C-4341-81AA-D445D76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6" y="3428999"/>
            <a:ext cx="1581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2836" y="329823"/>
            <a:ext cx="3620720" cy="14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EB15C4E-F2BE-D14D-964E-6F9045C21797}"/>
              </a:ext>
            </a:extLst>
          </p:cNvPr>
          <p:cNvSpPr txBox="1">
            <a:spLocks/>
          </p:cNvSpPr>
          <p:nvPr/>
        </p:nvSpPr>
        <p:spPr>
          <a:xfrm>
            <a:off x="208444" y="329822"/>
            <a:ext cx="4391495" cy="3813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Quantum Optimization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Edward Hall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Year Physics</a:t>
            </a:r>
          </a:p>
          <a:p>
            <a:pPr algn="l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7C403-FFCA-8048-9211-E5A2D2415ABE}"/>
              </a:ext>
            </a:extLst>
          </p:cNvPr>
          <p:cNvSpPr txBox="1"/>
          <p:nvPr/>
        </p:nvSpPr>
        <p:spPr>
          <a:xfrm>
            <a:off x="208444" y="4572000"/>
            <a:ext cx="305968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Lecture 3/4: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Three applications of Quantum Optimization</a:t>
            </a:r>
          </a:p>
        </p:txBody>
      </p:sp>
      <p:pic>
        <p:nvPicPr>
          <p:cNvPr id="11268" name="Picture 4" descr="What kind of financial markets do we need? | Exploring Economics">
            <a:extLst>
              <a:ext uri="{FF2B5EF4-FFF2-40B4-BE49-F238E27FC236}">
                <a16:creationId xmlns:a16="http://schemas.microsoft.com/office/drawing/2014/main" id="{AF864FF5-BF39-944C-8F21-CB071C3D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26" y="3098800"/>
            <a:ext cx="5132722" cy="29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5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9223" y="365588"/>
            <a:ext cx="8460924" cy="1008708"/>
          </a:xfrm>
        </p:spPr>
        <p:txBody>
          <a:bodyPr>
            <a:normAutofit fontScale="92500"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Optimal trading trajectory (1)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F2588-BAB4-A845-9FBB-AD4811A856CA}"/>
              </a:ext>
            </a:extLst>
          </p:cNvPr>
          <p:cNvSpPr txBox="1"/>
          <p:nvPr/>
        </p:nvSpPr>
        <p:spPr>
          <a:xfrm>
            <a:off x="77645" y="1473911"/>
            <a:ext cx="6323156" cy="2246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More famously known as </a:t>
            </a:r>
            <a:r>
              <a:rPr lang="en-US" sz="2800" b="1" u="sng" dirty="0"/>
              <a:t>Dynamic Portfolio Optimization</a:t>
            </a:r>
            <a:r>
              <a:rPr lang="en-US" sz="2800" dirty="0"/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Finds the portfolio that will provide the best outcome, while considering transaction costs and market impact.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Works with Quantum Annealing, QAOA and VQE!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8CA03-533C-4341-81AA-D445D76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6" y="3428999"/>
            <a:ext cx="1581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E37F6-5503-7742-8427-3349AA4E7579}"/>
              </a:ext>
            </a:extLst>
          </p:cNvPr>
          <p:cNvSpPr txBox="1"/>
          <p:nvPr/>
        </p:nvSpPr>
        <p:spPr>
          <a:xfrm>
            <a:off x="77644" y="3917265"/>
            <a:ext cx="11685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Over a long period of time, the portfolio with the best outcome is found every day, until it’s returns are maximized.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/>
              <p:nvPr/>
            </p:nvSpPr>
            <p:spPr>
              <a:xfrm>
                <a:off x="77644" y="4914963"/>
                <a:ext cx="11244381" cy="1477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−∆</m:t>
                          </m:r>
                          <m:sSubSup>
                            <m:sSub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4" y="4914963"/>
                <a:ext cx="11244381" cy="1477071"/>
              </a:xfrm>
              <a:prstGeom prst="rect">
                <a:avLst/>
              </a:prstGeom>
              <a:blipFill>
                <a:blip r:embed="rId3"/>
                <a:stretch>
                  <a:fillRect t="-102542" b="-16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Portfolio Optimization (Definition &amp; Example) | Limitations and Advantages">
            <a:extLst>
              <a:ext uri="{FF2B5EF4-FFF2-40B4-BE49-F238E27FC236}">
                <a16:creationId xmlns:a16="http://schemas.microsoft.com/office/drawing/2014/main" id="{5A7BFDF1-BEE3-9141-A7F7-39885937E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175" y="1343023"/>
            <a:ext cx="4432850" cy="24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7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464" y="411613"/>
            <a:ext cx="8460924" cy="1008708"/>
          </a:xfrm>
        </p:spPr>
        <p:txBody>
          <a:bodyPr>
            <a:normAutofit fontScale="92500"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Optimal trading trajectory (2)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8CA03-533C-4341-81AA-D445D76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6" y="3428999"/>
            <a:ext cx="1581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/>
              <p:nvPr/>
            </p:nvSpPr>
            <p:spPr>
              <a:xfrm>
                <a:off x="0" y="1497617"/>
                <a:ext cx="12192000" cy="1650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−∆</m:t>
                          </m:r>
                          <m:sSubSup>
                            <m:sSub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36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36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7617"/>
                <a:ext cx="12192000" cy="1650067"/>
              </a:xfrm>
              <a:prstGeom prst="rect">
                <a:avLst/>
              </a:prstGeom>
              <a:blipFill>
                <a:blip r:embed="rId3"/>
                <a:stretch>
                  <a:fillRect t="-106923" b="-16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5A4AA-4CDA-8A40-8E08-82B061BD9458}"/>
                  </a:ext>
                </a:extLst>
              </p:cNvPr>
              <p:cNvSpPr txBox="1"/>
              <p:nvPr/>
            </p:nvSpPr>
            <p:spPr>
              <a:xfrm>
                <a:off x="328611" y="3870368"/>
                <a:ext cx="7591024" cy="257993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GB" sz="3200" b="1" dirty="0"/>
                  <a:t>: </a:t>
                </a:r>
                <a:r>
                  <a:rPr lang="en-GB" sz="3200" dirty="0"/>
                  <a:t>Forecasted returns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GB" sz="3200" b="1" dirty="0"/>
                  <a:t>: </a:t>
                </a:r>
                <a:r>
                  <a:rPr lang="en-GB" sz="3200" dirty="0"/>
                  <a:t>Holdings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GB" sz="32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GB" sz="3200" b="1" dirty="0"/>
                  <a:t>: </a:t>
                </a:r>
                <a:r>
                  <a:rPr lang="en-GB" sz="3200" dirty="0"/>
                  <a:t>Risk aversion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GB" sz="3200" b="1" dirty="0"/>
                  <a:t>: </a:t>
                </a:r>
                <a:r>
                  <a:rPr lang="en-GB" sz="3200" dirty="0"/>
                  <a:t>Forecast covariance tensor</a:t>
                </a:r>
              </a:p>
              <a:p>
                <a:r>
                  <a:rPr lang="en-GB" sz="3200" b="1" dirty="0"/>
                  <a:t>(</a:t>
                </a:r>
                <a14:m>
                  <m:oMath xmlns:m="http://schemas.openxmlformats.org/officeDocument/2006/math">
                    <m:r>
                      <a:rPr lang="en-GB" sz="3200" b="1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GB" sz="3200" b="1" i="1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GB" sz="3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200" b="1" i="1">
                        <a:latin typeface="Cambria Math" panose="02040503050406030204" pitchFamily="18" charset="0"/>
                      </a:rPr>
                      <m:t>𝚫</m:t>
                    </m:r>
                    <m:sSubSup>
                      <m:sSubSup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GB" sz="3200" b="1" dirty="0"/>
                  <a:t>): </a:t>
                </a:r>
                <a:r>
                  <a:rPr lang="en-GB" sz="3200" dirty="0"/>
                  <a:t>Transaction cost</a:t>
                </a:r>
                <a:r>
                  <a:rPr lang="en-GB" sz="3200" dirty="0">
                    <a:effectLst/>
                  </a:rPr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5A4AA-4CDA-8A40-8E08-82B061BD9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" y="3870368"/>
                <a:ext cx="7591024" cy="2579937"/>
              </a:xfrm>
              <a:prstGeom prst="rect">
                <a:avLst/>
              </a:prstGeom>
              <a:blipFill>
                <a:blip r:embed="rId4"/>
                <a:stretch>
                  <a:fillRect l="-2003" t="-2439" b="-63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An Introduction to Modern Portfolio Theory (MPT) in Portfolio Optimization  | by Manfye Goh | DataDrivenInvestor">
            <a:extLst>
              <a:ext uri="{FF2B5EF4-FFF2-40B4-BE49-F238E27FC236}">
                <a16:creationId xmlns:a16="http://schemas.microsoft.com/office/drawing/2014/main" id="{B985899E-B731-D740-9A71-A69F60B5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925" y="4013427"/>
            <a:ext cx="3957171" cy="22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D7821B-DA14-904B-A1B6-1EBD3952AECE}"/>
              </a:ext>
            </a:extLst>
          </p:cNvPr>
          <p:cNvSpPr txBox="1"/>
          <p:nvPr/>
        </p:nvSpPr>
        <p:spPr>
          <a:xfrm>
            <a:off x="328611" y="3285875"/>
            <a:ext cx="2023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Key Terms:</a:t>
            </a:r>
          </a:p>
        </p:txBody>
      </p:sp>
    </p:spTree>
    <p:extLst>
      <p:ext uri="{BB962C8B-B14F-4D97-AF65-F5344CB8AC3E}">
        <p14:creationId xmlns:p14="http://schemas.microsoft.com/office/powerpoint/2010/main" val="232633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464" y="411613"/>
            <a:ext cx="8460924" cy="1008708"/>
          </a:xfrm>
        </p:spPr>
        <p:txBody>
          <a:bodyPr>
            <a:normAutofit fontScale="92500"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Optimal trading trajectory (3)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8CA03-533C-4341-81AA-D445D76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6" y="3428999"/>
            <a:ext cx="1581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0" descr="Portfolio Optimization (Definition &amp; Example) | Limitations and Advantages">
            <a:extLst>
              <a:ext uri="{FF2B5EF4-FFF2-40B4-BE49-F238E27FC236}">
                <a16:creationId xmlns:a16="http://schemas.microsoft.com/office/drawing/2014/main" id="{FCA23075-BB00-EC43-84C2-F2DBC96B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1343025"/>
            <a:ext cx="8460924" cy="4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AA036-C8D0-4744-BAAB-3E443357B116}"/>
              </a:ext>
            </a:extLst>
          </p:cNvPr>
          <p:cNvSpPr txBox="1"/>
          <p:nvPr/>
        </p:nvSpPr>
        <p:spPr>
          <a:xfrm rot="16200000">
            <a:off x="905399" y="3527417"/>
            <a:ext cx="183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7C7F0-6225-AB4A-BFB2-1247667D07C0}"/>
              </a:ext>
            </a:extLst>
          </p:cNvPr>
          <p:cNvSpPr txBox="1"/>
          <p:nvPr/>
        </p:nvSpPr>
        <p:spPr>
          <a:xfrm>
            <a:off x="5074511" y="6229022"/>
            <a:ext cx="2042977" cy="37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5191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3934" y="443481"/>
            <a:ext cx="5674066" cy="89954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5700" dirty="0">
                <a:latin typeface="Arial" panose="020B0604020202020204" pitchFamily="34" charset="0"/>
                <a:cs typeface="Arial" panose="020B0604020202020204" pitchFamily="34" charset="0"/>
              </a:rPr>
              <a:t>Learning outcomes:</a:t>
            </a:r>
          </a:p>
          <a:p>
            <a:pPr algn="l"/>
            <a:endParaRPr lang="en-U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C3CA17-A195-6041-813E-37AF67CAB40F}"/>
              </a:ext>
            </a:extLst>
          </p:cNvPr>
          <p:cNvSpPr txBox="1"/>
          <p:nvPr/>
        </p:nvSpPr>
        <p:spPr>
          <a:xfrm>
            <a:off x="328613" y="1393824"/>
            <a:ext cx="683094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Lecture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Quantum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quantum computers can be used for Portfolio Optimization.</a:t>
            </a:r>
          </a:p>
          <a:p>
            <a:endParaRPr lang="en-US" b="1" dirty="0"/>
          </a:p>
          <a:p>
            <a:r>
              <a:rPr lang="en-US" sz="2000" b="1" dirty="0"/>
              <a:t>Lecture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main methods used for Portfolio Optimization: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Quantum Annealing.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Quantum Approximate Optimization Algorithm (QAOA).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Variational Quantum </a:t>
            </a:r>
            <a:r>
              <a:rPr lang="en-US" dirty="0" err="1"/>
              <a:t>Eigensolver</a:t>
            </a:r>
            <a:r>
              <a:rPr lang="en-US" dirty="0"/>
              <a:t> (VQE).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Lecture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main 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Trading Trajectory.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Arbitrage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Feature Selection in Credit Scoring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b="1" dirty="0"/>
              <a:t>Lecture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D-Wave: Is $15m machine a glimpse of future computing? - BBC News">
            <a:extLst>
              <a:ext uri="{FF2B5EF4-FFF2-40B4-BE49-F238E27FC236}">
                <a16:creationId xmlns:a16="http://schemas.microsoft.com/office/drawing/2014/main" id="{23D6732B-C3D8-C44D-A686-9F47150C3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790" y="2441643"/>
            <a:ext cx="5302420" cy="296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1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625" y="524329"/>
            <a:ext cx="9257731" cy="100870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Optimal arbitrage opportunities (1)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F2588-BAB4-A845-9FBB-AD4811A856CA}"/>
              </a:ext>
            </a:extLst>
          </p:cNvPr>
          <p:cNvSpPr txBox="1"/>
          <p:nvPr/>
        </p:nvSpPr>
        <p:spPr>
          <a:xfrm>
            <a:off x="328612" y="2018670"/>
            <a:ext cx="6946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u="sng" dirty="0"/>
              <a:t>Arbitrage</a:t>
            </a:r>
            <a:r>
              <a:rPr lang="en-US" sz="2800" b="1" dirty="0"/>
              <a:t>:</a:t>
            </a:r>
            <a:r>
              <a:rPr lang="en-US" sz="2800" dirty="0"/>
              <a:t> making profit through different prices in the same asset in different markets.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Very powerful when applied in currency trading, also known as FOREX trading.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8CA03-533C-4341-81AA-D445D76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6" y="3428999"/>
            <a:ext cx="1581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/>
              <p:nvPr/>
            </p:nvSpPr>
            <p:spPr>
              <a:xfrm>
                <a:off x="328612" y="4791804"/>
                <a:ext cx="11534777" cy="1058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𝑗𝑖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) ∈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) ∈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2" y="4791804"/>
                <a:ext cx="11534777" cy="1058431"/>
              </a:xfrm>
              <a:prstGeom prst="rect">
                <a:avLst/>
              </a:prstGeom>
              <a:blipFill>
                <a:blip r:embed="rId3"/>
                <a:stretch>
                  <a:fillRect t="-91667" b="-1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iangular Arbitrage Opportunity - Definition and Example">
            <a:extLst>
              <a:ext uri="{FF2B5EF4-FFF2-40B4-BE49-F238E27FC236}">
                <a16:creationId xmlns:a16="http://schemas.microsoft.com/office/drawing/2014/main" id="{09565FB6-AEAE-6347-9905-FBDEB709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31" y="1459228"/>
            <a:ext cx="3603487" cy="304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625" y="524329"/>
            <a:ext cx="9257731" cy="100870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Optimal arbitrage opportunities (2)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8CA03-533C-4341-81AA-D445D76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6" y="3428999"/>
            <a:ext cx="1581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/>
              <p:nvPr/>
            </p:nvSpPr>
            <p:spPr>
              <a:xfrm>
                <a:off x="328611" y="1635355"/>
                <a:ext cx="11534777" cy="1066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𝑗𝑖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) ∈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) ∈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" y="1635355"/>
                <a:ext cx="11534777" cy="1066318"/>
              </a:xfrm>
              <a:prstGeom prst="rect">
                <a:avLst/>
              </a:prstGeom>
              <a:blipFill>
                <a:blip r:embed="rId3"/>
                <a:stretch>
                  <a:fillRect t="-90588" b="-1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5A4AA-4CDA-8A40-8E08-82B061BD9458}"/>
                  </a:ext>
                </a:extLst>
              </p:cNvPr>
              <p:cNvSpPr txBox="1"/>
              <p:nvPr/>
            </p:nvSpPr>
            <p:spPr>
              <a:xfrm>
                <a:off x="328611" y="3064629"/>
                <a:ext cx="11174106" cy="29767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GB" sz="2400" b="1" dirty="0"/>
                  <a:t>E:</a:t>
                </a:r>
                <a:r>
                  <a:rPr lang="en-GB" sz="2400" dirty="0"/>
                  <a:t> edges of the graph.</a:t>
                </a:r>
              </a:p>
              <a:p>
                <a:pPr lvl="0"/>
                <a:r>
                  <a:rPr lang="en-GB" sz="2400" b="1" dirty="0"/>
                  <a:t>V:</a:t>
                </a:r>
                <a:r>
                  <a:rPr lang="en-GB" sz="2400" dirty="0"/>
                  <a:t> is the vertices of the graph.</a:t>
                </a:r>
              </a:p>
              <a:p>
                <a:pPr lvl="0"/>
                <a:r>
                  <a:rPr lang="en-GB" sz="2400" dirty="0"/>
                  <a:t>1</a:t>
                </a:r>
                <a:r>
                  <a:rPr lang="en-GB" sz="2400" baseline="30000" dirty="0"/>
                  <a:t>st</a:t>
                </a:r>
                <a:r>
                  <a:rPr lang="en-GB" sz="2400" dirty="0"/>
                  <a:t> term: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GB" sz="2400" dirty="0"/>
                  <a:t> - logarithm of the cycle’s cost.</a:t>
                </a:r>
              </a:p>
              <a:p>
                <a:pPr lvl="0"/>
                <a:r>
                  <a:rPr lang="en-GB" sz="2400" dirty="0"/>
                  <a:t>2</a:t>
                </a:r>
                <a:r>
                  <a:rPr lang="en-GB" sz="2400" baseline="30000" dirty="0"/>
                  <a:t>nd</a:t>
                </a:r>
                <a:r>
                  <a:rPr lang="en-GB" sz="2400" dirty="0"/>
                  <a:t> term: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400" dirty="0"/>
                  <a:t> – a flow constraint.</a:t>
                </a:r>
              </a:p>
              <a:p>
                <a:pPr lvl="0"/>
                <a:r>
                  <a:rPr lang="en-GB" sz="2400" dirty="0"/>
                  <a:t>3</a:t>
                </a:r>
                <a:r>
                  <a:rPr lang="en-GB" sz="2400" baseline="30000" dirty="0"/>
                  <a:t>rd</a:t>
                </a:r>
                <a:r>
                  <a:rPr lang="en-GB" sz="2400" dirty="0"/>
                  <a:t> term: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) ∈ 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) ∈ 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nary>
                      </m:e>
                    </m:d>
                  </m:oMath>
                </a14:m>
                <a:r>
                  <a:rPr lang="en-GB" sz="2400" dirty="0"/>
                  <a:t> – ensures that cycles can go only once through an asset.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are </a:t>
                </a:r>
                <a:r>
                  <a:rPr lang="en-GB" sz="2400" b="1" dirty="0"/>
                  <a:t>penalty parameters</a:t>
                </a:r>
                <a:r>
                  <a:rPr lang="en-GB" sz="24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5A4AA-4CDA-8A40-8E08-82B061BD9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" y="3064629"/>
                <a:ext cx="11174106" cy="2976712"/>
              </a:xfrm>
              <a:prstGeom prst="rect">
                <a:avLst/>
              </a:prstGeom>
              <a:blipFill>
                <a:blip r:embed="rId4"/>
                <a:stretch>
                  <a:fillRect l="-794" t="-1266" b="-33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3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2069" y="619459"/>
            <a:ext cx="9257731" cy="64031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Optimal feature selection in credit scoring (1)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F2588-BAB4-A845-9FBB-AD4811A856CA}"/>
              </a:ext>
            </a:extLst>
          </p:cNvPr>
          <p:cNvSpPr txBox="1"/>
          <p:nvPr/>
        </p:nvSpPr>
        <p:spPr>
          <a:xfrm>
            <a:off x="118587" y="1879800"/>
            <a:ext cx="5353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Credit scoring</a:t>
            </a:r>
            <a:r>
              <a:rPr lang="en-US" sz="3200" dirty="0"/>
              <a:t>: Identifying of the level of risk that is associated with a loan, by considering factors like the borrower’s income, age,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Enables banks to find the </a:t>
            </a:r>
            <a:r>
              <a:rPr lang="en-US" sz="3200" b="1" dirty="0"/>
              <a:t>‘creditworthiness’ </a:t>
            </a:r>
            <a:r>
              <a:rPr lang="en-US" sz="3200" dirty="0"/>
              <a:t>of a potential borrower.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8CA03-533C-4341-81AA-D445D76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6" y="3428999"/>
            <a:ext cx="1581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50" name="Picture 6" descr="Can Social Media Activities Affect Your Credit-worthiness?">
            <a:extLst>
              <a:ext uri="{FF2B5EF4-FFF2-40B4-BE49-F238E27FC236}">
                <a16:creationId xmlns:a16="http://schemas.microsoft.com/office/drawing/2014/main" id="{048E9A45-32CF-7B48-9268-67C7C3637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60598"/>
            <a:ext cx="6286975" cy="3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62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2069" y="619459"/>
            <a:ext cx="9257731" cy="64031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Optimal feature selection in credit scoring (2)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4E4D985-351C-A24D-873D-E1F04F4A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8CA03-533C-4341-81AA-D445D769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6" y="3428999"/>
            <a:ext cx="1581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/>
              <p:nvPr/>
            </p:nvSpPr>
            <p:spPr>
              <a:xfrm>
                <a:off x="1122821" y="1452380"/>
                <a:ext cx="9946356" cy="167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−(1−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7AB7B5-CA7D-5347-BAB9-EDDBE9416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21" y="1452380"/>
                <a:ext cx="9946356" cy="1677767"/>
              </a:xfrm>
              <a:prstGeom prst="rect">
                <a:avLst/>
              </a:prstGeom>
              <a:blipFill>
                <a:blip r:embed="rId3"/>
                <a:stretch>
                  <a:fillRect l="-255" t="-87218" b="-13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5A4AA-4CDA-8A40-8E08-82B061BD9458}"/>
                  </a:ext>
                </a:extLst>
              </p:cNvPr>
              <p:cNvSpPr txBox="1"/>
              <p:nvPr/>
            </p:nvSpPr>
            <p:spPr>
              <a:xfrm>
                <a:off x="164305" y="3351329"/>
                <a:ext cx="11863388" cy="31901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GB" sz="2800" b="1" i="1" dirty="0" err="1">
                    <a:latin typeface="Cambria Math" panose="02040503050406030204" pitchFamily="18" charset="0"/>
                  </a:rPr>
                  <a:t>i,j</a:t>
                </a:r>
                <a:r>
                  <a:rPr lang="en-GB" sz="2800" b="1" i="1" dirty="0">
                    <a:latin typeface="Cambria Math" panose="02040503050406030204" pitchFamily="18" charset="0"/>
                  </a:rPr>
                  <a:t> </a:t>
                </a:r>
                <a:r>
                  <a:rPr lang="en-GB" sz="2800" dirty="0"/>
                  <a:t>determine the matrix entries (rows by columns) of matrix U.</a:t>
                </a:r>
                <a:endParaRPr lang="en-GB" sz="2800" b="1" i="1" dirty="0"/>
              </a:p>
              <a:p>
                <a:pPr lvl="0"/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2800" dirty="0"/>
                  <a:t> is the control parameter which controls the relative weight between the two terms.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2800" dirty="0"/>
                  <a:t> A binary Boolean variable, which means it equals 1 if </a:t>
                </a:r>
                <a:r>
                  <a:rPr lang="en-GB" sz="2800" i="1" dirty="0"/>
                  <a:t>j</a:t>
                </a:r>
                <a:r>
                  <a:rPr lang="en-GB" sz="2800" dirty="0"/>
                  <a:t> is in the subset of “selected” features, and 0 otherwise.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GB" sz="2800" dirty="0"/>
                  <a:t> is the correlation between column j of U and V (influence on outcome).</a:t>
                </a:r>
                <a:endParaRPr lang="en-GB" sz="2800" b="1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GB" sz="2800" dirty="0"/>
                  <a:t> is the correlation between columns, </a:t>
                </a:r>
                <a:r>
                  <a:rPr lang="en-GB" sz="2800" dirty="0" err="1"/>
                  <a:t>j,k</a:t>
                </a:r>
                <a:r>
                  <a:rPr lang="en-GB" sz="2800" dirty="0"/>
                  <a:t> of U (known as mutual dependence).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5A4AA-4CDA-8A40-8E08-82B061BD9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05" y="3351329"/>
                <a:ext cx="11863388" cy="3190104"/>
              </a:xfrm>
              <a:prstGeom prst="rect">
                <a:avLst/>
              </a:prstGeom>
              <a:blipFill>
                <a:blip r:embed="rId4"/>
                <a:stretch>
                  <a:fillRect l="-1068" t="-1976" r="-321" b="-27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58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1686723"/>
            <a:ext cx="4378880" cy="181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19A497-10F3-E948-84BF-E3191856E505}"/>
              </a:ext>
            </a:extLst>
          </p:cNvPr>
          <p:cNvSpPr txBox="1">
            <a:spLocks/>
          </p:cNvSpPr>
          <p:nvPr/>
        </p:nvSpPr>
        <p:spPr>
          <a:xfrm>
            <a:off x="309689" y="465031"/>
            <a:ext cx="4391495" cy="3813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Quantum Optimization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Edward Hall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Year Physics</a:t>
            </a:r>
          </a:p>
          <a:p>
            <a:pPr algn="l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0AEE5-9403-0D48-AA98-2A41D4562DBC}"/>
              </a:ext>
            </a:extLst>
          </p:cNvPr>
          <p:cNvSpPr txBox="1"/>
          <p:nvPr/>
        </p:nvSpPr>
        <p:spPr>
          <a:xfrm>
            <a:off x="309689" y="4743104"/>
            <a:ext cx="305968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Lecture 4/4: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7291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B28D-6018-0F4E-A636-3DD18669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Overall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E1ED7-69FF-8445-9F21-6250E0F30EB2}"/>
              </a:ext>
            </a:extLst>
          </p:cNvPr>
          <p:cNvSpPr txBox="1"/>
          <p:nvPr/>
        </p:nvSpPr>
        <p:spPr>
          <a:xfrm>
            <a:off x="497749" y="1655930"/>
            <a:ext cx="11380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Quantum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quantum computers can be used for Portfolio Optimization.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Three main methods used for Portfolio Optimization: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Quantum Annealing.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Quantum Approximate Optimization Algorithm (QAOA).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Variational Quantum </a:t>
            </a:r>
            <a:r>
              <a:rPr lang="en-US" sz="2800" dirty="0" err="1"/>
              <a:t>Eigensolver</a:t>
            </a:r>
            <a:r>
              <a:rPr lang="en-US" sz="2800" dirty="0"/>
              <a:t> (VQE).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B7DAD-C2A7-A145-8793-2C8F2610DCC3}"/>
              </a:ext>
            </a:extLst>
          </p:cNvPr>
          <p:cNvSpPr txBox="1"/>
          <p:nvPr/>
        </p:nvSpPr>
        <p:spPr>
          <a:xfrm>
            <a:off x="601135" y="4661879"/>
            <a:ext cx="110931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Three main 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Optimal Trading Trajectory.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Optimal arbitrage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Optimal feature selection in credit scoring.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49BB16-17AA-6443-9BFC-4BE9A165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1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B28D-6018-0F4E-A636-3DD18669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Conclusions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49BB16-17AA-6443-9BFC-4BE9A165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F9C3C3-1F94-2640-A726-7FA98ECF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835" y="1445878"/>
            <a:ext cx="172524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4" descr="Quantum gold rush: the private funding pouring into quantum start-ups">
            <a:extLst>
              <a:ext uri="{FF2B5EF4-FFF2-40B4-BE49-F238E27FC236}">
                <a16:creationId xmlns:a16="http://schemas.microsoft.com/office/drawing/2014/main" id="{7ED34B63-6493-7E4D-AE6C-8582AEDE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73" y="1516063"/>
            <a:ext cx="6345853" cy="473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3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3913" y="417852"/>
            <a:ext cx="4692423" cy="69781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optimization?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F02EAD8-A83D-E940-97A7-3712F66E2260}"/>
              </a:ext>
            </a:extLst>
          </p:cNvPr>
          <p:cNvSpPr txBox="1">
            <a:spLocks/>
          </p:cNvSpPr>
          <p:nvPr/>
        </p:nvSpPr>
        <p:spPr>
          <a:xfrm>
            <a:off x="328612" y="1729695"/>
            <a:ext cx="9947502" cy="462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F2588-BAB4-A845-9FBB-AD4811A856CA}"/>
              </a:ext>
            </a:extLst>
          </p:cNvPr>
          <p:cNvSpPr txBox="1"/>
          <p:nvPr/>
        </p:nvSpPr>
        <p:spPr>
          <a:xfrm>
            <a:off x="426583" y="1729695"/>
            <a:ext cx="771713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Optimization definition: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maximization of </a:t>
            </a:r>
            <a:r>
              <a:rPr lang="en-US" sz="2400" b="1" dirty="0"/>
              <a:t>financial objectives</a:t>
            </a:r>
            <a:r>
              <a:rPr lang="en-US" sz="2400" dirty="0"/>
              <a:t>, through allocating resources in the most efficient way.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0FEBA-E28C-884E-8C5C-91109045BCCB}"/>
              </a:ext>
            </a:extLst>
          </p:cNvPr>
          <p:cNvSpPr txBox="1"/>
          <p:nvPr/>
        </p:nvSpPr>
        <p:spPr>
          <a:xfrm>
            <a:off x="426583" y="3222411"/>
            <a:ext cx="77171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Financial objectives: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Net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Expense reduction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163B8-BC95-6446-88EC-E0EA0536DEF8}"/>
              </a:ext>
            </a:extLst>
          </p:cNvPr>
          <p:cNvSpPr txBox="1"/>
          <p:nvPr/>
        </p:nvSpPr>
        <p:spPr>
          <a:xfrm>
            <a:off x="426583" y="4775154"/>
            <a:ext cx="69140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Portfolio optimization: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selection of a group of investments, which had the highest returns for a given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Considered an ‘</a:t>
            </a:r>
            <a:r>
              <a:rPr lang="en-US" sz="2400" b="1" dirty="0"/>
              <a:t>NP hard problem’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3074" name="Picture 2" descr="Business Gross and Net Profit Calculator - free – Apps on Google Play">
            <a:extLst>
              <a:ext uri="{FF2B5EF4-FFF2-40B4-BE49-F238E27FC236}">
                <a16:creationId xmlns:a16="http://schemas.microsoft.com/office/drawing/2014/main" id="{C25F4EEF-D742-4845-89BB-C8654A0D3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232" y="1076717"/>
            <a:ext cx="1815818" cy="181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hysics Is NP Hard">
            <a:extLst>
              <a:ext uri="{FF2B5EF4-FFF2-40B4-BE49-F238E27FC236}">
                <a16:creationId xmlns:a16="http://schemas.microsoft.com/office/drawing/2014/main" id="{9193FCD4-5D83-EC4E-B92E-ADDF4036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33" y="1313249"/>
            <a:ext cx="2051020" cy="157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timal Portfolios: Why and How?. Portfolio optimization is a crucial… | by  Vivek Palaniappan | Engineer Quant | Medium">
            <a:extLst>
              <a:ext uri="{FF2B5EF4-FFF2-40B4-BE49-F238E27FC236}">
                <a16:creationId xmlns:a16="http://schemas.microsoft.com/office/drawing/2014/main" id="{41D4AAAD-D4BA-8E45-889E-97B610AEE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353" y="3279205"/>
            <a:ext cx="4190400" cy="27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B7711-27CC-EB48-A522-26F131280303}"/>
              </a:ext>
            </a:extLst>
          </p:cNvPr>
          <p:cNvSpPr txBox="1"/>
          <p:nvPr/>
        </p:nvSpPr>
        <p:spPr>
          <a:xfrm>
            <a:off x="208444" y="4572000"/>
            <a:ext cx="305968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Lecture 2/4: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Three methods of Quantum Optimization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3DD320C-ECE1-6E45-8ABE-44EDD32BF9B1}"/>
              </a:ext>
            </a:extLst>
          </p:cNvPr>
          <p:cNvSpPr txBox="1">
            <a:spLocks/>
          </p:cNvSpPr>
          <p:nvPr/>
        </p:nvSpPr>
        <p:spPr>
          <a:xfrm>
            <a:off x="208444" y="329822"/>
            <a:ext cx="4391495" cy="3813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Quantum Optimization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Edward Hall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Year Physics</a:t>
            </a:r>
          </a:p>
          <a:p>
            <a:pPr algn="l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E22562C-3483-5945-917B-FEE25BA6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1936" y="329822"/>
            <a:ext cx="3661620" cy="151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Wave Function Visualization 3D Render Illustration Stock Illustration -  Illustration of oscilloscope, math: 160011583">
            <a:extLst>
              <a:ext uri="{FF2B5EF4-FFF2-40B4-BE49-F238E27FC236}">
                <a16:creationId xmlns:a16="http://schemas.microsoft.com/office/drawing/2014/main" id="{A6F6BD26-676C-DE4A-90D4-B5487D15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03" y="2997200"/>
            <a:ext cx="5822951" cy="327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2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040" y="417852"/>
            <a:ext cx="8555377" cy="9251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Optimization Methods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F2588-BAB4-A845-9FBB-AD4811A856CA}"/>
              </a:ext>
            </a:extLst>
          </p:cNvPr>
          <p:cNvSpPr txBox="1"/>
          <p:nvPr/>
        </p:nvSpPr>
        <p:spPr>
          <a:xfrm>
            <a:off x="328612" y="1669611"/>
            <a:ext cx="57673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Three methods of quantum optimization: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Quantum annealing.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Quantum Approximate Optimization Algorithm (QAOA).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Variational Quantum </a:t>
            </a:r>
            <a:r>
              <a:rPr lang="en-US" sz="2400" dirty="0" err="1"/>
              <a:t>Eigensolver</a:t>
            </a:r>
            <a:r>
              <a:rPr lang="en-US" sz="2400" dirty="0"/>
              <a:t> (VQE).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F4164-2BF9-A541-B4AF-B86DC30458BB}"/>
              </a:ext>
            </a:extLst>
          </p:cNvPr>
          <p:cNvSpPr txBox="1"/>
          <p:nvPr/>
        </p:nvSpPr>
        <p:spPr>
          <a:xfrm>
            <a:off x="328613" y="4969173"/>
            <a:ext cx="5767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will first need to understand the </a:t>
            </a:r>
            <a:r>
              <a:rPr lang="en-US" sz="2800" b="1" dirty="0"/>
              <a:t>Hamiltonian </a:t>
            </a:r>
            <a:r>
              <a:rPr lang="en-US" sz="2800" dirty="0"/>
              <a:t>concept.</a:t>
            </a:r>
            <a:endParaRPr lang="en-US" sz="2800" b="1" dirty="0"/>
          </a:p>
        </p:txBody>
      </p:sp>
      <p:pic>
        <p:nvPicPr>
          <p:cNvPr id="4106" name="Picture 10" descr="Quantum Annealing. by Alba Cervera-Lierta, QWA team member… | by Quantum  World Association | Medium">
            <a:extLst>
              <a:ext uri="{FF2B5EF4-FFF2-40B4-BE49-F238E27FC236}">
                <a16:creationId xmlns:a16="http://schemas.microsoft.com/office/drawing/2014/main" id="{1551215E-93DD-C442-8188-957FE78C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68" y="2089339"/>
            <a:ext cx="6200632" cy="329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906" y="527276"/>
            <a:ext cx="8555377" cy="9251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Key concept: Hamiltonians (1)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F02EAD8-A83D-E940-97A7-3712F66E2260}"/>
              </a:ext>
            </a:extLst>
          </p:cNvPr>
          <p:cNvSpPr txBox="1">
            <a:spLocks/>
          </p:cNvSpPr>
          <p:nvPr/>
        </p:nvSpPr>
        <p:spPr>
          <a:xfrm>
            <a:off x="328612" y="1729695"/>
            <a:ext cx="9947502" cy="462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835A2-2653-9D4A-BEE2-5D4083A780EC}"/>
              </a:ext>
            </a:extLst>
          </p:cNvPr>
          <p:cNvSpPr txBox="1"/>
          <p:nvPr/>
        </p:nvSpPr>
        <p:spPr>
          <a:xfrm>
            <a:off x="328609" y="2541615"/>
            <a:ext cx="1153478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Operator: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simple example of an operator: Addition or Subtraction.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case, this results in a </a:t>
            </a:r>
            <a:r>
              <a:rPr lang="en-US" sz="2400" b="1" dirty="0"/>
              <a:t>function </a:t>
            </a:r>
            <a:r>
              <a:rPr lang="en-US" sz="2400" dirty="0"/>
              <a:t>being produced from </a:t>
            </a:r>
            <a:r>
              <a:rPr lang="en-US" sz="2400" b="1" dirty="0"/>
              <a:t>another function;</a:t>
            </a:r>
            <a:endParaRPr lang="en-US" sz="2400" dirty="0"/>
          </a:p>
          <a:p>
            <a:r>
              <a:rPr lang="en-US" sz="2400" b="1" dirty="0"/>
              <a:t>   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The Hamiltonian operator: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C6A1FA8-951A-9949-BDB9-F2DA3D6B1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317" y="4156904"/>
            <a:ext cx="6686554" cy="219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3EF62-C1CC-9B4F-98A8-ACFDCE37C279}"/>
              </a:ext>
            </a:extLst>
          </p:cNvPr>
          <p:cNvSpPr txBox="1"/>
          <p:nvPr/>
        </p:nvSpPr>
        <p:spPr>
          <a:xfrm>
            <a:off x="328609" y="1554265"/>
            <a:ext cx="1153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Hamiltonian definition: </a:t>
            </a:r>
            <a:r>
              <a:rPr lang="en-US" sz="2800" dirty="0"/>
              <a:t>an operator that describes the sum of kinetic and potential energies of a system.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66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906" y="527276"/>
            <a:ext cx="8555377" cy="9251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Key concept: Hamiltonians (2)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F02EAD8-A83D-E940-97A7-3712F66E2260}"/>
              </a:ext>
            </a:extLst>
          </p:cNvPr>
          <p:cNvSpPr txBox="1">
            <a:spLocks/>
          </p:cNvSpPr>
          <p:nvPr/>
        </p:nvSpPr>
        <p:spPr>
          <a:xfrm>
            <a:off x="328612" y="1729695"/>
            <a:ext cx="9947502" cy="462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F2588-BAB4-A845-9FBB-AD4811A856CA}"/>
              </a:ext>
            </a:extLst>
          </p:cNvPr>
          <p:cNvSpPr txBox="1"/>
          <p:nvPr/>
        </p:nvSpPr>
        <p:spPr>
          <a:xfrm>
            <a:off x="812800" y="1452449"/>
            <a:ext cx="1105058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When our Hamiltonian Operator is applied to a wave function: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get our (time independent) Schrödinger equation!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Most importantly: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above equation has multiple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At each energy level a particle is at, there are many states  that correspond to it (</a:t>
            </a:r>
            <a:r>
              <a:rPr lang="en-US" sz="2400" b="1" dirty="0"/>
              <a:t>degeneracy</a:t>
            </a:r>
            <a:r>
              <a:rPr lang="en-US" sz="24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Mathematically, this is represented with the Hamiltonian above.</a:t>
            </a: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F3D731-54F5-7246-9A3E-C4B06596F3D9}"/>
                  </a:ext>
                </a:extLst>
              </p:cNvPr>
              <p:cNvSpPr/>
              <p:nvPr/>
            </p:nvSpPr>
            <p:spPr>
              <a:xfrm>
                <a:off x="2023356" y="2049646"/>
                <a:ext cx="7465762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∂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F3D731-54F5-7246-9A3E-C4B06596F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56" y="2049646"/>
                <a:ext cx="7465762" cy="1080489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02A01D-2B64-8748-9357-C7383213F7C2}"/>
                  </a:ext>
                </a:extLst>
              </p:cNvPr>
              <p:cNvSpPr/>
              <p:nvPr/>
            </p:nvSpPr>
            <p:spPr>
              <a:xfrm>
                <a:off x="2023356" y="3323470"/>
                <a:ext cx="3603743" cy="598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02A01D-2B64-8748-9357-C7383213F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56" y="3323470"/>
                <a:ext cx="3603743" cy="598177"/>
              </a:xfrm>
              <a:prstGeom prst="rect">
                <a:avLst/>
              </a:prstGeom>
              <a:blipFill>
                <a:blip r:embed="rId4"/>
                <a:stretch>
                  <a:fillRect t="-12500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4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5906" y="527276"/>
            <a:ext cx="8555377" cy="9251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Annealing (1)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F02EAD8-A83D-E940-97A7-3712F66E2260}"/>
              </a:ext>
            </a:extLst>
          </p:cNvPr>
          <p:cNvSpPr txBox="1">
            <a:spLocks/>
          </p:cNvSpPr>
          <p:nvPr/>
        </p:nvSpPr>
        <p:spPr>
          <a:xfrm>
            <a:off x="328612" y="1729695"/>
            <a:ext cx="9947502" cy="462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F2588-BAB4-A845-9FBB-AD4811A856CA}"/>
              </a:ext>
            </a:extLst>
          </p:cNvPr>
          <p:cNvSpPr txBox="1"/>
          <p:nvPr/>
        </p:nvSpPr>
        <p:spPr>
          <a:xfrm>
            <a:off x="812800" y="1789225"/>
            <a:ext cx="11050588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first, and most famous implementation of (adiabatic) quantum computation is </a:t>
            </a:r>
            <a:r>
              <a:rPr lang="en-US" sz="2800" b="1" dirty="0"/>
              <a:t>quantum annealing.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 a long period, T, H</a:t>
            </a:r>
            <a:r>
              <a:rPr lang="en-US" sz="2800" baseline="-25000" dirty="0"/>
              <a:t>0</a:t>
            </a:r>
            <a:r>
              <a:rPr lang="en-US" sz="2800" dirty="0"/>
              <a:t> is </a:t>
            </a:r>
            <a:r>
              <a:rPr lang="en-US" sz="2800" b="1" dirty="0"/>
              <a:t>adiabatically deformed </a:t>
            </a:r>
            <a:r>
              <a:rPr lang="en-US" sz="2800" dirty="0"/>
              <a:t>to H</a:t>
            </a:r>
            <a:r>
              <a:rPr lang="en-US" sz="2800" baseline="-25000" dirty="0"/>
              <a:t>P </a:t>
            </a:r>
            <a:r>
              <a:rPr lang="en-US" sz="2800" dirty="0"/>
              <a:t>. While keeping the energy levels of the Hamiltonians separate, we are likely to be left in the ground state of the Hamiltonian (known as the </a:t>
            </a:r>
            <a:r>
              <a:rPr lang="en-US" sz="2800" b="1" dirty="0"/>
              <a:t>’universal model of quantum computation’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/>
          </a:p>
          <a:p>
            <a:endParaRPr lang="en-US" sz="3600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2C25C4E-85ED-6A49-B6AF-B3E29617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9" name="Picture 1" descr="Adiabatic quantum computation. The energy landscape is first a simple... |  Download Scientific Diagram">
            <a:extLst>
              <a:ext uri="{FF2B5EF4-FFF2-40B4-BE49-F238E27FC236}">
                <a16:creationId xmlns:a16="http://schemas.microsoft.com/office/drawing/2014/main" id="{1159D541-EEF3-0A4C-995B-40A7083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2768599"/>
            <a:ext cx="6295571" cy="189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B1980-74C5-1647-9567-E64CB7D905D5}"/>
              </a:ext>
            </a:extLst>
          </p:cNvPr>
          <p:cNvSpPr txBox="1"/>
          <p:nvPr/>
        </p:nvSpPr>
        <p:spPr>
          <a:xfrm>
            <a:off x="6803571" y="2892207"/>
            <a:ext cx="4659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H</a:t>
            </a:r>
            <a:r>
              <a:rPr lang="en-GB" sz="2400" b="1" baseline="-25000" dirty="0"/>
              <a:t>0</a:t>
            </a:r>
            <a:r>
              <a:rPr lang="en-GB" sz="2400" b="1" dirty="0"/>
              <a:t> </a:t>
            </a:r>
            <a:r>
              <a:rPr lang="en-GB" sz="2400" dirty="0"/>
              <a:t>– Our starting Hamiltonian value.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H</a:t>
            </a:r>
            <a:r>
              <a:rPr lang="en-GB" sz="2400" b="1" baseline="-25000" dirty="0"/>
              <a:t>p</a:t>
            </a:r>
            <a:r>
              <a:rPr lang="en-GB" sz="2400" dirty="0"/>
              <a:t> - The cost function we want to minimize through optimization.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81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5906" y="527276"/>
            <a:ext cx="8555377" cy="9251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Annealing (2)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9050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F02EAD8-A83D-E940-97A7-3712F66E2260}"/>
              </a:ext>
            </a:extLst>
          </p:cNvPr>
          <p:cNvSpPr txBox="1">
            <a:spLocks/>
          </p:cNvSpPr>
          <p:nvPr/>
        </p:nvSpPr>
        <p:spPr>
          <a:xfrm>
            <a:off x="328612" y="1729695"/>
            <a:ext cx="9947502" cy="462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/>
              <p:nvPr/>
            </p:nvSpPr>
            <p:spPr>
              <a:xfrm>
                <a:off x="812800" y="1789225"/>
                <a:ext cx="11050588" cy="8792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Typical Hamiltonian values that we start with:</a:t>
                </a:r>
                <a:endParaRPr lang="en-US" sz="2800" b="1" dirty="0"/>
              </a:p>
              <a:p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600" b="1" dirty="0"/>
              </a:p>
              <a:p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sz="32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sz="32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Our D – wave machine (right) can choose the best solution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b="1" dirty="0"/>
              </a:p>
              <a:p>
                <a:endParaRPr lang="en-US" sz="3600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F2588-BAB4-A845-9FBB-AD4811A8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789225"/>
                <a:ext cx="11050588" cy="8792728"/>
              </a:xfrm>
              <a:prstGeom prst="rect">
                <a:avLst/>
              </a:prstGeom>
              <a:blipFill>
                <a:blip r:embed="rId3"/>
                <a:stretch>
                  <a:fillRect l="-3440" t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82C25C4E-85ED-6A49-B6AF-B3E29617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DA33C-D7B2-3B4C-AFA1-339B6E2D5039}"/>
              </a:ext>
            </a:extLst>
          </p:cNvPr>
          <p:cNvSpPr txBox="1"/>
          <p:nvPr/>
        </p:nvSpPr>
        <p:spPr>
          <a:xfrm>
            <a:off x="558800" y="5080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42" name="Picture 2" descr="D-Wave is now shipping its new $15 million, 10-foot tall quantum computer -  The Verge">
            <a:extLst>
              <a:ext uri="{FF2B5EF4-FFF2-40B4-BE49-F238E27FC236}">
                <a16:creationId xmlns:a16="http://schemas.microsoft.com/office/drawing/2014/main" id="{2963B9B8-0CA1-5F43-A8E6-C7E83B9C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6" y="2378605"/>
            <a:ext cx="4979984" cy="331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7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9673</TotalTime>
  <Words>1301</Words>
  <Application>Microsoft Macintosh PowerPoint</Application>
  <PresentationFormat>Widescreen</PresentationFormat>
  <Paragraphs>260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 Summary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BRU, ALICE C.L. (Student)</dc:creator>
  <cp:lastModifiedBy>HALL, EDWARD J. (Student)</cp:lastModifiedBy>
  <cp:revision>101</cp:revision>
  <dcterms:created xsi:type="dcterms:W3CDTF">2022-02-01T16:09:48Z</dcterms:created>
  <dcterms:modified xsi:type="dcterms:W3CDTF">2022-02-22T22:36:40Z</dcterms:modified>
</cp:coreProperties>
</file>