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71" r:id="rId4"/>
    <p:sldId id="259" r:id="rId5"/>
    <p:sldId id="264" r:id="rId6"/>
    <p:sldId id="265" r:id="rId7"/>
    <p:sldId id="266" r:id="rId8"/>
    <p:sldId id="267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86"/>
    <p:restoredTop sz="61950"/>
  </p:normalViewPr>
  <p:slideViewPr>
    <p:cSldViewPr snapToGrid="0" snapToObjects="1">
      <p:cViewPr varScale="1">
        <p:scale>
          <a:sx n="71" d="100"/>
          <a:sy n="71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39389-86B2-4F44-912F-5F2063DA27C8}" type="datetimeFigureOut">
              <a:rPr lang="en-US" smtClean="0"/>
              <a:t>2/21/22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64162-AFB2-FD4B-BC29-A02423FB7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4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2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1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3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5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0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GB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GB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GB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7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4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1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8531-4820-3B4D-8FB4-D31E39A59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D2281-5287-EA4F-AC8A-DE6E7F62C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2E93-BE53-3A4F-9801-5ED98686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4ED-D75E-CD40-9B3A-8B5307F7111E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0D87-6621-5A42-8AB9-E1C6DE51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1707-A775-664E-8424-643DD09B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96E-D6DF-1241-8505-E95D2FE0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A0868-96A9-2D46-BBC1-51D6CE5B7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8857-80DB-E74E-9E5B-56F7A164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C3E6-FD0A-2648-BF9A-ED5E67259716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7000-BFA8-C64C-A5CF-B7758ACA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18F5-C831-064E-93D8-27E7E19A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7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65706-5455-3341-9A6D-2D973149D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7FC99-7973-D449-AF30-9680D774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CA9D-D6A0-8244-A248-1AAB4078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9D6-D30D-F241-B2E7-4229269D359F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4392-F8DC-FD40-91A1-F87AD263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47147-285C-8E4E-B86A-4EDE0D9C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7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2E0C-6980-2C4A-9410-9F19D177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5D3A-0269-9848-B278-6C84925F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B88B-0353-A84B-A47B-B615E54A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3398-5302-BA45-9F2A-86482280739A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5127A-0B86-6B45-9443-71942AC5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A046-B3D6-D047-A7D7-9C3B76EE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8050-CAEF-3B4F-99A5-27EF0B8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3720-7397-6741-9109-2E8521931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7253-AD1D-CE47-809C-9B425E2A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2328-9A40-A741-847D-E75D5258130A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7C82-2B62-F24E-BC44-594DB846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1A24-FF60-5C44-9014-82C70BCF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5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E37D-70A3-E546-816A-E31E74C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7899-CB95-0447-944C-36DA09AC7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E94DE-8BE1-1145-884E-3E676044A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A27DF-F731-A148-90F8-658A7186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6DE8-376F-E148-8972-38FD320B5619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ECFD-2A7D-DB42-B6D8-3B12250C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0D4E6-6174-4045-95E0-73DDA097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6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1298-48A7-6F4C-9215-D4C3C1C7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35EE8-4DD8-2D4E-A080-412893BA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8887-8E7D-C54E-AA81-3C94C1D80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DC3EC-1459-8D44-AD1D-E978DC4D7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0DA31-C451-BC4F-9221-12396C9F4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C66A2-C7B7-AD40-9EE1-88433979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FD4-897E-0242-8650-A4028CBBA911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5B664-D2E4-3B47-9C6A-3E6AB9B2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AA6C9-63E8-5142-B6F1-DC5ED44E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2FAD-DB76-7448-AA6E-9B439116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B300B-D4A5-2E46-8620-9D0D0BFE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40ED-4243-4740-8C73-27052131A809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060B-7A93-5343-8C2B-7A25FF0F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AC34A-98FB-9A42-B1A7-137BDBCF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9C3BE-4232-034C-ABE6-2FA60738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A69A-D34F-6F4F-86C1-3C3CD07FBBD7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80626-C8D8-4746-BDC2-F6A4E2AF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CD217-0F26-B34B-BE50-88578045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5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1223-2BCD-FA41-A9FD-C7FB08EA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A07F-85A9-2841-8963-B7FAF359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4BF31-D56C-DD47-84F8-DDC498532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85C9F-D49A-C44E-B878-051F8724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1BA8-EB83-A045-B44E-B417CE33735C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EEED-881C-3E49-ABE4-6C74D4E6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3B2B-4AB8-974D-873B-56A0AF45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C480-0BD6-6F4A-94D8-FC4606DC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56691-2FBE-C243-8B2C-07B84B851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A1FF8-B8FD-6B4B-80D9-9DF15E017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9379-8C00-6745-ACB0-329B0E39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3118-A135-3344-B778-77F657B94B7F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B25B2-DBC1-7B4E-A965-807AD8BF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6E5A2-45DB-374B-9AE8-FC3D735F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6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5DD59-868F-DF41-B603-EB770EC1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95A62-492B-AE47-867B-E52F6F662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1035-C8F4-3D4D-92FC-FE9149210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E41B-1300-4D4B-BAA6-931687C4C28F}" type="datetime1">
              <a:rPr lang="en-GB" smtClean="0"/>
              <a:t>21/02/2022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104B-BDFF-764E-B8A4-6FD419BAE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5F62-A736-5F41-BB06-92CDD0F3C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F8DE-661C-6646-88B6-FB3707AA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3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ibm.com/thought-leadership/institute-business-value/report/quantumleap" TargetMode="External"/><Relationship Id="rId4" Type="http://schemas.openxmlformats.org/officeDocument/2006/relationships/hyperlink" Target="https://www.investopedia.com/terms/f/financialrisk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ibm.com/thought-leadership/institute-business-value/report/quantumleap" TargetMode="External"/><Relationship Id="rId4" Type="http://schemas.openxmlformats.org/officeDocument/2006/relationships/hyperlink" Target="https://www.ibm.com/quantum-computing/what-is-quantum-comput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bm.com/thought-leadership/institute-business-value/report/exploring-quantum-financial" TargetMode="External"/><Relationship Id="rId5" Type="http://schemas.openxmlformats.org/officeDocument/2006/relationships/hyperlink" Target="https://www.canaccordgenuity.com/wealth-management-australia/investment-management/your-risk-profile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rxiv.org/pdf/1907.03044.pdf" TargetMode="External"/><Relationship Id="rId4" Type="http://schemas.openxmlformats.org/officeDocument/2006/relationships/hyperlink" Target="https://corporatefinanceinstitute.com/resources/knowledge/credit/purpose-of-credit-risk-analysi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palisade.com/risk/monte_carlo_simulation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tatisticshowto.com/probability-and-statistics/confidence-interval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11" y="1372659"/>
            <a:ext cx="7301349" cy="4435474"/>
          </a:xfrm>
        </p:spPr>
        <p:txBody>
          <a:bodyPr anchor="b">
            <a:normAutofit/>
          </a:bodyPr>
          <a:lstStyle/>
          <a:p>
            <a:pPr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Quantum Risk Analysis</a:t>
            </a: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Introduction </a:t>
            </a: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Lecture 1/3</a:t>
            </a:r>
          </a:p>
          <a:p>
            <a:pPr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F27E9F68-4C6B-44CF-905B-98EC49DD3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991" y="0"/>
            <a:ext cx="6578009" cy="6858000"/>
          </a:xfrm>
          <a:custGeom>
            <a:avLst/>
            <a:gdLst>
              <a:gd name="connsiteX0" fmla="*/ 73610 w 6578009"/>
              <a:gd name="connsiteY0" fmla="*/ 0 h 6858000"/>
              <a:gd name="connsiteX1" fmla="*/ 6578009 w 6578009"/>
              <a:gd name="connsiteY1" fmla="*/ 0 h 6858000"/>
              <a:gd name="connsiteX2" fmla="*/ 6578009 w 6578009"/>
              <a:gd name="connsiteY2" fmla="*/ 6858000 h 6858000"/>
              <a:gd name="connsiteX3" fmla="*/ 2947297 w 6578009"/>
              <a:gd name="connsiteY3" fmla="*/ 6858000 h 6858000"/>
              <a:gd name="connsiteX4" fmla="*/ 2740229 w 6578009"/>
              <a:gd name="connsiteY4" fmla="*/ 6703632 h 6858000"/>
              <a:gd name="connsiteX5" fmla="*/ 0 w 6578009"/>
              <a:gd name="connsiteY5" fmla="*/ 1026053 h 6858000"/>
              <a:gd name="connsiteX6" fmla="*/ 37438 w 6578009"/>
              <a:gd name="connsiteY6" fmla="*/ 284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8009" h="6858000">
                <a:moveTo>
                  <a:pt x="73610" y="0"/>
                </a:moveTo>
                <a:lnTo>
                  <a:pt x="6578009" y="0"/>
                </a:lnTo>
                <a:lnTo>
                  <a:pt x="6578009" y="6858000"/>
                </a:lnTo>
                <a:lnTo>
                  <a:pt x="2947297" y="6858000"/>
                </a:lnTo>
                <a:lnTo>
                  <a:pt x="2740229" y="6703632"/>
                </a:lnTo>
                <a:cubicBezTo>
                  <a:pt x="1070445" y="5375192"/>
                  <a:pt x="0" y="3325631"/>
                  <a:pt x="0" y="1026053"/>
                </a:cubicBezTo>
                <a:cubicBezTo>
                  <a:pt x="0" y="775760"/>
                  <a:pt x="12683" y="528427"/>
                  <a:pt x="37438" y="28466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963C26DC-8AFA-4023-B207-F7664781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72376" y="0"/>
            <a:ext cx="6419624" cy="6858000"/>
          </a:xfrm>
          <a:custGeom>
            <a:avLst/>
            <a:gdLst>
              <a:gd name="connsiteX0" fmla="*/ 6344630 w 6419624"/>
              <a:gd name="connsiteY0" fmla="*/ 0 h 6858000"/>
              <a:gd name="connsiteX1" fmla="*/ 0 w 6419624"/>
              <a:gd name="connsiteY1" fmla="*/ 0 h 6858000"/>
              <a:gd name="connsiteX2" fmla="*/ 0 w 6419624"/>
              <a:gd name="connsiteY2" fmla="*/ 6858000 h 6858000"/>
              <a:gd name="connsiteX3" fmla="*/ 3344107 w 6419624"/>
              <a:gd name="connsiteY3" fmla="*/ 6858000 h 6858000"/>
              <a:gd name="connsiteX4" fmla="*/ 3509562 w 6419624"/>
              <a:gd name="connsiteY4" fmla="*/ 6745502 h 6858000"/>
              <a:gd name="connsiteX5" fmla="*/ 6419624 w 6419624"/>
              <a:gd name="connsiteY5" fmla="*/ 1026052 h 6858000"/>
              <a:gd name="connsiteX6" fmla="*/ 6383100 w 6419624"/>
              <a:gd name="connsiteY6" fmla="*/ 3027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9624" h="6858000">
                <a:moveTo>
                  <a:pt x="6344630" y="0"/>
                </a:moveTo>
                <a:lnTo>
                  <a:pt x="0" y="0"/>
                </a:lnTo>
                <a:lnTo>
                  <a:pt x="0" y="6858000"/>
                </a:lnTo>
                <a:lnTo>
                  <a:pt x="3344107" y="6858000"/>
                </a:lnTo>
                <a:lnTo>
                  <a:pt x="3509562" y="6745502"/>
                </a:lnTo>
                <a:cubicBezTo>
                  <a:pt x="5273452" y="5459025"/>
                  <a:pt x="6419624" y="3376391"/>
                  <a:pt x="6419624" y="1026052"/>
                </a:cubicBezTo>
                <a:cubicBezTo>
                  <a:pt x="6419624" y="781861"/>
                  <a:pt x="6407252" y="540560"/>
                  <a:pt x="6383100" y="30274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5188" y="1547916"/>
            <a:ext cx="4549548" cy="188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54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0DDD547-6B19-D743-B12B-FD0F892A080C}"/>
              </a:ext>
            </a:extLst>
          </p:cNvPr>
          <p:cNvSpPr txBox="1"/>
          <p:nvPr/>
        </p:nvSpPr>
        <p:spPr>
          <a:xfrm>
            <a:off x="4558944" y="-132856"/>
            <a:ext cx="7707086" cy="71237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09543"/>
            <a:ext cx="8843963" cy="2448455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Design by PresentationGO.com</a:t>
            </a: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3" y="39311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C6074-7725-974D-B0EE-EFDFE572805A}"/>
              </a:ext>
            </a:extLst>
          </p:cNvPr>
          <p:cNvGrpSpPr/>
          <p:nvPr/>
        </p:nvGrpSpPr>
        <p:grpSpPr>
          <a:xfrm>
            <a:off x="6214161" y="214028"/>
            <a:ext cx="3655315" cy="730478"/>
            <a:chOff x="6707124" y="1392311"/>
            <a:chExt cx="4873753" cy="973972"/>
          </a:xfrm>
          <a:noFill/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1A1773-398C-124E-B832-5955BE60D119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1E25300-4C77-FD4C-9B5B-49D1B546B6E7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9840AEB-734C-3241-AFEE-8E08EC3C95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046F0-A4F3-2149-9151-870936AEFF7E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14" name="Rectangle: Rounded Corners 28">
              <a:extLst>
                <a:ext uri="{FF2B5EF4-FFF2-40B4-BE49-F238E27FC236}">
                  <a16:creationId xmlns:a16="http://schemas.microsoft.com/office/drawing/2014/main" id="{A7E7F80D-9837-394A-AB4C-2582798F63C0}"/>
                </a:ext>
              </a:extLst>
            </p:cNvPr>
            <p:cNvSpPr/>
            <p:nvPr/>
          </p:nvSpPr>
          <p:spPr>
            <a:xfrm>
              <a:off x="7695591" y="1548878"/>
              <a:ext cx="3885286" cy="81740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  <a:p>
              <a:pPr defTabSz="342900"/>
              <a:endParaRPr lang="da-DK" sz="1400" b="1" cap="all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192A9-4354-A948-ABA9-8F56E33D460B}"/>
              </a:ext>
            </a:extLst>
          </p:cNvPr>
          <p:cNvGrpSpPr/>
          <p:nvPr/>
        </p:nvGrpSpPr>
        <p:grpSpPr>
          <a:xfrm>
            <a:off x="6214160" y="705334"/>
            <a:ext cx="3655315" cy="795010"/>
            <a:chOff x="6707124" y="1392311"/>
            <a:chExt cx="4873753" cy="1060014"/>
          </a:xfrm>
          <a:noFill/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421955-7026-374E-9877-B33F83916BBC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5F85277-566E-A04A-B67B-13B7F58CD267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A2483FA-0396-4046-9DE2-9178BD78B48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CDDFC9-18C3-FC4F-AFBA-099471B43D2E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0" name="Rectangle: Rounded Corners 28">
              <a:extLst>
                <a:ext uri="{FF2B5EF4-FFF2-40B4-BE49-F238E27FC236}">
                  <a16:creationId xmlns:a16="http://schemas.microsoft.com/office/drawing/2014/main" id="{49C46699-1A48-B040-BA1B-5BDA58B5C00D}"/>
                </a:ext>
              </a:extLst>
            </p:cNvPr>
            <p:cNvSpPr/>
            <p:nvPr/>
          </p:nvSpPr>
          <p:spPr>
            <a:xfrm>
              <a:off x="7695591" y="1548878"/>
              <a:ext cx="3885286" cy="903447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Quantum Computers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9A60F1-EB76-FE4F-AAB1-A695575C9005}"/>
              </a:ext>
            </a:extLst>
          </p:cNvPr>
          <p:cNvGrpSpPr/>
          <p:nvPr/>
        </p:nvGrpSpPr>
        <p:grpSpPr>
          <a:xfrm>
            <a:off x="6214159" y="1240683"/>
            <a:ext cx="3655315" cy="504616"/>
            <a:chOff x="6707124" y="1392311"/>
            <a:chExt cx="4873753" cy="672822"/>
          </a:xfrm>
          <a:noFill/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1BF033-FB13-0B4F-8BF1-E581C4ECEBAC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77FD45-91D1-C147-ADC1-3E234B558870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F2CA9EE-E53E-8346-8B85-1CE009E29D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13704C-C102-C242-94B8-0295E48F4A6C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26" name="Rectangle: Rounded Corners 28">
              <a:extLst>
                <a:ext uri="{FF2B5EF4-FFF2-40B4-BE49-F238E27FC236}">
                  <a16:creationId xmlns:a16="http://schemas.microsoft.com/office/drawing/2014/main" id="{97C588F9-CBCF-E247-B155-8D5258D5DE8C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profiling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9606BB-829F-8243-8426-30A515AA88CE}"/>
              </a:ext>
            </a:extLst>
          </p:cNvPr>
          <p:cNvGrpSpPr/>
          <p:nvPr/>
        </p:nvGrpSpPr>
        <p:grpSpPr>
          <a:xfrm>
            <a:off x="6214159" y="1757015"/>
            <a:ext cx="3655315" cy="504616"/>
            <a:chOff x="6707124" y="1392311"/>
            <a:chExt cx="4873753" cy="672822"/>
          </a:xfrm>
          <a:noFill/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32D6316-B87C-7548-BE65-E5C5F1024A03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EE0F65-DDD7-C94B-95B2-9DB75521ACAC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8B70712-3851-2D4E-BE3A-22605825667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97BD34-60F6-C345-ABB6-BE24F78015FD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2" name="Rectangle: Rounded Corners 28">
              <a:extLst>
                <a:ext uri="{FF2B5EF4-FFF2-40B4-BE49-F238E27FC236}">
                  <a16:creationId xmlns:a16="http://schemas.microsoft.com/office/drawing/2014/main" id="{83FCCAAC-03A0-4D49-B573-96098919C902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 risk analysis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A817B6-D0AB-C048-BA15-3BB0F6526EAE}"/>
              </a:ext>
            </a:extLst>
          </p:cNvPr>
          <p:cNvGrpSpPr/>
          <p:nvPr/>
        </p:nvGrpSpPr>
        <p:grpSpPr>
          <a:xfrm>
            <a:off x="6214158" y="2253763"/>
            <a:ext cx="3655315" cy="795010"/>
            <a:chOff x="6707124" y="1392311"/>
            <a:chExt cx="4873753" cy="1060015"/>
          </a:xfrm>
          <a:noFill/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20D818-939A-C04F-BFAF-6C50DB8A4331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B076111-F662-8543-9788-B2A9C1A7A70D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B15CB3C-781D-5C4A-BE2E-2808A7C16B5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965EED-8225-3E4D-BF5E-FBF9BA8B7DDB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8" name="Rectangle: Rounded Corners 28">
              <a:extLst>
                <a:ext uri="{FF2B5EF4-FFF2-40B4-BE49-F238E27FC236}">
                  <a16:creationId xmlns:a16="http://schemas.microsoft.com/office/drawing/2014/main" id="{8FC0757B-B155-A243-9CDF-05BF305EA0D3}"/>
                </a:ext>
              </a:extLst>
            </p:cNvPr>
            <p:cNvSpPr/>
            <p:nvPr/>
          </p:nvSpPr>
          <p:spPr>
            <a:xfrm>
              <a:off x="7695591" y="1548878"/>
              <a:ext cx="3885286" cy="903448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Classical Methods of Risk Analysis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1FF17D-1946-6745-806F-E3C15B0C3F8D}"/>
              </a:ext>
            </a:extLst>
          </p:cNvPr>
          <p:cNvGrpSpPr/>
          <p:nvPr/>
        </p:nvGrpSpPr>
        <p:grpSpPr>
          <a:xfrm>
            <a:off x="6214157" y="3027007"/>
            <a:ext cx="3655315" cy="795010"/>
            <a:chOff x="6707124" y="1392311"/>
            <a:chExt cx="4873753" cy="1060015"/>
          </a:xfrm>
          <a:noFill/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64077D1-91EC-414D-8253-5E0BC6AAA209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3D5C0AF-D3D9-0846-AC91-94E91C9FED98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9F1A42C-09E7-1045-8FEF-13BA71104D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E8620B-0A37-D44A-9CD2-602FB042BBF4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sp>
          <p:nvSpPr>
            <p:cNvPr id="44" name="Rectangle: Rounded Corners 28">
              <a:extLst>
                <a:ext uri="{FF2B5EF4-FFF2-40B4-BE49-F238E27FC236}">
                  <a16:creationId xmlns:a16="http://schemas.microsoft.com/office/drawing/2014/main" id="{4F036C4A-03DD-F94A-AA70-77AFC253DF5C}"/>
                </a:ext>
              </a:extLst>
            </p:cNvPr>
            <p:cNvSpPr/>
            <p:nvPr/>
          </p:nvSpPr>
          <p:spPr>
            <a:xfrm>
              <a:off x="7695591" y="1548878"/>
              <a:ext cx="3885286" cy="903448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Quantum Risk Analysis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17CBAC-F0EA-E948-BAEE-BB21C3F26822}"/>
              </a:ext>
            </a:extLst>
          </p:cNvPr>
          <p:cNvGrpSpPr/>
          <p:nvPr/>
        </p:nvGrpSpPr>
        <p:grpSpPr>
          <a:xfrm>
            <a:off x="6214156" y="3785605"/>
            <a:ext cx="3655315" cy="795010"/>
            <a:chOff x="6707124" y="1392311"/>
            <a:chExt cx="4873753" cy="1060015"/>
          </a:xfrm>
          <a:noFill/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B05250C-ED7F-BF4E-A6F2-1B366F8026F5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86A9CDB-734E-E34E-86CB-A5F582D0E54F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35BCFFE-C883-AF46-9AB9-BF1F3333DA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00A5B8-E614-7D44-92A4-18A279CAF6D4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</a:t>
              </a:r>
            </a:p>
          </p:txBody>
        </p:sp>
        <p:sp>
          <p:nvSpPr>
            <p:cNvPr id="50" name="Rectangle: Rounded Corners 28">
              <a:extLst>
                <a:ext uri="{FF2B5EF4-FFF2-40B4-BE49-F238E27FC236}">
                  <a16:creationId xmlns:a16="http://schemas.microsoft.com/office/drawing/2014/main" id="{8B11D63D-F699-3847-BA22-324E6110E48E}"/>
                </a:ext>
              </a:extLst>
            </p:cNvPr>
            <p:cNvSpPr/>
            <p:nvPr/>
          </p:nvSpPr>
          <p:spPr>
            <a:xfrm>
              <a:off x="7695591" y="1548878"/>
              <a:ext cx="3885286" cy="903448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Applying the quantum algorithm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43F0B0-948D-8E45-931B-86C47E0D8403}"/>
              </a:ext>
            </a:extLst>
          </p:cNvPr>
          <p:cNvGrpSpPr/>
          <p:nvPr/>
        </p:nvGrpSpPr>
        <p:grpSpPr>
          <a:xfrm>
            <a:off x="6214155" y="4661628"/>
            <a:ext cx="3655315" cy="504616"/>
            <a:chOff x="6707124" y="1392311"/>
            <a:chExt cx="4873753" cy="672822"/>
          </a:xfrm>
          <a:noFill/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73D3131-CE62-AD42-B921-1A72DBE1EC47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65659FE-5C0F-DA42-A43D-302673DD2C08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F6A8C59-2FBC-6E4A-90E3-BB99EDDB1C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7951C7-9D24-9247-B765-EB8B84ED77E2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</a:t>
              </a:r>
            </a:p>
          </p:txBody>
        </p:sp>
        <p:sp>
          <p:nvSpPr>
            <p:cNvPr id="56" name="Rectangle: Rounded Corners 28">
              <a:extLst>
                <a:ext uri="{FF2B5EF4-FFF2-40B4-BE49-F238E27FC236}">
                  <a16:creationId xmlns:a16="http://schemas.microsoft.com/office/drawing/2014/main" id="{A8843C39-56AA-D949-B890-A126BD477794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 of Error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8152D-A987-F34E-AB12-29AEB4891505}"/>
              </a:ext>
            </a:extLst>
          </p:cNvPr>
          <p:cNvSpPr txBox="1"/>
          <p:nvPr/>
        </p:nvSpPr>
        <p:spPr>
          <a:xfrm>
            <a:off x="613043" y="2541755"/>
            <a:ext cx="3571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Quantum Risk Analysis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C0142F-3060-5C43-80A7-80BF61F430E1}"/>
              </a:ext>
            </a:extLst>
          </p:cNvPr>
          <p:cNvGrpSpPr/>
          <p:nvPr/>
        </p:nvGrpSpPr>
        <p:grpSpPr>
          <a:xfrm>
            <a:off x="6214155" y="5301556"/>
            <a:ext cx="3655315" cy="1085403"/>
            <a:chOff x="6707124" y="1392311"/>
            <a:chExt cx="4873753" cy="1447206"/>
          </a:xfrm>
          <a:noFill/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FEAAA90-19DC-254F-8428-60CD2BA98CFA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81F48CD-B4DB-CB46-B19B-7E6372874E91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747F23F-3F19-C84F-B174-649BE4D3F63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4F3A18-2A16-2A43-B86B-A1EA5B7F12C5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</a:p>
          </p:txBody>
        </p:sp>
        <p:sp>
          <p:nvSpPr>
            <p:cNvPr id="63" name="Rectangle: Rounded Corners 28">
              <a:extLst>
                <a:ext uri="{FF2B5EF4-FFF2-40B4-BE49-F238E27FC236}">
                  <a16:creationId xmlns:a16="http://schemas.microsoft.com/office/drawing/2014/main" id="{9D8C5D32-657A-8841-A280-A9989D0AD5C0}"/>
                </a:ext>
              </a:extLst>
            </p:cNvPr>
            <p:cNvSpPr/>
            <p:nvPr/>
          </p:nvSpPr>
          <p:spPr>
            <a:xfrm>
              <a:off x="7695591" y="1548878"/>
              <a:ext cx="3885286" cy="1290639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Advantages of Quantum Risk Analysis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32D1C04-3C5C-0A4F-8A9C-3ABC1CD8430F}"/>
              </a:ext>
            </a:extLst>
          </p:cNvPr>
          <p:cNvGrpSpPr/>
          <p:nvPr/>
        </p:nvGrpSpPr>
        <p:grpSpPr>
          <a:xfrm>
            <a:off x="6214155" y="6307270"/>
            <a:ext cx="3655315" cy="504616"/>
            <a:chOff x="6707124" y="1392311"/>
            <a:chExt cx="4873753" cy="672822"/>
          </a:xfrm>
          <a:noFill/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9158A4E-0BC4-DA4A-8EA2-0E0C26ABA9B8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4FCD81C-C3EB-264A-802B-8662C69FA3EC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E8471E7-E1F3-8C4E-9E31-590A150377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765F8C-6EE0-7D4B-A7AB-01E36C61FB1C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69" name="Rectangle: Rounded Corners 28">
              <a:extLst>
                <a:ext uri="{FF2B5EF4-FFF2-40B4-BE49-F238E27FC236}">
                  <a16:creationId xmlns:a16="http://schemas.microsoft.com/office/drawing/2014/main" id="{1F2681EE-0C7B-6C4E-889D-3A53C080F34E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0DDD547-6B19-D743-B12B-FD0F892A080C}"/>
              </a:ext>
            </a:extLst>
          </p:cNvPr>
          <p:cNvSpPr txBox="1"/>
          <p:nvPr/>
        </p:nvSpPr>
        <p:spPr>
          <a:xfrm>
            <a:off x="4675139" y="2"/>
            <a:ext cx="7574262" cy="6857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02116"/>
            <a:ext cx="8843963" cy="2448455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Design by PresentationGO.com</a:t>
            </a: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3" y="39311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C6074-7725-974D-B0EE-EFDFE572805A}"/>
              </a:ext>
            </a:extLst>
          </p:cNvPr>
          <p:cNvGrpSpPr/>
          <p:nvPr/>
        </p:nvGrpSpPr>
        <p:grpSpPr>
          <a:xfrm>
            <a:off x="6263938" y="810872"/>
            <a:ext cx="3655315" cy="730478"/>
            <a:chOff x="6707124" y="1392311"/>
            <a:chExt cx="4873753" cy="973972"/>
          </a:xfrm>
          <a:noFill/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1A1773-398C-124E-B832-5955BE60D119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1E25300-4C77-FD4C-9B5B-49D1B546B6E7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9840AEB-734C-3241-AFEE-8E08EC3C95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046F0-A4F3-2149-9151-870936AEFF7E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14" name="Rectangle: Rounded Corners 28">
              <a:extLst>
                <a:ext uri="{FF2B5EF4-FFF2-40B4-BE49-F238E27FC236}">
                  <a16:creationId xmlns:a16="http://schemas.microsoft.com/office/drawing/2014/main" id="{A7E7F80D-9837-394A-AB4C-2582798F63C0}"/>
                </a:ext>
              </a:extLst>
            </p:cNvPr>
            <p:cNvSpPr/>
            <p:nvPr/>
          </p:nvSpPr>
          <p:spPr>
            <a:xfrm>
              <a:off x="7695591" y="1548878"/>
              <a:ext cx="3885286" cy="81740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  <a:p>
              <a:pPr defTabSz="342900"/>
              <a:endParaRPr lang="da-DK" sz="1400" b="1" cap="all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192A9-4354-A948-ABA9-8F56E33D460B}"/>
              </a:ext>
            </a:extLst>
          </p:cNvPr>
          <p:cNvGrpSpPr/>
          <p:nvPr/>
        </p:nvGrpSpPr>
        <p:grpSpPr>
          <a:xfrm>
            <a:off x="6263938" y="1683152"/>
            <a:ext cx="3655315" cy="795010"/>
            <a:chOff x="6707124" y="1392311"/>
            <a:chExt cx="4873753" cy="1060014"/>
          </a:xfrm>
          <a:noFill/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421955-7026-374E-9877-B33F83916BBC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5F85277-566E-A04A-B67B-13B7F58CD267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A2483FA-0396-4046-9DE2-9178BD78B48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CDDFC9-18C3-FC4F-AFBA-099471B43D2E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0" name="Rectangle: Rounded Corners 28">
              <a:extLst>
                <a:ext uri="{FF2B5EF4-FFF2-40B4-BE49-F238E27FC236}">
                  <a16:creationId xmlns:a16="http://schemas.microsoft.com/office/drawing/2014/main" id="{49C46699-1A48-B040-BA1B-5BDA58B5C00D}"/>
                </a:ext>
              </a:extLst>
            </p:cNvPr>
            <p:cNvSpPr/>
            <p:nvPr/>
          </p:nvSpPr>
          <p:spPr>
            <a:xfrm>
              <a:off x="7695591" y="1548878"/>
              <a:ext cx="3885286" cy="903447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Quantum Computers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9A60F1-EB76-FE4F-AAB1-A695575C9005}"/>
              </a:ext>
            </a:extLst>
          </p:cNvPr>
          <p:cNvGrpSpPr/>
          <p:nvPr/>
        </p:nvGrpSpPr>
        <p:grpSpPr>
          <a:xfrm>
            <a:off x="6263939" y="2528396"/>
            <a:ext cx="3655315" cy="504616"/>
            <a:chOff x="6707124" y="1392311"/>
            <a:chExt cx="4873753" cy="672822"/>
          </a:xfrm>
          <a:noFill/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1BF033-FB13-0B4F-8BF1-E581C4ECEBAC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77FD45-91D1-C147-ADC1-3E234B558870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F2CA9EE-E53E-8346-8B85-1CE009E29D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13704C-C102-C242-94B8-0295E48F4A6C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26" name="Rectangle: Rounded Corners 28">
              <a:extLst>
                <a:ext uri="{FF2B5EF4-FFF2-40B4-BE49-F238E27FC236}">
                  <a16:creationId xmlns:a16="http://schemas.microsoft.com/office/drawing/2014/main" id="{97C588F9-CBCF-E247-B155-8D5258D5DE8C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profiling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9606BB-829F-8243-8426-30A515AA88CE}"/>
              </a:ext>
            </a:extLst>
          </p:cNvPr>
          <p:cNvGrpSpPr/>
          <p:nvPr/>
        </p:nvGrpSpPr>
        <p:grpSpPr>
          <a:xfrm>
            <a:off x="6199700" y="3455698"/>
            <a:ext cx="3655315" cy="504616"/>
            <a:chOff x="6707124" y="1392311"/>
            <a:chExt cx="4873753" cy="672822"/>
          </a:xfrm>
          <a:noFill/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32D6316-B87C-7548-BE65-E5C5F1024A03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EE0F65-DDD7-C94B-95B2-9DB75521ACAC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8B70712-3851-2D4E-BE3A-22605825667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97BD34-60F6-C345-ABB6-BE24F78015FD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2" name="Rectangle: Rounded Corners 28">
              <a:extLst>
                <a:ext uri="{FF2B5EF4-FFF2-40B4-BE49-F238E27FC236}">
                  <a16:creationId xmlns:a16="http://schemas.microsoft.com/office/drawing/2014/main" id="{83FCCAAC-03A0-4D49-B573-96098919C902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 risk analysis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A817B6-D0AB-C048-BA15-3BB0F6526EAE}"/>
              </a:ext>
            </a:extLst>
          </p:cNvPr>
          <p:cNvGrpSpPr/>
          <p:nvPr/>
        </p:nvGrpSpPr>
        <p:grpSpPr>
          <a:xfrm>
            <a:off x="6263939" y="4469318"/>
            <a:ext cx="3655315" cy="795010"/>
            <a:chOff x="6707124" y="1392311"/>
            <a:chExt cx="4873753" cy="1060015"/>
          </a:xfrm>
          <a:noFill/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20D818-939A-C04F-BFAF-6C50DB8A4331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B076111-F662-8543-9788-B2A9C1A7A70D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B15CB3C-781D-5C4A-BE2E-2808A7C16B5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965EED-8225-3E4D-BF5E-FBF9BA8B7DDB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8" name="Rectangle: Rounded Corners 28">
              <a:extLst>
                <a:ext uri="{FF2B5EF4-FFF2-40B4-BE49-F238E27FC236}">
                  <a16:creationId xmlns:a16="http://schemas.microsoft.com/office/drawing/2014/main" id="{8FC0757B-B155-A243-9CDF-05BF305EA0D3}"/>
                </a:ext>
              </a:extLst>
            </p:cNvPr>
            <p:cNvSpPr/>
            <p:nvPr/>
          </p:nvSpPr>
          <p:spPr>
            <a:xfrm>
              <a:off x="7695591" y="1548878"/>
              <a:ext cx="3885286" cy="903448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Classical Methods of Risk Analysis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8152D-A987-F34E-AB12-29AEB4891505}"/>
              </a:ext>
            </a:extLst>
          </p:cNvPr>
          <p:cNvSpPr txBox="1"/>
          <p:nvPr/>
        </p:nvSpPr>
        <p:spPr>
          <a:xfrm>
            <a:off x="613043" y="254175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this lecture</a:t>
            </a:r>
          </a:p>
        </p:txBody>
      </p:sp>
    </p:spTree>
    <p:extLst>
      <p:ext uri="{BB962C8B-B14F-4D97-AF65-F5344CB8AC3E}">
        <p14:creationId xmlns:p14="http://schemas.microsoft.com/office/powerpoint/2010/main" val="5363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133" y="947737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5" y="371475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CA175-D040-DF44-B721-CD5BE5C5920F}"/>
              </a:ext>
            </a:extLst>
          </p:cNvPr>
          <p:cNvSpPr txBox="1"/>
          <p:nvPr/>
        </p:nvSpPr>
        <p:spPr>
          <a:xfrm>
            <a:off x="246836" y="3429000"/>
            <a:ext cx="431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2AD5B-AACD-B047-B128-F4C4C289BA69}"/>
              </a:ext>
            </a:extLst>
          </p:cNvPr>
          <p:cNvSpPr txBox="1"/>
          <p:nvPr/>
        </p:nvSpPr>
        <p:spPr>
          <a:xfrm>
            <a:off x="2605" y="6486525"/>
            <a:ext cx="48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B1D2C4-114C-C947-BCBA-20B36E1401A7}"/>
              </a:ext>
            </a:extLst>
          </p:cNvPr>
          <p:cNvSpPr txBox="1"/>
          <p:nvPr/>
        </p:nvSpPr>
        <p:spPr>
          <a:xfrm>
            <a:off x="7128933" y="6293658"/>
            <a:ext cx="5063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https://www.investopedia.com/terms/f/financialrisk.asp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  <a:hlinkClick r:id="rId5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https://www.ibm.com/thought-leadership/institute-business-value/report/quantumleap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C8103CD-743E-CA4D-8EE1-D665CBC1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65" y="1775618"/>
            <a:ext cx="6999268" cy="434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133" y="947737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Quantum Computers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5" y="371475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31415F-EC93-FF43-BDBE-71C34B97F80B}"/>
              </a:ext>
            </a:extLst>
          </p:cNvPr>
          <p:cNvSpPr txBox="1"/>
          <p:nvPr/>
        </p:nvSpPr>
        <p:spPr>
          <a:xfrm>
            <a:off x="7105609" y="6288613"/>
            <a:ext cx="52504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https://www.ibm.com/quantum-computing/what-is-quantum-computing/</a:t>
            </a:r>
            <a:endParaRPr lang="en-GB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https://www.ibm.com/thought-leadership/institute-business-value/report/quantumleap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97383-FDC9-8849-A532-5FDA224A6B74}"/>
              </a:ext>
            </a:extLst>
          </p:cNvPr>
          <p:cNvSpPr txBox="1"/>
          <p:nvPr/>
        </p:nvSpPr>
        <p:spPr>
          <a:xfrm>
            <a:off x="0" y="6455860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C70263-C08E-974D-B499-83617FEF5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67" y="1846263"/>
            <a:ext cx="4382052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C1262-35EB-F64B-999E-28E23F731C3E}"/>
              </a:ext>
            </a:extLst>
          </p:cNvPr>
          <p:cNvSpPr txBox="1"/>
          <p:nvPr/>
        </p:nvSpPr>
        <p:spPr>
          <a:xfrm>
            <a:off x="6461083" y="2249840"/>
            <a:ext cx="5341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Homeland Security Research Corporation (HSRC) has predicted the market for quantum computing will be more than $10 billion by 2024.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Quantum Computers enable us to present and solve large and complex problems that classical supercomputers cannot solve.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133" y="947737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Risk Profiling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5" y="371475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fferent branches of">
            <a:extLst>
              <a:ext uri="{FF2B5EF4-FFF2-40B4-BE49-F238E27FC236}">
                <a16:creationId xmlns:a16="http://schemas.microsoft.com/office/drawing/2014/main" id="{D8C4C4E6-9002-B746-A7E4-D8D8BBF46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20899"/>
            <a:ext cx="4437062" cy="37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9BA46A-D0E4-FB44-9EED-5EFF6E67B4AC}"/>
              </a:ext>
            </a:extLst>
          </p:cNvPr>
          <p:cNvSpPr txBox="1"/>
          <p:nvPr/>
        </p:nvSpPr>
        <p:spPr>
          <a:xfrm>
            <a:off x="6296025" y="6011614"/>
            <a:ext cx="5895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https://www.canaccordgenuity.com/wealth-management-australia/investment-management/your-risk-profile/</a:t>
            </a:r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https://www.ibm.com/thought-leadership/institute-business-value/report/exploring-quantum-financial</a:t>
            </a:r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/>
          </a:p>
          <a:p>
            <a:endParaRPr 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DE14D-412A-484D-810A-F657D174C001}"/>
              </a:ext>
            </a:extLst>
          </p:cNvPr>
          <p:cNvSpPr txBox="1"/>
          <p:nvPr/>
        </p:nvSpPr>
        <p:spPr>
          <a:xfrm>
            <a:off x="-28657" y="6488668"/>
            <a:ext cx="33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1D04D-1655-4542-9C2A-3295F1C3C0EE}"/>
              </a:ext>
            </a:extLst>
          </p:cNvPr>
          <p:cNvSpPr txBox="1"/>
          <p:nvPr/>
        </p:nvSpPr>
        <p:spPr>
          <a:xfrm>
            <a:off x="461433" y="2763460"/>
            <a:ext cx="6138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Calculating financial risk: Assessing the possibility of losing money from an investment or business venture.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Risk Metrics: Standard deviation, beta, VaR, CAPM</a:t>
            </a:r>
          </a:p>
        </p:txBody>
      </p:sp>
    </p:spTree>
    <p:extLst>
      <p:ext uri="{BB962C8B-B14F-4D97-AF65-F5344CB8AC3E}">
        <p14:creationId xmlns:p14="http://schemas.microsoft.com/office/powerpoint/2010/main" val="12622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052" y="9175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Credit Risk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5" y="371475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9DF4E1-5365-9E48-9118-1A11CFB9DFF1}"/>
              </a:ext>
            </a:extLst>
          </p:cNvPr>
          <p:cNvSpPr txBox="1"/>
          <p:nvPr/>
        </p:nvSpPr>
        <p:spPr>
          <a:xfrm>
            <a:off x="8247063" y="5942336"/>
            <a:ext cx="354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https://corporatefinanceinstitute.com/resources/knowledge/credit/purpose-of-credit-risk-analysis/</a:t>
            </a:r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hlinkClick r:id="rId5"/>
            </a:endParaRPr>
          </a:p>
          <a:p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https://arxiv.org/pdf/1907.03044.pdf</a:t>
            </a:r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55ACD-3146-DD49-B8E5-BC9C904596F3}"/>
              </a:ext>
            </a:extLst>
          </p:cNvPr>
          <p:cNvSpPr txBox="1"/>
          <p:nvPr/>
        </p:nvSpPr>
        <p:spPr>
          <a:xfrm>
            <a:off x="0" y="6496334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7170" name="Picture 2" descr="Purpose of Credit Risk Analysis">
            <a:extLst>
              <a:ext uri="{FF2B5EF4-FFF2-40B4-BE49-F238E27FC236}">
                <a16:creationId xmlns:a16="http://schemas.microsoft.com/office/drawing/2014/main" id="{2F10D3D9-2715-244F-A7B3-8D89FB2F3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3" y="2590801"/>
            <a:ext cx="569595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C890C-AF26-D246-AE5D-202185F9A898}"/>
              </a:ext>
            </a:extLst>
          </p:cNvPr>
          <p:cNvSpPr txBox="1"/>
          <p:nvPr/>
        </p:nvSpPr>
        <p:spPr>
          <a:xfrm>
            <a:off x="6637868" y="2373282"/>
            <a:ext cx="4605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Economic Capital Requirement: difference between VaR and expected value of given loss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18481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1" y="9914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Classical Methods of Risk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5" y="371475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C88E9-0328-634D-BBF0-BA9AD6558CFB}"/>
              </a:ext>
            </a:extLst>
          </p:cNvPr>
          <p:cNvSpPr txBox="1"/>
          <p:nvPr/>
        </p:nvSpPr>
        <p:spPr>
          <a:xfrm>
            <a:off x="0" y="6488668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99E60-47EC-7842-B688-A39FA5B6376F}"/>
              </a:ext>
            </a:extLst>
          </p:cNvPr>
          <p:cNvSpPr txBox="1"/>
          <p:nvPr/>
        </p:nvSpPr>
        <p:spPr>
          <a:xfrm>
            <a:off x="779092" y="2418639"/>
            <a:ext cx="3251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Monte-Carlo Simulations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Common probability distributions&#10;">
            <a:extLst>
              <a:ext uri="{FF2B5EF4-FFF2-40B4-BE49-F238E27FC236}">
                <a16:creationId xmlns:a16="http://schemas.microsoft.com/office/drawing/2014/main" id="{55129121-2DF9-8A48-B97E-F7BFAFBE46A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67" y="2346129"/>
            <a:ext cx="7330567" cy="307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E6BF0-C58F-AE47-99A6-FA98AB788E53}"/>
              </a:ext>
            </a:extLst>
          </p:cNvPr>
          <p:cNvSpPr txBox="1"/>
          <p:nvPr/>
        </p:nvSpPr>
        <p:spPr>
          <a:xfrm>
            <a:off x="6220317" y="5803522"/>
            <a:ext cx="433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Common probability distributions</a:t>
            </a:r>
          </a:p>
        </p:txBody>
      </p:sp>
      <p:sp>
        <p:nvSpPr>
          <p:cNvPr id="11" name="AutoShape 8" descr="CI = \bar{x} \pm z \frac{s}{\sqrt{n}}">
            <a:extLst>
              <a:ext uri="{FF2B5EF4-FFF2-40B4-BE49-F238E27FC236}">
                <a16:creationId xmlns:a16="http://schemas.microsoft.com/office/drawing/2014/main" id="{B245279C-9397-F542-BDE7-B4A503912F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202" name="Picture 10" descr="Confidence Interval: How to Find it: The Easy Way! - Statistics How To">
            <a:extLst>
              <a:ext uri="{FF2B5EF4-FFF2-40B4-BE49-F238E27FC236}">
                <a16:creationId xmlns:a16="http://schemas.microsoft.com/office/drawing/2014/main" id="{A6E9A00F-2DFA-C143-8FD1-AF82F984F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03" y="4925962"/>
            <a:ext cx="2503196" cy="133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86B36C-6947-5742-9582-C1053A41EB0A}"/>
              </a:ext>
            </a:extLst>
          </p:cNvPr>
          <p:cNvSpPr txBox="1"/>
          <p:nvPr/>
        </p:nvSpPr>
        <p:spPr>
          <a:xfrm>
            <a:off x="7349110" y="6305044"/>
            <a:ext cx="4842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https://www.statisticshowto.com/probability-and-statistics/confidence-interval/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https://www.palisade.com/risk/monte_carlo_simulation.asp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DFA3C3-304E-C944-8187-50D06374A438}"/>
              </a:ext>
            </a:extLst>
          </p:cNvPr>
          <p:cNvSpPr txBox="1"/>
          <p:nvPr/>
        </p:nvSpPr>
        <p:spPr>
          <a:xfrm>
            <a:off x="474133" y="3881967"/>
            <a:ext cx="23117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Confidence Interval calculation: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0DDD547-6B19-D743-B12B-FD0F892A080C}"/>
              </a:ext>
            </a:extLst>
          </p:cNvPr>
          <p:cNvSpPr txBox="1"/>
          <p:nvPr/>
        </p:nvSpPr>
        <p:spPr>
          <a:xfrm>
            <a:off x="4617738" y="19917"/>
            <a:ext cx="7574262" cy="6857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63287"/>
            <a:ext cx="8843963" cy="2448455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Design by PresentationGO.com</a:t>
            </a: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3" y="39311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11FF17D-1946-6745-806F-E3C15B0C3F8D}"/>
              </a:ext>
            </a:extLst>
          </p:cNvPr>
          <p:cNvGrpSpPr/>
          <p:nvPr/>
        </p:nvGrpSpPr>
        <p:grpSpPr>
          <a:xfrm>
            <a:off x="6095999" y="2304316"/>
            <a:ext cx="3655315" cy="795010"/>
            <a:chOff x="6707124" y="1392311"/>
            <a:chExt cx="4873753" cy="1060015"/>
          </a:xfrm>
          <a:noFill/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64077D1-91EC-414D-8253-5E0BC6AAA209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3D5C0AF-D3D9-0846-AC91-94E91C9FED98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9F1A42C-09E7-1045-8FEF-13BA71104D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E8620B-0A37-D44A-9CD2-602FB042BBF4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sp>
          <p:nvSpPr>
            <p:cNvPr id="44" name="Rectangle: Rounded Corners 28">
              <a:extLst>
                <a:ext uri="{FF2B5EF4-FFF2-40B4-BE49-F238E27FC236}">
                  <a16:creationId xmlns:a16="http://schemas.microsoft.com/office/drawing/2014/main" id="{4F036C4A-03DD-F94A-AA70-77AFC253DF5C}"/>
                </a:ext>
              </a:extLst>
            </p:cNvPr>
            <p:cNvSpPr/>
            <p:nvPr/>
          </p:nvSpPr>
          <p:spPr>
            <a:xfrm>
              <a:off x="7695591" y="1548878"/>
              <a:ext cx="3885286" cy="903448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Quantum Risk Analysis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17CBAC-F0EA-E948-BAEE-BB21C3F26822}"/>
              </a:ext>
            </a:extLst>
          </p:cNvPr>
          <p:cNvGrpSpPr/>
          <p:nvPr/>
        </p:nvGrpSpPr>
        <p:grpSpPr>
          <a:xfrm>
            <a:off x="6096000" y="3498735"/>
            <a:ext cx="3655315" cy="795010"/>
            <a:chOff x="6707124" y="1392311"/>
            <a:chExt cx="4873753" cy="1060015"/>
          </a:xfrm>
          <a:noFill/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B05250C-ED7F-BF4E-A6F2-1B366F8026F5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86A9CDB-734E-E34E-86CB-A5F582D0E54F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35BCFFE-C883-AF46-9AB9-BF1F3333DA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00A5B8-E614-7D44-92A4-18A279CAF6D4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</a:t>
              </a:r>
            </a:p>
          </p:txBody>
        </p:sp>
        <p:sp>
          <p:nvSpPr>
            <p:cNvPr id="50" name="Rectangle: Rounded Corners 28">
              <a:extLst>
                <a:ext uri="{FF2B5EF4-FFF2-40B4-BE49-F238E27FC236}">
                  <a16:creationId xmlns:a16="http://schemas.microsoft.com/office/drawing/2014/main" id="{8B11D63D-F699-3847-BA22-324E6110E48E}"/>
                </a:ext>
              </a:extLst>
            </p:cNvPr>
            <p:cNvSpPr/>
            <p:nvPr/>
          </p:nvSpPr>
          <p:spPr>
            <a:xfrm>
              <a:off x="7695591" y="1548878"/>
              <a:ext cx="3885286" cy="903448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Applying the quantum algorithm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8152D-A987-F34E-AB12-29AEB4891505}"/>
              </a:ext>
            </a:extLst>
          </p:cNvPr>
          <p:cNvSpPr txBox="1"/>
          <p:nvPr/>
        </p:nvSpPr>
        <p:spPr>
          <a:xfrm>
            <a:off x="254843" y="2541755"/>
            <a:ext cx="4313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the next lecture…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3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11032</TotalTime>
  <Words>363</Words>
  <Application>Microsoft Macintosh PowerPoint</Application>
  <PresentationFormat>Widescreen</PresentationFormat>
  <Paragraphs>120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BRU, ALICE C.L. (Student)</dc:creator>
  <cp:lastModifiedBy>BRU, ALICE C.L. (Student)</cp:lastModifiedBy>
  <cp:revision>212</cp:revision>
  <dcterms:created xsi:type="dcterms:W3CDTF">2022-02-01T16:09:48Z</dcterms:created>
  <dcterms:modified xsi:type="dcterms:W3CDTF">2022-02-21T16:08:27Z</dcterms:modified>
</cp:coreProperties>
</file>