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1" r:id="rId2"/>
    <p:sldId id="260" r:id="rId3"/>
    <p:sldId id="273" r:id="rId4"/>
    <p:sldId id="280" r:id="rId5"/>
    <p:sldId id="269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5"/>
    <p:restoredTop sz="48312"/>
  </p:normalViewPr>
  <p:slideViewPr>
    <p:cSldViewPr snapToGrid="0" snapToObjects="1">
      <p:cViewPr>
        <p:scale>
          <a:sx n="61" d="100"/>
          <a:sy n="61" d="100"/>
        </p:scale>
        <p:origin x="153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84D0F-8106-DF45-A8FB-3246A9D14F6F}" type="datetimeFigureOut">
              <a:rPr lang="en-US" smtClean="0"/>
              <a:t>2/18/22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C598F-8B42-A64D-8BE7-F64E2540C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2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1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3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1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3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4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64162-AFB2-FD4B-BC29-A02423FB75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3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34F0-E967-3241-8B55-2894F682A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B53C3-6953-5A46-94FD-F17D5747A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1067-7C75-5E46-9C48-B1DB057C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D6A9-D8C6-A44F-8C8E-BB1B1DD01147}" type="datetimeFigureOut">
              <a:rPr lang="en-US" smtClean="0"/>
              <a:t>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5E7D-8425-A645-B379-FC133381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4FE7F-669A-B046-AB04-002A1E98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6FEE-DDC0-7444-9818-298F6DFB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6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FEC0-18D3-294C-BA10-2D74883F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4D12A-59EB-8441-A855-C0117A29E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06DE-0ABB-6B41-B864-B6CDBBCA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D6A9-D8C6-A44F-8C8E-BB1B1DD01147}" type="datetimeFigureOut">
              <a:rPr lang="en-US" smtClean="0"/>
              <a:t>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D338-F02C-B849-B37B-C635FA93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AECE-6498-8D46-ACB5-20275F3F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6FEE-DDC0-7444-9818-298F6DFB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9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4D0CB-2BC1-0245-ACAD-C3B8C34B6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A4817-A7A2-D04F-8C1A-0BC852D13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711E-48BA-224E-A3EE-F4F4AC84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D6A9-D8C6-A44F-8C8E-BB1B1DD01147}" type="datetimeFigureOut">
              <a:rPr lang="en-US" smtClean="0"/>
              <a:t>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FC01-D419-0E46-9633-57271EA6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4081A-9A7C-6249-A56E-CCC12FB3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6FEE-DDC0-7444-9818-298F6DFB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4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E2DA-54EF-4643-B284-230C1F34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68E2-5F22-9B4B-9E0F-03D7499D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9EDA6-BB3F-D14B-886A-BEC8DDC3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D6A9-D8C6-A44F-8C8E-BB1B1DD01147}" type="datetimeFigureOut">
              <a:rPr lang="en-US" smtClean="0"/>
              <a:t>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E71E-303A-3449-AE23-DA6F29DB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1329-E808-BD41-9AAB-D7C4BD96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6FEE-DDC0-7444-9818-298F6DFB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9EAA-8577-504B-A0B0-D075D85F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CFB9-4561-1F4A-B203-33EF9BA9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A107-0982-FA4F-BE1F-880679DE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D6A9-D8C6-A44F-8C8E-BB1B1DD01147}" type="datetimeFigureOut">
              <a:rPr lang="en-US" smtClean="0"/>
              <a:t>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84E7-9B4F-8F44-BAB8-C6F840F7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C1F7-EE15-844A-8445-11328146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6FEE-DDC0-7444-9818-298F6DFB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3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C772-B1C5-8D4D-9461-AFC333DC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6B50-B503-4D46-82D5-C76C63DF9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62496-74F0-CE45-AF90-8ACBED3E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56AB-20E7-E143-A69C-083EB939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D6A9-D8C6-A44F-8C8E-BB1B1DD01147}" type="datetimeFigureOut">
              <a:rPr lang="en-US" smtClean="0"/>
              <a:t>2/18/22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AC2A8-8422-0344-8CD8-7BB3739D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D3D02-7C72-6844-B290-3FDD5A7B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6FEE-DDC0-7444-9818-298F6DFB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031-2FC4-7C43-951C-AFF92500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E498C-B360-5142-847E-D5A47B3B5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49030-556F-5F44-9EC3-326850F3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DC641-3E67-E74C-8981-584EB785A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C851A-824B-9E4A-A282-DA0CE0201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DCBFA-6F26-B24B-847A-F1775961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D6A9-D8C6-A44F-8C8E-BB1B1DD01147}" type="datetimeFigureOut">
              <a:rPr lang="en-US" smtClean="0"/>
              <a:t>2/18/22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88395-3627-8D43-9362-1B50226C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4B90E-9C11-4F4B-8962-DEE1FC84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6FEE-DDC0-7444-9818-298F6DFB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C370-D43B-D34E-B3A6-98029520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295CD-D305-864F-AB29-9CBD0CE4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D6A9-D8C6-A44F-8C8E-BB1B1DD01147}" type="datetimeFigureOut">
              <a:rPr lang="en-US" smtClean="0"/>
              <a:t>2/18/22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AD6A0-8824-D440-AD3C-D545AFA2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69E40-A94B-5345-B3FB-BD4D5D44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6FEE-DDC0-7444-9818-298F6DFB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8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67F14-6A7F-1F47-B71C-9024B008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D6A9-D8C6-A44F-8C8E-BB1B1DD01147}" type="datetimeFigureOut">
              <a:rPr lang="en-US" smtClean="0"/>
              <a:t>2/18/22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FC846-B1C3-ED4F-B675-393DD2F8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12872-9EAA-BD44-9860-8A716704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6FEE-DDC0-7444-9818-298F6DFB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8942-039B-3843-8447-22483C5E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FE19-69CE-9345-AC90-F4B49C38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A49A-725F-BD44-A264-8E440150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7203D-4E31-2445-BFDE-B52CA6B0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D6A9-D8C6-A44F-8C8E-BB1B1DD01147}" type="datetimeFigureOut">
              <a:rPr lang="en-US" smtClean="0"/>
              <a:t>2/18/22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08306-C825-384E-917F-C953B9B3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BAC70-61BF-3F48-8E07-6EA4DCF3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6FEE-DDC0-7444-9818-298F6DFB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94DF-651A-ED4A-AB53-405C10FF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754B0-9912-B543-9551-1AE6FB786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FE709-04B7-994C-A453-E115E0DEA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F1190-3019-7943-B83F-F1652536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D6A9-D8C6-A44F-8C8E-BB1B1DD01147}" type="datetimeFigureOut">
              <a:rPr lang="en-US" smtClean="0"/>
              <a:t>2/18/22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C6B24-F937-F745-BCCE-0B84112D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ADBD-35C4-E44A-99F8-93BEAF30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6FEE-DDC0-7444-9818-298F6DFB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8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176C2-DCCE-7E48-B940-037665B7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B7A42-052F-914F-A09E-A0C7B07E5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F6BF-8D9F-3244-8016-148B6DA1E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D6A9-D8C6-A44F-8C8E-BB1B1DD01147}" type="datetimeFigureOut">
              <a:rPr lang="en-US" smtClean="0"/>
              <a:t>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5328-67DC-D44A-AEBF-F74A72F14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455C-6BD9-FE47-A7A1-0F814AFED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C6FEE-DDC0-7444-9818-298F6DFB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3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hyperlink" Target="https://www.semanticscholar.org/paper/Software-Mitigation-of-Crosstalk-on-Noisy-Quantum-Murali-McKay/b33e5737579a3c5483cf87d472f8a92de7dd9ca3" TargetMode="External"/><Relationship Id="rId4" Type="http://schemas.openxmlformats.org/officeDocument/2006/relationships/hyperlink" Target="https://www.nature.com/articles/s41534-019-0130-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bm.com/blogs/research/2019/03/quantum-risk-analysis/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www.ibm.com/thought-leadership/institute-business-value/report/exploring-quantum-financ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143" y="1447801"/>
            <a:ext cx="5500233" cy="3973286"/>
          </a:xfrm>
        </p:spPr>
        <p:txBody>
          <a:bodyPr anchor="b">
            <a:normAutofit/>
          </a:bodyPr>
          <a:lstStyle/>
          <a:p>
            <a:pPr algn="l"/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Quantum Risk Analysis</a:t>
            </a: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 Introduction </a:t>
            </a: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Lecture 3/3</a:t>
            </a:r>
          </a:p>
          <a:p>
            <a:pPr algn="l"/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27E9F68-4C6B-44CF-905B-98EC49DD3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991" y="0"/>
            <a:ext cx="6578009" cy="6858000"/>
          </a:xfrm>
          <a:custGeom>
            <a:avLst/>
            <a:gdLst>
              <a:gd name="connsiteX0" fmla="*/ 73610 w 6578009"/>
              <a:gd name="connsiteY0" fmla="*/ 0 h 6858000"/>
              <a:gd name="connsiteX1" fmla="*/ 6578009 w 6578009"/>
              <a:gd name="connsiteY1" fmla="*/ 0 h 6858000"/>
              <a:gd name="connsiteX2" fmla="*/ 6578009 w 6578009"/>
              <a:gd name="connsiteY2" fmla="*/ 6858000 h 6858000"/>
              <a:gd name="connsiteX3" fmla="*/ 2947297 w 6578009"/>
              <a:gd name="connsiteY3" fmla="*/ 6858000 h 6858000"/>
              <a:gd name="connsiteX4" fmla="*/ 2740229 w 6578009"/>
              <a:gd name="connsiteY4" fmla="*/ 6703632 h 6858000"/>
              <a:gd name="connsiteX5" fmla="*/ 0 w 6578009"/>
              <a:gd name="connsiteY5" fmla="*/ 1026053 h 6858000"/>
              <a:gd name="connsiteX6" fmla="*/ 37438 w 6578009"/>
              <a:gd name="connsiteY6" fmla="*/ 284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8009" h="6858000">
                <a:moveTo>
                  <a:pt x="73610" y="0"/>
                </a:moveTo>
                <a:lnTo>
                  <a:pt x="6578009" y="0"/>
                </a:lnTo>
                <a:lnTo>
                  <a:pt x="6578009" y="6858000"/>
                </a:lnTo>
                <a:lnTo>
                  <a:pt x="2947297" y="6858000"/>
                </a:lnTo>
                <a:lnTo>
                  <a:pt x="2740229" y="6703632"/>
                </a:lnTo>
                <a:cubicBezTo>
                  <a:pt x="1070445" y="5375192"/>
                  <a:pt x="0" y="3325631"/>
                  <a:pt x="0" y="1026053"/>
                </a:cubicBezTo>
                <a:cubicBezTo>
                  <a:pt x="0" y="775760"/>
                  <a:pt x="12683" y="528427"/>
                  <a:pt x="37438" y="28466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63C26DC-8AFA-4023-B207-F7664781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72376" y="0"/>
            <a:ext cx="6419624" cy="6858000"/>
          </a:xfrm>
          <a:custGeom>
            <a:avLst/>
            <a:gdLst>
              <a:gd name="connsiteX0" fmla="*/ 6344630 w 6419624"/>
              <a:gd name="connsiteY0" fmla="*/ 0 h 6858000"/>
              <a:gd name="connsiteX1" fmla="*/ 0 w 6419624"/>
              <a:gd name="connsiteY1" fmla="*/ 0 h 6858000"/>
              <a:gd name="connsiteX2" fmla="*/ 0 w 6419624"/>
              <a:gd name="connsiteY2" fmla="*/ 6858000 h 6858000"/>
              <a:gd name="connsiteX3" fmla="*/ 3344107 w 6419624"/>
              <a:gd name="connsiteY3" fmla="*/ 6858000 h 6858000"/>
              <a:gd name="connsiteX4" fmla="*/ 3509562 w 6419624"/>
              <a:gd name="connsiteY4" fmla="*/ 6745502 h 6858000"/>
              <a:gd name="connsiteX5" fmla="*/ 6419624 w 6419624"/>
              <a:gd name="connsiteY5" fmla="*/ 1026052 h 6858000"/>
              <a:gd name="connsiteX6" fmla="*/ 6383100 w 6419624"/>
              <a:gd name="connsiteY6" fmla="*/ 3027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9624" h="6858000">
                <a:moveTo>
                  <a:pt x="6344630" y="0"/>
                </a:moveTo>
                <a:lnTo>
                  <a:pt x="0" y="0"/>
                </a:lnTo>
                <a:lnTo>
                  <a:pt x="0" y="6858000"/>
                </a:lnTo>
                <a:lnTo>
                  <a:pt x="3344107" y="6858000"/>
                </a:lnTo>
                <a:lnTo>
                  <a:pt x="3509562" y="6745502"/>
                </a:lnTo>
                <a:cubicBezTo>
                  <a:pt x="5273452" y="5459025"/>
                  <a:pt x="6419624" y="3376391"/>
                  <a:pt x="6419624" y="1026052"/>
                </a:cubicBezTo>
                <a:cubicBezTo>
                  <a:pt x="6419624" y="781861"/>
                  <a:pt x="6407252" y="540560"/>
                  <a:pt x="6383100" y="30274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4765" y="1547916"/>
            <a:ext cx="4669971" cy="193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54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0DDD547-6B19-D743-B12B-FD0F892A080C}"/>
              </a:ext>
            </a:extLst>
          </p:cNvPr>
          <p:cNvSpPr txBox="1"/>
          <p:nvPr/>
        </p:nvSpPr>
        <p:spPr>
          <a:xfrm>
            <a:off x="4558944" y="-132856"/>
            <a:ext cx="7707086" cy="71237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09543"/>
            <a:ext cx="8843963" cy="2448455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Design by PresentationGO.com</a:t>
            </a: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3" y="39311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C6074-7725-974D-B0EE-EFDFE572805A}"/>
              </a:ext>
            </a:extLst>
          </p:cNvPr>
          <p:cNvGrpSpPr/>
          <p:nvPr/>
        </p:nvGrpSpPr>
        <p:grpSpPr>
          <a:xfrm>
            <a:off x="6214161" y="214028"/>
            <a:ext cx="3655315" cy="730478"/>
            <a:chOff x="6707124" y="1392311"/>
            <a:chExt cx="4873753" cy="973972"/>
          </a:xfrm>
          <a:noFill/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1A1773-398C-124E-B832-5955BE60D119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1E25300-4C77-FD4C-9B5B-49D1B546B6E7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9840AEB-734C-3241-AFEE-8E08EC3C95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046F0-A4F3-2149-9151-870936AEFF7E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14" name="Rectangle: Rounded Corners 28">
              <a:extLst>
                <a:ext uri="{FF2B5EF4-FFF2-40B4-BE49-F238E27FC236}">
                  <a16:creationId xmlns:a16="http://schemas.microsoft.com/office/drawing/2014/main" id="{A7E7F80D-9837-394A-AB4C-2582798F63C0}"/>
                </a:ext>
              </a:extLst>
            </p:cNvPr>
            <p:cNvSpPr/>
            <p:nvPr/>
          </p:nvSpPr>
          <p:spPr>
            <a:xfrm>
              <a:off x="7695591" y="1548878"/>
              <a:ext cx="3885286" cy="81740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  <a:p>
              <a:pPr defTabSz="342900"/>
              <a:endParaRPr lang="da-DK" sz="1400" b="1" cap="all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F192A9-4354-A948-ABA9-8F56E33D460B}"/>
              </a:ext>
            </a:extLst>
          </p:cNvPr>
          <p:cNvGrpSpPr/>
          <p:nvPr/>
        </p:nvGrpSpPr>
        <p:grpSpPr>
          <a:xfrm>
            <a:off x="6214160" y="705334"/>
            <a:ext cx="3655315" cy="795010"/>
            <a:chOff x="6707124" y="1392311"/>
            <a:chExt cx="4873753" cy="1060014"/>
          </a:xfrm>
          <a:noFill/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421955-7026-374E-9877-B33F83916BBC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5F85277-566E-A04A-B67B-13B7F58CD267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A2483FA-0396-4046-9DE2-9178BD78B48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CDDFC9-18C3-FC4F-AFBA-099471B43D2E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0" name="Rectangle: Rounded Corners 28">
              <a:extLst>
                <a:ext uri="{FF2B5EF4-FFF2-40B4-BE49-F238E27FC236}">
                  <a16:creationId xmlns:a16="http://schemas.microsoft.com/office/drawing/2014/main" id="{49C46699-1A48-B040-BA1B-5BDA58B5C00D}"/>
                </a:ext>
              </a:extLst>
            </p:cNvPr>
            <p:cNvSpPr/>
            <p:nvPr/>
          </p:nvSpPr>
          <p:spPr>
            <a:xfrm>
              <a:off x="7695591" y="1548878"/>
              <a:ext cx="3885286" cy="903447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Quantum Computers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9A60F1-EB76-FE4F-AAB1-A695575C9005}"/>
              </a:ext>
            </a:extLst>
          </p:cNvPr>
          <p:cNvGrpSpPr/>
          <p:nvPr/>
        </p:nvGrpSpPr>
        <p:grpSpPr>
          <a:xfrm>
            <a:off x="6214159" y="1240683"/>
            <a:ext cx="3655315" cy="504616"/>
            <a:chOff x="6707124" y="1392311"/>
            <a:chExt cx="4873753" cy="672822"/>
          </a:xfrm>
          <a:noFill/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1BF033-FB13-0B4F-8BF1-E581C4ECEBAC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77FD45-91D1-C147-ADC1-3E234B558870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F2CA9EE-E53E-8346-8B85-1CE009E29D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13704C-C102-C242-94B8-0295E48F4A6C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26" name="Rectangle: Rounded Corners 28">
              <a:extLst>
                <a:ext uri="{FF2B5EF4-FFF2-40B4-BE49-F238E27FC236}">
                  <a16:creationId xmlns:a16="http://schemas.microsoft.com/office/drawing/2014/main" id="{97C588F9-CBCF-E247-B155-8D5258D5DE8C}"/>
                </a:ext>
              </a:extLst>
            </p:cNvPr>
            <p:cNvSpPr/>
            <p:nvPr/>
          </p:nvSpPr>
          <p:spPr>
            <a:xfrm>
              <a:off x="7695591" y="1548878"/>
              <a:ext cx="3885286" cy="51625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profiling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9606BB-829F-8243-8426-30A515AA88CE}"/>
              </a:ext>
            </a:extLst>
          </p:cNvPr>
          <p:cNvGrpSpPr/>
          <p:nvPr/>
        </p:nvGrpSpPr>
        <p:grpSpPr>
          <a:xfrm>
            <a:off x="6214159" y="1757015"/>
            <a:ext cx="3655315" cy="504616"/>
            <a:chOff x="6707124" y="1392311"/>
            <a:chExt cx="4873753" cy="672822"/>
          </a:xfrm>
          <a:noFill/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32D6316-B87C-7548-BE65-E5C5F1024A03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EE0F65-DDD7-C94B-95B2-9DB75521ACAC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8B70712-3851-2D4E-BE3A-22605825667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97BD34-60F6-C345-ABB6-BE24F78015FD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2" name="Rectangle: Rounded Corners 28">
              <a:extLst>
                <a:ext uri="{FF2B5EF4-FFF2-40B4-BE49-F238E27FC236}">
                  <a16:creationId xmlns:a16="http://schemas.microsoft.com/office/drawing/2014/main" id="{83FCCAAC-03A0-4D49-B573-96098919C902}"/>
                </a:ext>
              </a:extLst>
            </p:cNvPr>
            <p:cNvSpPr/>
            <p:nvPr/>
          </p:nvSpPr>
          <p:spPr>
            <a:xfrm>
              <a:off x="7695591" y="1548878"/>
              <a:ext cx="3885286" cy="51625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Credit risk analysis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A817B6-D0AB-C048-BA15-3BB0F6526EAE}"/>
              </a:ext>
            </a:extLst>
          </p:cNvPr>
          <p:cNvGrpSpPr/>
          <p:nvPr/>
        </p:nvGrpSpPr>
        <p:grpSpPr>
          <a:xfrm>
            <a:off x="6214158" y="2253763"/>
            <a:ext cx="3655315" cy="795010"/>
            <a:chOff x="6707124" y="1392311"/>
            <a:chExt cx="4873753" cy="1060015"/>
          </a:xfrm>
          <a:noFill/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20D818-939A-C04F-BFAF-6C50DB8A4331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B076111-F662-8543-9788-B2A9C1A7A70D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B15CB3C-781D-5C4A-BE2E-2808A7C16B5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965EED-8225-3E4D-BF5E-FBF9BA8B7DDB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38" name="Rectangle: Rounded Corners 28">
              <a:extLst>
                <a:ext uri="{FF2B5EF4-FFF2-40B4-BE49-F238E27FC236}">
                  <a16:creationId xmlns:a16="http://schemas.microsoft.com/office/drawing/2014/main" id="{8FC0757B-B155-A243-9CDF-05BF305EA0D3}"/>
                </a:ext>
              </a:extLst>
            </p:cNvPr>
            <p:cNvSpPr/>
            <p:nvPr/>
          </p:nvSpPr>
          <p:spPr>
            <a:xfrm>
              <a:off x="7695591" y="1548878"/>
              <a:ext cx="3885286" cy="903448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Classical Methods of Risk Analysis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1FF17D-1946-6745-806F-E3C15B0C3F8D}"/>
              </a:ext>
            </a:extLst>
          </p:cNvPr>
          <p:cNvGrpSpPr/>
          <p:nvPr/>
        </p:nvGrpSpPr>
        <p:grpSpPr>
          <a:xfrm>
            <a:off x="6214157" y="3027007"/>
            <a:ext cx="3655315" cy="795010"/>
            <a:chOff x="6707124" y="1392311"/>
            <a:chExt cx="4873753" cy="1060015"/>
          </a:xfrm>
          <a:noFill/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64077D1-91EC-414D-8253-5E0BC6AAA209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3D5C0AF-D3D9-0846-AC91-94E91C9FED98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9F1A42C-09E7-1045-8FEF-13BA71104D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E8620B-0A37-D44A-9CD2-602FB042BBF4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  <p:sp>
          <p:nvSpPr>
            <p:cNvPr id="44" name="Rectangle: Rounded Corners 28">
              <a:extLst>
                <a:ext uri="{FF2B5EF4-FFF2-40B4-BE49-F238E27FC236}">
                  <a16:creationId xmlns:a16="http://schemas.microsoft.com/office/drawing/2014/main" id="{4F036C4A-03DD-F94A-AA70-77AFC253DF5C}"/>
                </a:ext>
              </a:extLst>
            </p:cNvPr>
            <p:cNvSpPr/>
            <p:nvPr/>
          </p:nvSpPr>
          <p:spPr>
            <a:xfrm>
              <a:off x="7695591" y="1548878"/>
              <a:ext cx="3885286" cy="903448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Quantum Risk Analysis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17CBAC-F0EA-E948-BAEE-BB21C3F26822}"/>
              </a:ext>
            </a:extLst>
          </p:cNvPr>
          <p:cNvGrpSpPr/>
          <p:nvPr/>
        </p:nvGrpSpPr>
        <p:grpSpPr>
          <a:xfrm>
            <a:off x="6214156" y="3785605"/>
            <a:ext cx="3655315" cy="795010"/>
            <a:chOff x="6707124" y="1392311"/>
            <a:chExt cx="4873753" cy="1060015"/>
          </a:xfrm>
          <a:noFill/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B05250C-ED7F-BF4E-A6F2-1B366F8026F5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86A9CDB-734E-E34E-86CB-A5F582D0E54F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35BCFFE-C883-AF46-9AB9-BF1F3333DA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00A5B8-E614-7D44-92A4-18A279CAF6D4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07</a:t>
              </a:r>
            </a:p>
          </p:txBody>
        </p:sp>
        <p:sp>
          <p:nvSpPr>
            <p:cNvPr id="50" name="Rectangle: Rounded Corners 28">
              <a:extLst>
                <a:ext uri="{FF2B5EF4-FFF2-40B4-BE49-F238E27FC236}">
                  <a16:creationId xmlns:a16="http://schemas.microsoft.com/office/drawing/2014/main" id="{8B11D63D-F699-3847-BA22-324E6110E48E}"/>
                </a:ext>
              </a:extLst>
            </p:cNvPr>
            <p:cNvSpPr/>
            <p:nvPr/>
          </p:nvSpPr>
          <p:spPr>
            <a:xfrm>
              <a:off x="7695591" y="1548878"/>
              <a:ext cx="3885286" cy="903448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Applying the quantum algorithm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A43F0B0-948D-8E45-931B-86C47E0D8403}"/>
              </a:ext>
            </a:extLst>
          </p:cNvPr>
          <p:cNvGrpSpPr/>
          <p:nvPr/>
        </p:nvGrpSpPr>
        <p:grpSpPr>
          <a:xfrm>
            <a:off x="6214155" y="4661628"/>
            <a:ext cx="3655315" cy="504616"/>
            <a:chOff x="6707124" y="1392311"/>
            <a:chExt cx="4873753" cy="672822"/>
          </a:xfrm>
          <a:noFill/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73D3131-CE62-AD42-B921-1A72DBE1EC47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65659FE-5C0F-DA42-A43D-302673DD2C08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F6A8C59-2FBC-6E4A-90E3-BB99EDDB1C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7951C7-9D24-9247-B765-EB8B84ED77E2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</a:t>
              </a:r>
            </a:p>
          </p:txBody>
        </p:sp>
        <p:sp>
          <p:nvSpPr>
            <p:cNvPr id="56" name="Rectangle: Rounded Corners 28">
              <a:extLst>
                <a:ext uri="{FF2B5EF4-FFF2-40B4-BE49-F238E27FC236}">
                  <a16:creationId xmlns:a16="http://schemas.microsoft.com/office/drawing/2014/main" id="{A8843C39-56AA-D949-B890-A126BD477794}"/>
                </a:ext>
              </a:extLst>
            </p:cNvPr>
            <p:cNvSpPr/>
            <p:nvPr/>
          </p:nvSpPr>
          <p:spPr>
            <a:xfrm>
              <a:off x="7695591" y="1548878"/>
              <a:ext cx="3885286" cy="51625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 of Error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78152D-A987-F34E-AB12-29AEB4891505}"/>
              </a:ext>
            </a:extLst>
          </p:cNvPr>
          <p:cNvSpPr txBox="1"/>
          <p:nvPr/>
        </p:nvSpPr>
        <p:spPr>
          <a:xfrm>
            <a:off x="613043" y="2541755"/>
            <a:ext cx="3571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Quantum Risk Analysis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C0142F-3060-5C43-80A7-80BF61F430E1}"/>
              </a:ext>
            </a:extLst>
          </p:cNvPr>
          <p:cNvGrpSpPr/>
          <p:nvPr/>
        </p:nvGrpSpPr>
        <p:grpSpPr>
          <a:xfrm>
            <a:off x="6214155" y="5301556"/>
            <a:ext cx="3655315" cy="1085403"/>
            <a:chOff x="6707124" y="1392311"/>
            <a:chExt cx="4873753" cy="1447206"/>
          </a:xfrm>
          <a:noFill/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FEAAA90-19DC-254F-8428-60CD2BA98CFA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81F48CD-B4DB-CB46-B19B-7E6372874E91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747F23F-3F19-C84F-B174-649BE4D3F63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4F3A18-2A16-2A43-B86B-A1EA5B7F12C5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</a:p>
          </p:txBody>
        </p:sp>
        <p:sp>
          <p:nvSpPr>
            <p:cNvPr id="63" name="Rectangle: Rounded Corners 28">
              <a:extLst>
                <a:ext uri="{FF2B5EF4-FFF2-40B4-BE49-F238E27FC236}">
                  <a16:creationId xmlns:a16="http://schemas.microsoft.com/office/drawing/2014/main" id="{9D8C5D32-657A-8841-A280-A9989D0AD5C0}"/>
                </a:ext>
              </a:extLst>
            </p:cNvPr>
            <p:cNvSpPr/>
            <p:nvPr/>
          </p:nvSpPr>
          <p:spPr>
            <a:xfrm>
              <a:off x="7695591" y="1548878"/>
              <a:ext cx="3885286" cy="1290639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Advantages of Quantum Risk Analysis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32D1C04-3C5C-0A4F-8A9C-3ABC1CD8430F}"/>
              </a:ext>
            </a:extLst>
          </p:cNvPr>
          <p:cNvGrpSpPr/>
          <p:nvPr/>
        </p:nvGrpSpPr>
        <p:grpSpPr>
          <a:xfrm>
            <a:off x="6214155" y="6307270"/>
            <a:ext cx="3655315" cy="504616"/>
            <a:chOff x="6707124" y="1392311"/>
            <a:chExt cx="4873753" cy="672822"/>
          </a:xfrm>
          <a:noFill/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9158A4E-0BC4-DA4A-8EA2-0E0C26ABA9B8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4FCD81C-C3EB-264A-802B-8662C69FA3EC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E8471E7-E1F3-8C4E-9E31-590A150377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765F8C-6EE0-7D4B-A7AB-01E36C61FB1C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69" name="Rectangle: Rounded Corners 28">
              <a:extLst>
                <a:ext uri="{FF2B5EF4-FFF2-40B4-BE49-F238E27FC236}">
                  <a16:creationId xmlns:a16="http://schemas.microsoft.com/office/drawing/2014/main" id="{1F2681EE-0C7B-6C4E-889D-3A53C080F34E}"/>
                </a:ext>
              </a:extLst>
            </p:cNvPr>
            <p:cNvSpPr/>
            <p:nvPr/>
          </p:nvSpPr>
          <p:spPr>
            <a:xfrm>
              <a:off x="7695591" y="1548878"/>
              <a:ext cx="3885286" cy="51625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90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0DDD547-6B19-D743-B12B-FD0F892A080C}"/>
              </a:ext>
            </a:extLst>
          </p:cNvPr>
          <p:cNvSpPr txBox="1"/>
          <p:nvPr/>
        </p:nvSpPr>
        <p:spPr>
          <a:xfrm>
            <a:off x="4617738" y="2"/>
            <a:ext cx="7574262" cy="6857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09543"/>
            <a:ext cx="8843963" cy="2448455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Design by PresentationGO.com</a:t>
            </a:r>
          </a:p>
          <a:p>
            <a:pPr marL="457200" indent="-457200" algn="l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3" y="393110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BA43F0B0-948D-8E45-931B-86C47E0D8403}"/>
              </a:ext>
            </a:extLst>
          </p:cNvPr>
          <p:cNvGrpSpPr/>
          <p:nvPr/>
        </p:nvGrpSpPr>
        <p:grpSpPr>
          <a:xfrm>
            <a:off x="6093647" y="1775570"/>
            <a:ext cx="3655315" cy="504616"/>
            <a:chOff x="6707124" y="1392311"/>
            <a:chExt cx="4873753" cy="672822"/>
          </a:xfrm>
          <a:noFill/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73D3131-CE62-AD42-B921-1A72DBE1EC47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65659FE-5C0F-DA42-A43D-302673DD2C08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F6A8C59-2FBC-6E4A-90E3-BB99EDDB1C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7951C7-9D24-9247-B765-EB8B84ED77E2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</a:t>
              </a:r>
            </a:p>
          </p:txBody>
        </p:sp>
        <p:sp>
          <p:nvSpPr>
            <p:cNvPr id="56" name="Rectangle: Rounded Corners 28">
              <a:extLst>
                <a:ext uri="{FF2B5EF4-FFF2-40B4-BE49-F238E27FC236}">
                  <a16:creationId xmlns:a16="http://schemas.microsoft.com/office/drawing/2014/main" id="{A8843C39-56AA-D949-B890-A126BD477794}"/>
                </a:ext>
              </a:extLst>
            </p:cNvPr>
            <p:cNvSpPr/>
            <p:nvPr/>
          </p:nvSpPr>
          <p:spPr>
            <a:xfrm>
              <a:off x="7695591" y="1548878"/>
              <a:ext cx="3885286" cy="51625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 of Error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78152D-A987-F34E-AB12-29AEB4891505}"/>
              </a:ext>
            </a:extLst>
          </p:cNvPr>
          <p:cNvSpPr txBox="1"/>
          <p:nvPr/>
        </p:nvSpPr>
        <p:spPr>
          <a:xfrm>
            <a:off x="613043" y="2541755"/>
            <a:ext cx="3571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this lecture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FC0785-CC5A-F845-B176-3BEE550F1546}"/>
              </a:ext>
            </a:extLst>
          </p:cNvPr>
          <p:cNvGrpSpPr/>
          <p:nvPr/>
        </p:nvGrpSpPr>
        <p:grpSpPr>
          <a:xfrm>
            <a:off x="6093647" y="2649080"/>
            <a:ext cx="3655315" cy="1085403"/>
            <a:chOff x="6707124" y="1392311"/>
            <a:chExt cx="4873753" cy="1447206"/>
          </a:xfrm>
          <a:noFill/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4E669EE-F78C-E04A-BECC-47BBF1139E38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6137F65-F213-D84A-A20F-81FD35FEFB84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A24439-CF10-B54B-9C69-6D18C865F3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347116-1923-764F-900B-17CE6207B14E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</a:p>
          </p:txBody>
        </p:sp>
        <p:sp>
          <p:nvSpPr>
            <p:cNvPr id="27" name="Rectangle: Rounded Corners 28">
              <a:extLst>
                <a:ext uri="{FF2B5EF4-FFF2-40B4-BE49-F238E27FC236}">
                  <a16:creationId xmlns:a16="http://schemas.microsoft.com/office/drawing/2014/main" id="{50899A36-0C01-F146-B778-95AC18B6626E}"/>
                </a:ext>
              </a:extLst>
            </p:cNvPr>
            <p:cNvSpPr/>
            <p:nvPr/>
          </p:nvSpPr>
          <p:spPr>
            <a:xfrm>
              <a:off x="7695591" y="1548878"/>
              <a:ext cx="3885286" cy="1290639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Advantages of Quantum Risk Analysis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5A46EF-1B74-2446-B570-A93E3B36056F}"/>
              </a:ext>
            </a:extLst>
          </p:cNvPr>
          <p:cNvGrpSpPr/>
          <p:nvPr/>
        </p:nvGrpSpPr>
        <p:grpSpPr>
          <a:xfrm>
            <a:off x="6093646" y="3838636"/>
            <a:ext cx="3655315" cy="504616"/>
            <a:chOff x="6707124" y="1392311"/>
            <a:chExt cx="4873753" cy="672822"/>
          </a:xfrm>
          <a:noFill/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9A7EC11-97F5-D442-93AC-6FBBFB4321F4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7E2D23D-1EB4-D04A-B246-9103ED2AEF28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C7A22CF-B0BB-964C-9B86-3C7DABE3BE9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53BA5E-E6C9-F948-9F78-A7FB6F77CCFA}"/>
                </a:ext>
              </a:extLst>
            </p:cNvPr>
            <p:cNvSpPr txBox="1"/>
            <p:nvPr/>
          </p:nvSpPr>
          <p:spPr>
            <a:xfrm>
              <a:off x="6926281" y="1392311"/>
              <a:ext cx="703612" cy="615554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defTabSz="342900"/>
              <a:r>
                <a: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33" name="Rectangle: Rounded Corners 28">
              <a:extLst>
                <a:ext uri="{FF2B5EF4-FFF2-40B4-BE49-F238E27FC236}">
                  <a16:creationId xmlns:a16="http://schemas.microsoft.com/office/drawing/2014/main" id="{3F218F95-329A-3F44-86BA-1FF64553ECBF}"/>
                </a:ext>
              </a:extLst>
            </p:cNvPr>
            <p:cNvSpPr/>
            <p:nvPr/>
          </p:nvSpPr>
          <p:spPr>
            <a:xfrm>
              <a:off x="7695591" y="1548878"/>
              <a:ext cx="3885286" cy="516255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defTabSz="342900"/>
              <a:r>
                <a:rPr lang="da-DK" b="1" cap="all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23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095" y="696119"/>
            <a:ext cx="836602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Sources of Error in the Quantum Algorithm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5" y="371475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B3A369-EE98-B84A-A1E4-080468159BDE}"/>
              </a:ext>
            </a:extLst>
          </p:cNvPr>
          <p:cNvSpPr txBox="1"/>
          <p:nvPr/>
        </p:nvSpPr>
        <p:spPr>
          <a:xfrm>
            <a:off x="0" y="648652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CCD19-8933-594D-A1D2-4F391512A8DD}"/>
              </a:ext>
            </a:extLst>
          </p:cNvPr>
          <p:cNvSpPr txBox="1"/>
          <p:nvPr/>
        </p:nvSpPr>
        <p:spPr>
          <a:xfrm>
            <a:off x="6340894" y="6336609"/>
            <a:ext cx="61689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https://www.nature.com/articles/s41534-019-0130-6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https://www.semanticscholar.org/paper/Software-Mitigation-of-Crosstalk-on-Noisy-Quantum-Murali-McKay/b33e5737579a3c5483cf87d472f8a92de7dd9ca3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A50930-8C5F-9844-875E-71EA62C9B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202" y="2313475"/>
            <a:ext cx="4042019" cy="1129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51920B-BCA6-244C-BBAC-2FDDFCF32ABB}"/>
              </a:ext>
            </a:extLst>
          </p:cNvPr>
          <p:cNvSpPr txBox="1"/>
          <p:nvPr/>
        </p:nvSpPr>
        <p:spPr>
          <a:xfrm>
            <a:off x="711199" y="2351881"/>
            <a:ext cx="4177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CNOT gate generator taking cross talk into account: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3DC72-17DC-8F4C-9DC8-9C32257835CF}"/>
              </a:ext>
            </a:extLst>
          </p:cNvPr>
          <p:cNvSpPr txBox="1"/>
          <p:nvPr/>
        </p:nvSpPr>
        <p:spPr>
          <a:xfrm>
            <a:off x="9425354" y="3059723"/>
            <a:ext cx="738554" cy="382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5A100-91DD-5B4A-B468-F64BF4A67B1E}"/>
              </a:ext>
            </a:extLst>
          </p:cNvPr>
          <p:cNvSpPr txBox="1"/>
          <p:nvPr/>
        </p:nvSpPr>
        <p:spPr>
          <a:xfrm>
            <a:off x="8183" y="4116959"/>
            <a:ext cx="2598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Cross talk measurement results for 3 different IBM Q systems.  </a:t>
            </a:r>
          </a:p>
        </p:txBody>
      </p:sp>
      <p:pic>
        <p:nvPicPr>
          <p:cNvPr id="1028" name="Picture 4" descr="PDF] Software Mitigation of Crosstalk on Noisy Intermediate-Scale Quantum  Computers | Semantic Scholar">
            <a:extLst>
              <a:ext uri="{FF2B5EF4-FFF2-40B4-BE49-F238E27FC236}">
                <a16:creationId xmlns:a16="http://schemas.microsoft.com/office/drawing/2014/main" id="{57DAA390-9CDC-E04E-8B2B-AA4992B2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94" y="3553558"/>
            <a:ext cx="8366021" cy="26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DA08D2-9459-3646-BC98-A47D9A573C59}"/>
              </a:ext>
            </a:extLst>
          </p:cNvPr>
          <p:cNvSpPr txBox="1"/>
          <p:nvPr/>
        </p:nvSpPr>
        <p:spPr>
          <a:xfrm>
            <a:off x="11414421" y="4808456"/>
            <a:ext cx="77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</a:p>
        </p:txBody>
      </p:sp>
    </p:spTree>
    <p:extLst>
      <p:ext uri="{BB962C8B-B14F-4D97-AF65-F5344CB8AC3E}">
        <p14:creationId xmlns:p14="http://schemas.microsoft.com/office/powerpoint/2010/main" val="10115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0595" y="95317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Advantages of Quantum Risk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5" y="371475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B3A369-EE98-B84A-A1E4-080468159BDE}"/>
              </a:ext>
            </a:extLst>
          </p:cNvPr>
          <p:cNvSpPr txBox="1"/>
          <p:nvPr/>
        </p:nvSpPr>
        <p:spPr>
          <a:xfrm>
            <a:off x="0" y="648652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pic>
        <p:nvPicPr>
          <p:cNvPr id="6148" name="Picture 4" descr="Quantum Risk Analysis | IBM Research blog">
            <a:extLst>
              <a:ext uri="{FF2B5EF4-FFF2-40B4-BE49-F238E27FC236}">
                <a16:creationId xmlns:a16="http://schemas.microsoft.com/office/drawing/2014/main" id="{5310BA64-D2B2-4B4B-AE9D-27CE2AD7D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48" y="2065331"/>
            <a:ext cx="7336899" cy="41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CA95DC-7324-094D-9019-912D72F4B3B3}"/>
              </a:ext>
            </a:extLst>
          </p:cNvPr>
          <p:cNvSpPr txBox="1"/>
          <p:nvPr/>
        </p:nvSpPr>
        <p:spPr>
          <a:xfrm>
            <a:off x="7872763" y="6501325"/>
            <a:ext cx="458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https://www.ibm.com/blogs/research/2019/03/quantum-risk-analysis/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0E006-5EC6-7A45-8CCB-D8A17E83BECB}"/>
              </a:ext>
            </a:extLst>
          </p:cNvPr>
          <p:cNvSpPr txBox="1"/>
          <p:nvPr/>
        </p:nvSpPr>
        <p:spPr>
          <a:xfrm>
            <a:off x="10898247" y="5751095"/>
            <a:ext cx="77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DCCDC-DFEE-7B42-A5D1-2A40C817218F}"/>
              </a:ext>
            </a:extLst>
          </p:cNvPr>
          <p:cNvSpPr txBox="1"/>
          <p:nvPr/>
        </p:nvSpPr>
        <p:spPr>
          <a:xfrm>
            <a:off x="307405" y="3017953"/>
            <a:ext cx="31509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Comparison of the convergence of the  error of the Quantum Algorithm and Monte Carlo simulation for number of samples M (where M=2</a:t>
            </a:r>
            <a:r>
              <a:rPr lang="en-US" sz="22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03808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04EDD-5268-7040-A59A-A844CF8D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214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DBF-E9A6-1049-A0FE-6ED2EDB1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5" y="371475"/>
            <a:ext cx="278345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313440-AB03-6E48-B1C9-155966905881}"/>
              </a:ext>
            </a:extLst>
          </p:cNvPr>
          <p:cNvSpPr txBox="1"/>
          <p:nvPr/>
        </p:nvSpPr>
        <p:spPr>
          <a:xfrm>
            <a:off x="7971183" y="6304002"/>
            <a:ext cx="40795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https://www.ibm.com/thought-leadership/institute-business-value/report/exploring-quantum-financial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Quantum computing use cases for financial services | IBM">
            <a:extLst>
              <a:ext uri="{FF2B5EF4-FFF2-40B4-BE49-F238E27FC236}">
                <a16:creationId xmlns:a16="http://schemas.microsoft.com/office/drawing/2014/main" id="{1CFF6909-18EC-E44B-94F9-AD76B9E11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2" y="2461438"/>
            <a:ext cx="9460903" cy="387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089548-BF56-C84B-A6A7-E9A1A39CB76C}"/>
              </a:ext>
            </a:extLst>
          </p:cNvPr>
          <p:cNvSpPr txBox="1"/>
          <p:nvPr/>
        </p:nvSpPr>
        <p:spPr>
          <a:xfrm>
            <a:off x="10984903" y="5438274"/>
            <a:ext cx="106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(22)</a:t>
            </a:r>
          </a:p>
        </p:txBody>
      </p:sp>
    </p:spTree>
    <p:extLst>
      <p:ext uri="{BB962C8B-B14F-4D97-AF65-F5344CB8AC3E}">
        <p14:creationId xmlns:p14="http://schemas.microsoft.com/office/powerpoint/2010/main" val="25443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6170</TotalTime>
  <Words>208</Words>
  <Application>Microsoft Macintosh PowerPoint</Application>
  <PresentationFormat>Widescreen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BRU, ALICE C.L. (Student)</dc:creator>
  <cp:lastModifiedBy>BRU, ALICE C.L. (Student)</cp:lastModifiedBy>
  <cp:revision>109</cp:revision>
  <dcterms:created xsi:type="dcterms:W3CDTF">2022-02-06T21:01:17Z</dcterms:created>
  <dcterms:modified xsi:type="dcterms:W3CDTF">2022-02-21T15:57:04Z</dcterms:modified>
</cp:coreProperties>
</file>