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2" r:id="rId11"/>
    <p:sldMasterId id="2147483674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8B7554-D69A-4B54-B954-5512D41B8D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9AD0F80-246C-4710-B6CA-ECD7A72457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E24CAC7-0E1E-4335-A354-6D38892379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2F17C79-9C54-4048-BC7A-147148C12F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4AA3DFA-0B88-4555-B0DC-027B62F79D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34357D0-C807-4209-885A-473B0B8270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F4C5A96-9C0E-402C-88C1-3534D1FE6D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957F4F6-A2CC-456C-8BE9-1802B83417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1A94CF3-589B-4A8D-856F-E690C2E0A1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607F60-3581-4F77-A61F-5FC26B3B5D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0E56E5A-EA39-4627-9101-9D4988A643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0113BD-1E72-4900-A4D2-841828C605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609E6DB-AFF8-430C-8A92-EE60079F0A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8A684ED-0B95-4A28-96D6-A2691D5708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8C04517-CECD-46C5-B8F8-0B653D980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02A12A4-5148-4C0A-B16C-54A21AC241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90BDB7A-23B9-46E4-855A-BF6E5D11E4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8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4" name="Straight Connector 8"/>
          <p:cNvCxnSpPr/>
          <p:nvPr/>
        </p:nvCxnSpPr>
        <p:spPr>
          <a:xfrm>
            <a:off x="1207440" y="447444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57D6E0F-C0D6-472B-A338-933DD0F4A497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the outline text format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0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91" name="Rectangle 7"/>
          <p:cNvSpPr/>
          <p:nvPr/>
        </p:nvSpPr>
        <p:spPr>
          <a:xfrm>
            <a:off x="0" y="0"/>
            <a:ext cx="465408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43320" y="786240"/>
            <a:ext cx="3517200" cy="209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459040" y="812880"/>
            <a:ext cx="59281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43320" y="3043080"/>
            <a:ext cx="3517200" cy="30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28"/>
          </p:nvPr>
        </p:nvSpPr>
        <p:spPr>
          <a:xfrm>
            <a:off x="643320" y="6446520"/>
            <a:ext cx="35172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9"/>
          </p:nvPr>
        </p:nvSpPr>
        <p:spPr>
          <a:xfrm>
            <a:off x="5459040" y="6446520"/>
            <a:ext cx="5333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chemeClr val="dk2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chemeClr val="dk2"/>
                </a:solidFill>
                <a:effectLst/>
                <a:uFillTx/>
                <a:latin typeface="Franklin Gothic Book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0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chemeClr val="dk2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63D4B43-1553-4920-87BF-7FAD5DE15C32}" type="slidenum">
              <a:rPr b="0" lang="en-US" sz="800" strike="noStrike" u="none">
                <a:solidFill>
                  <a:schemeClr val="dk2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9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00" name="Rectangle 7"/>
          <p:cNvSpPr/>
          <p:nvPr/>
        </p:nvSpPr>
        <p:spPr>
          <a:xfrm>
            <a:off x="0" y="4578480"/>
            <a:ext cx="12188520" cy="22791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578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Click icon to add picture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11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dt" idx="3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ftr" idx="32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sldNum" idx="33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8AAE2169-A45F-4024-8ECF-F60297035EF0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47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7EA5C92-4A51-4FDE-9319-139DFF932B40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0" name="Rectangle 8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720" cy="57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47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880" cy="575964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8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9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F6AA24C6-275F-4AEF-AA02-48342647D51F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7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47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2108160"/>
            <a:ext cx="10058040" cy="37605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0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11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12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E5892AE-E77C-4366-9CC0-583CD98EE5BF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37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80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097280" y="466344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dk1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cxnSp>
        <p:nvCxnSpPr>
          <p:cNvPr id="40" name="Straight Connector 8"/>
          <p:cNvCxnSpPr/>
          <p:nvPr/>
        </p:nvCxnSpPr>
        <p:spPr>
          <a:xfrm>
            <a:off x="1207440" y="448488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41" name="PlaceHolder 3"/>
          <p:cNvSpPr>
            <a:spLocks noGrp="1"/>
          </p:cNvSpPr>
          <p:nvPr>
            <p:ph type="dt" idx="1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5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3F95FDB2-5716-4AA1-8A0D-AFCC4AF2DE5B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5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47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9728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51600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6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17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18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6644007-AC44-48BA-8BC2-17A9214F91DC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6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47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1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109728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51600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dk1"/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51600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Clr>
                <a:srgbClr val="9ba8b7"/>
              </a:buClr>
              <a:buFont typeface="Calibri"/>
              <a:buChar char=" 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Master text styles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7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level</a:t>
            </a:r>
            <a:endParaRPr b="0" lang="en-US" sz="1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Fifth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dt" idx="19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&lt;date/time&gt;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ftr" idx="20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sldNum" idx="21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93B5926-E722-43AF-8E4C-5CC4B8589F68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6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00" spc="-51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US" sz="47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dt" idx="22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ftr" idx="23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sldNum" idx="24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0DCC9E2-0C79-437C-A877-CFBD6C8FB25F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the outline text format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4" name="Straight Connector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5" name="Rectangle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dt" idx="25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ftr" idx="26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sldNum" idx="27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07D097A2-EDA4-4E91-BF50-6CD04BA6A133}" type="slidenum"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Click to edit the outline text format</a:t>
            </a:r>
            <a:endParaRPr b="0" lang="en-US" sz="19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Second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Third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Franklin Gothic Book"/>
              </a:rPr>
              <a:t>Fourth Outline Level</a:t>
            </a:r>
            <a:endParaRPr b="0" lang="en-US" sz="13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Franklin Gothic Book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tanveersinghbedi/neet-rank-and-score-analysis-2015-2024/" TargetMode="External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289840" y="639000"/>
            <a:ext cx="6252840" cy="368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80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Bookman Old Style"/>
              </a:rPr>
              <a:t>Data </a:t>
            </a:r>
            <a:r>
              <a:rPr b="0" lang="en-US" sz="7200" spc="-51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Bookman Old Style"/>
              </a:rPr>
              <a:t>Visualization</a:t>
            </a:r>
            <a:endParaRPr b="0" lang="en-US" sz="72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5289840" y="4672800"/>
            <a:ext cx="6269040" cy="166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Franklin Gothic Book"/>
              </a:rPr>
              <a:t>RAHUL BISWAS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Franklin Gothic Book"/>
              </a:rPr>
              <a:t>M.sc. Computer Science (Sem – 4)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Franklin Gothic Book"/>
              </a:rPr>
              <a:t>UNIVERSITY OF CALCUTTA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0" name="Picture 4" descr="A picture containing building, sitting, bench, side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463500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11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27720" y="4498920"/>
            <a:ext cx="563616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dt" idx="52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Rectangle 5"/>
          <p:cNvSpPr/>
          <p:nvPr/>
        </p:nvSpPr>
        <p:spPr>
          <a:xfrm>
            <a:off x="0" y="6148080"/>
            <a:ext cx="12191760" cy="6879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68" name="Oval 6"/>
          <p:cNvSpPr/>
          <p:nvPr/>
        </p:nvSpPr>
        <p:spPr>
          <a:xfrm>
            <a:off x="1915920" y="955800"/>
            <a:ext cx="8359560" cy="49464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6600" strike="noStrike" u="none">
                <a:solidFill>
                  <a:schemeClr val="lt1"/>
                </a:solidFill>
                <a:effectLst/>
                <a:uFillTx/>
                <a:latin typeface="Franklin Gothic Book"/>
              </a:rPr>
              <a:t>Thank you !!</a:t>
            </a:r>
            <a:endParaRPr b="0" lang="en-US" sz="6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Rahul Biswas ( University of Calcutta)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52D2E35-CFA7-4467-8E88-12007FF3AFB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066680" y="744120"/>
            <a:ext cx="10058040" cy="87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700" spc="-51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DATA SET DESCRIPTION</a:t>
            </a:r>
            <a:endParaRPr b="0" lang="en-US" sz="4700" strike="noStrike" u="none">
              <a:solidFill>
                <a:schemeClr val="dk1"/>
              </a:solidFill>
              <a:effectLst/>
              <a:uFillTx/>
              <a:latin typeface="Franklin Gothic Book"/>
            </a:endParaRPr>
          </a:p>
        </p:txBody>
      </p:sp>
      <p:sp>
        <p:nvSpPr>
          <p:cNvPr id="113" name="TextBox 10"/>
          <p:cNvSpPr/>
          <p:nvPr/>
        </p:nvSpPr>
        <p:spPr>
          <a:xfrm>
            <a:off x="629640" y="1909800"/>
            <a:ext cx="10932840" cy="424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sng">
                <a:solidFill>
                  <a:schemeClr val="dk1"/>
                </a:solidFill>
                <a:effectLst/>
                <a:uFillTx/>
                <a:latin typeface="Franklin Gothic Book"/>
              </a:rPr>
              <a:t>Name :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NEET Rank &amp; Score Analysis (2015-2024)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sng">
                <a:solidFill>
                  <a:schemeClr val="dk1"/>
                </a:solidFill>
                <a:effectLst/>
                <a:uFillTx/>
                <a:latin typeface="Franklin Gothic Book"/>
              </a:rPr>
              <a:t>About :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800" strike="noStrike" u="none">
                <a:solidFill>
                  <a:srgbClr val="3c4043"/>
                </a:solidFill>
                <a:effectLst/>
                <a:uFillTx/>
                <a:latin typeface="Inter"/>
              </a:rPr>
              <a:t>This dataset contains </a:t>
            </a:r>
            <a:r>
              <a:rPr b="1" lang="en-US" sz="1800" strike="noStrike" u="none">
                <a:solidFill>
                  <a:srgbClr val="3c4043"/>
                </a:solidFill>
                <a:effectLst/>
                <a:uFillTx/>
                <a:latin typeface="Inter"/>
              </a:rPr>
              <a:t>NEET (National Eligibility cum Entrance Test) rank and score information</a:t>
            </a:r>
            <a:r>
              <a:rPr b="0" lang="en-US" sz="1800" strike="noStrike" u="none">
                <a:solidFill>
                  <a:srgbClr val="3c4043"/>
                </a:solidFill>
                <a:effectLst/>
                <a:uFillTx/>
                <a:latin typeface="Inter"/>
              </a:rPr>
              <a:t> for students from </a:t>
            </a:r>
            <a:r>
              <a:rPr b="1" lang="en-US" sz="1800" strike="noStrike" u="none">
                <a:solidFill>
                  <a:srgbClr val="3c4043"/>
                </a:solidFill>
                <a:effectLst/>
                <a:uFillTx/>
                <a:latin typeface="Inter"/>
              </a:rPr>
              <a:t>2015 to 2024</a:t>
            </a:r>
            <a:r>
              <a:rPr b="0" lang="en-US" sz="1800" strike="noStrike" u="none">
                <a:solidFill>
                  <a:srgbClr val="3c4043"/>
                </a:solidFill>
                <a:effectLst/>
                <a:uFillTx/>
                <a:latin typeface="Inter"/>
              </a:rPr>
              <a:t>. The data includes </a:t>
            </a:r>
            <a:r>
              <a:rPr b="1" lang="en-US" sz="1800" strike="noStrike" u="none">
                <a:solidFill>
                  <a:srgbClr val="3c4043"/>
                </a:solidFill>
                <a:effectLst/>
                <a:uFillTx/>
                <a:latin typeface="Inter"/>
              </a:rPr>
              <a:t>AIR (All India Rank), state ranks, category-wise cutoffs, percentile scores, and total marks obtained</a:t>
            </a:r>
            <a:r>
              <a:rPr b="0" lang="en-US" sz="1800" strike="noStrike" u="none">
                <a:solidFill>
                  <a:srgbClr val="3c4043"/>
                </a:solidFill>
                <a:effectLst/>
                <a:uFillTx/>
                <a:latin typeface="Inter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sng">
                <a:solidFill>
                  <a:schemeClr val="dk1"/>
                </a:solidFill>
                <a:effectLst/>
                <a:uFillTx/>
                <a:latin typeface="Inter"/>
              </a:rPr>
              <a:t>Source &amp; Author :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Inter"/>
              </a:rPr>
              <a:t>  </a:t>
            </a:r>
            <a:r>
              <a:rPr b="0" lang="en-US" sz="1800" strike="noStrike" u="sng">
                <a:solidFill>
                  <a:schemeClr val="dk1"/>
                </a:solidFill>
                <a:effectLst/>
                <a:uFillTx/>
                <a:latin typeface="Inter"/>
                <a:hlinkClick r:id="rId1"/>
              </a:rPr>
              <a:t>https://www.kaggle.com/datasets/tanveersinghbedi/neet-rank-and-score-analysis-2015-2024/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Inter"/>
              </a:rPr>
              <a:t>  ; Tanveer Singh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dt" idx="3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35"/>
          </p:nvPr>
        </p:nvSpPr>
        <p:spPr>
          <a:xfrm>
            <a:off x="1098036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4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176567A3-DC5F-4A5B-98E4-DF034F4DE6FC}" type="slidenum"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36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dt" idx="3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38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1EED879C-BF84-49D3-B713-18C144CB1289}" type="slidenum"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9" name="Straight Connector 4"/>
          <p:cNvCxnSpPr/>
          <p:nvPr/>
        </p:nvCxnSpPr>
        <p:spPr>
          <a:xfrm>
            <a:off x="741960" y="1391400"/>
            <a:ext cx="11031840" cy="3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120" name="TextBox 7"/>
          <p:cNvSpPr/>
          <p:nvPr/>
        </p:nvSpPr>
        <p:spPr>
          <a:xfrm>
            <a:off x="741960" y="424080"/>
            <a:ext cx="1064124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DATA SET DESCRIPTION (Continued)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TextBox 13"/>
          <p:cNvSpPr/>
          <p:nvPr/>
        </p:nvSpPr>
        <p:spPr>
          <a:xfrm>
            <a:off x="741960" y="1703160"/>
            <a:ext cx="4584960" cy="14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sng">
                <a:solidFill>
                  <a:schemeClr val="dk1"/>
                </a:solidFill>
                <a:effectLst/>
                <a:uFillTx/>
                <a:latin typeface="Franklin Gothic Book"/>
              </a:rPr>
              <a:t>Number of Rows :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50000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sng">
                <a:solidFill>
                  <a:schemeClr val="dk1"/>
                </a:solidFill>
                <a:effectLst/>
                <a:uFillTx/>
                <a:latin typeface="Franklin Gothic Book"/>
              </a:rPr>
              <a:t>Column details: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TextBox 14"/>
          <p:cNvSpPr/>
          <p:nvPr/>
        </p:nvSpPr>
        <p:spPr>
          <a:xfrm>
            <a:off x="559440" y="3180600"/>
            <a:ext cx="5698080" cy="28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Year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– Exam year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Candidate_ID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– Unique candidate identifier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Name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– Candidate’s name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State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– State of domicile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Category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– General, OBC, SC, ST, EWS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Total_Score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– Total marks obtained out of 720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TextBox 15"/>
          <p:cNvSpPr/>
          <p:nvPr/>
        </p:nvSpPr>
        <p:spPr>
          <a:xfrm>
            <a:off x="6512400" y="3180600"/>
            <a:ext cx="5260680" cy="280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 startAt="7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Percentile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– Percentile score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 startAt="7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AIR(All India Rank)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– Overall rank in India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 startAt="7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State_Rank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– Rank within the state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 startAt="7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Category_Rank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– Rank within the category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 startAt="7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Qualified_Status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– Yes/No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50000"/>
              </a:lnSpc>
              <a:buClr>
                <a:srgbClr val="000000"/>
              </a:buClr>
              <a:buFont typeface="Bookman Old Style"/>
              <a:buAutoNum type="arabicPeriod" startAt="7"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Cutoff_Score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– minimum qualifying marks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ftr" idx="39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TextBox 17"/>
          <p:cNvSpPr/>
          <p:nvPr/>
        </p:nvSpPr>
        <p:spPr>
          <a:xfrm>
            <a:off x="5923800" y="1703160"/>
            <a:ext cx="5459400" cy="57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sng">
                <a:solidFill>
                  <a:schemeClr val="dk1"/>
                </a:solidFill>
                <a:effectLst/>
                <a:uFillTx/>
                <a:latin typeface="Franklin Gothic Book"/>
              </a:rPr>
              <a:t>Number of Column :</a:t>
            </a: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Franklin Gothic Book"/>
              </a:rPr>
              <a:t>12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 txBox="1"/>
          <p:nvPr/>
        </p:nvSpPr>
        <p:spPr>
          <a:xfrm>
            <a:off x="1143000" y="6400800"/>
            <a:ext cx="6728760" cy="49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Date Placeholder 2"/>
          <p:cNvSpPr txBox="1"/>
          <p:nvPr/>
        </p:nvSpPr>
        <p:spPr>
          <a:xfrm>
            <a:off x="8218800" y="644724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Slide Number Placeholder 1"/>
          <p:cNvSpPr txBox="1"/>
          <p:nvPr/>
        </p:nvSpPr>
        <p:spPr>
          <a:xfrm>
            <a:off x="10994040" y="644724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fld id="{981DBC84-6AA5-499B-B2CF-5FFCE42FDCBE}" type="slidenum"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29" name="Straight Connector 1"/>
          <p:cNvCxnSpPr/>
          <p:nvPr/>
        </p:nvCxnSpPr>
        <p:spPr>
          <a:xfrm>
            <a:off x="437400" y="1275120"/>
            <a:ext cx="11437200" cy="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130" name="TextBox 1"/>
          <p:cNvSpPr/>
          <p:nvPr/>
        </p:nvSpPr>
        <p:spPr>
          <a:xfrm>
            <a:off x="457200" y="443160"/>
            <a:ext cx="114361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DATA CLEANING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457200" y="1600200"/>
            <a:ext cx="4114800" cy="45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Franklin Gothic Book"/>
              </a:rPr>
              <a:t>Checking for Null Value: </a:t>
            </a:r>
            <a:endParaRPr b="1" lang="en-US" sz="2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828800" y="2035080"/>
            <a:ext cx="2514600" cy="413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5715000" y="1600200"/>
            <a:ext cx="6172200" cy="2286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Franklin Gothic Book"/>
              </a:rPr>
              <a:t>Checking for duplicate values:</a:t>
            </a:r>
            <a:endParaRPr b="1" lang="en-US" sz="2000" strike="noStrike" u="sng">
              <a:solidFill>
                <a:srgbClr val="000000"/>
              </a:solidFill>
              <a:effectLst/>
              <a:uFillTx/>
              <a:latin typeface="Franklin Gothic Book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172200" y="2143440"/>
            <a:ext cx="5029200" cy="128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5943600" y="5257800"/>
            <a:ext cx="5943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anklin Gothic Book"/>
              </a:rPr>
              <a:t>* The dataset does not have any derived attributed as well.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1143000" y="6400800"/>
            <a:ext cx="6728760" cy="49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Date Placeholder 3"/>
          <p:cNvSpPr txBox="1"/>
          <p:nvPr/>
        </p:nvSpPr>
        <p:spPr>
          <a:xfrm>
            <a:off x="8218800" y="644724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Slide Number Placeholder 4"/>
          <p:cNvSpPr txBox="1"/>
          <p:nvPr/>
        </p:nvSpPr>
        <p:spPr>
          <a:xfrm>
            <a:off x="10994040" y="644724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39" name="Straight Connector 2"/>
          <p:cNvCxnSpPr/>
          <p:nvPr/>
        </p:nvCxnSpPr>
        <p:spPr>
          <a:xfrm>
            <a:off x="437400" y="1275120"/>
            <a:ext cx="11437200" cy="360"/>
          </a:xfrm>
          <a:prstGeom prst="straightConnector1">
            <a:avLst/>
          </a:prstGeom>
          <a:ln w="0">
            <a:solidFill>
              <a:srgbClr val="000000"/>
            </a:solidFill>
          </a:ln>
        </p:spPr>
      </p:cxnSp>
      <p:sp>
        <p:nvSpPr>
          <p:cNvPr id="140" name="TextBox 2"/>
          <p:cNvSpPr/>
          <p:nvPr/>
        </p:nvSpPr>
        <p:spPr>
          <a:xfrm>
            <a:off x="457200" y="443160"/>
            <a:ext cx="1143612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Microsoft YaHei"/>
              </a:rPr>
              <a:t>DATA CLEANING(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Continued)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457200" y="1600200"/>
            <a:ext cx="4114800" cy="45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60000"/>
              <a:buFont typeface="Wingdings" charset="2"/>
              <a:buChar char=""/>
            </a:pP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Franklin Gothic Book"/>
              </a:rPr>
              <a:t>Find outliers (Z Score method): </a:t>
            </a:r>
            <a:endParaRPr b="1" lang="en-US" sz="2000" strike="noStrike" u="sng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457200" y="5943600"/>
            <a:ext cx="109728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i="1" lang="en-US" sz="1600" strike="noStrike" u="none">
                <a:solidFill>
                  <a:srgbClr val="000000"/>
                </a:solidFill>
                <a:effectLst/>
                <a:uFillTx/>
                <a:latin typeface="Franklin Gothic Book"/>
              </a:rPr>
              <a:t>* The data set is cleaned.</a:t>
            </a:r>
            <a:endParaRPr b="0" i="1" lang="en-US" sz="1600" strike="noStrike" u="none">
              <a:solidFill>
                <a:srgbClr val="000000"/>
              </a:solidFill>
              <a:effectLst/>
              <a:uFillTx/>
              <a:latin typeface="Franklin Gothic Book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5029200" y="1828800"/>
            <a:ext cx="3818160" cy="2743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dt" idx="40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41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42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6167F7D-7554-4064-935A-86E258D5A3E2}" type="slidenum"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</a:t>
            </a:fld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Rectangle: Diagonal Corners Rounded 4"/>
          <p:cNvSpPr/>
          <p:nvPr/>
        </p:nvSpPr>
        <p:spPr>
          <a:xfrm>
            <a:off x="781920" y="954000"/>
            <a:ext cx="10787040" cy="384264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54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RESULTS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dt" idx="4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ftr" idx="4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45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49CB8ED-FC0E-468F-A1FC-B457B520EFA4}" type="slidenum"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51" name="Straight Connector 5"/>
          <p:cNvCxnSpPr/>
          <p:nvPr/>
        </p:nvCxnSpPr>
        <p:spPr>
          <a:xfrm>
            <a:off x="437040" y="1271880"/>
            <a:ext cx="11437200" cy="3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152" name="TextBox 6"/>
          <p:cNvSpPr/>
          <p:nvPr/>
        </p:nvSpPr>
        <p:spPr>
          <a:xfrm>
            <a:off x="437400" y="210960"/>
            <a:ext cx="1143612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Average Score &amp; Cutoff Score over the years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3" name="Picture 10" descr=""/>
          <p:cNvPicPr/>
          <p:nvPr/>
        </p:nvPicPr>
        <p:blipFill>
          <a:blip r:embed="rId1"/>
          <a:stretch/>
        </p:blipFill>
        <p:spPr>
          <a:xfrm>
            <a:off x="1554480" y="1393920"/>
            <a:ext cx="9169560" cy="469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dt" idx="46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ftr" idx="47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48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D475F85-6D31-48F1-AF03-660D3FB35A2A}" type="slidenum"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57" name="Straight Connector 5"/>
          <p:cNvCxnSpPr/>
          <p:nvPr/>
        </p:nvCxnSpPr>
        <p:spPr>
          <a:xfrm>
            <a:off x="577440" y="1046520"/>
            <a:ext cx="11033280" cy="3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158" name="TextBox 9"/>
          <p:cNvSpPr/>
          <p:nvPr/>
        </p:nvSpPr>
        <p:spPr>
          <a:xfrm>
            <a:off x="579600" y="180360"/>
            <a:ext cx="110325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Average Score for Different Categories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9" name="Picture 11" descr=""/>
          <p:cNvPicPr/>
          <p:nvPr/>
        </p:nvPicPr>
        <p:blipFill>
          <a:blip r:embed="rId1"/>
          <a:stretch/>
        </p:blipFill>
        <p:spPr>
          <a:xfrm>
            <a:off x="1540080" y="1205280"/>
            <a:ext cx="9107640" cy="520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dt" idx="49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13-Feb-25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50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2800" strike="noStrike" u="none" cap="all">
                <a:solidFill>
                  <a:srgbClr val="ffffff"/>
                </a:solidFill>
                <a:effectLst/>
                <a:uFillTx/>
                <a:latin typeface="Franklin Gothic Book"/>
              </a:rPr>
              <a:t>Rahul Biswas ( University of Calcutta)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51"/>
          </p:nvPr>
        </p:nvSpPr>
        <p:spPr>
          <a:xfrm>
            <a:off x="10993680" y="6446880"/>
            <a:ext cx="77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AE27521-A185-4DF8-AD4F-9C7C323A9D6A}" type="slidenum"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Franklin Gothic Book"/>
              </a:rPr>
              <a:t>&lt;number&gt;</a:t>
            </a:fld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63" name="Straight Connector 5"/>
          <p:cNvCxnSpPr/>
          <p:nvPr/>
        </p:nvCxnSpPr>
        <p:spPr>
          <a:xfrm>
            <a:off x="599400" y="1049040"/>
            <a:ext cx="10988280" cy="3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164" name="TextBox 6"/>
          <p:cNvSpPr/>
          <p:nvPr/>
        </p:nvSpPr>
        <p:spPr>
          <a:xfrm>
            <a:off x="599760" y="86760"/>
            <a:ext cx="10987560" cy="10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Number of Candidates Qualified vs Not Qualified Over Years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5" name="Picture 8" descr=""/>
          <p:cNvPicPr/>
          <p:nvPr/>
        </p:nvPicPr>
        <p:blipFill>
          <a:blip r:embed="rId1"/>
          <a:stretch/>
        </p:blipFill>
        <p:spPr>
          <a:xfrm>
            <a:off x="1539000" y="1163880"/>
            <a:ext cx="9108720" cy="5206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 pitchFamily="0" charset="1"/>
        <a:ea typeface=""/>
        <a:cs typeface=""/>
      </a:majorFont>
      <a:minorFont>
        <a:latin typeface="Franklin Gothic Book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{1D73A1F3-1321-4297-922E-1C385E1CA6A6}tf56160789_win32</Template>
  <TotalTime>614</TotalTime>
  <Application>LibreOffice/25.2.0.3$Windows_X86_64 LibreOffice_project/e1cf4a87eb02d755bce1a01209907ea5ddc8f069</Application>
  <AppVersion>15.0000</AppVersion>
  <Words>296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2025-02-13T03:22:06Z</dcterms:created>
  <dc:creator>rahulbiswas1107@gmail.com</dc:creator>
  <dc:description/>
  <dc:language>en-US</dc:language>
  <cp:lastModifiedBy/>
  <cp:lastPrinted>2025-02-16T23:24:59Z</cp:lastPrinted>
  <dcterms:modified xsi:type="dcterms:W3CDTF">2025-02-16T23:26:41Z</dcterms:modified>
  <cp:revision>23</cp:revision>
  <dc:subject/>
  <dc:title>Data Visualization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8</vt:i4>
  </property>
</Properties>
</file>