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9974B-4762-4CFE-8DB2-316C1E61AA3C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EAA6-5F19-489E-A6D0-C4E6680A69C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933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A656C-53F0-4353-B39E-9F82B8144081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11534-119C-4970-B12A-155575203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366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11534-119C-4970-B12A-15557520364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8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419AE9-9E42-404E-B6F6-67A51DD7680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8B0E-BF6E-468E-873E-1FBD95300E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8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651B-5ECA-4DDA-910C-3EFB39F7D2B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9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9BD-8BA6-43FB-891B-1E034F81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9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BBA-3E84-4B18-ACCB-44F6361D43D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5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1FB2-8E66-4BC1-B168-2AE6B2D6CBB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AC6A-55D9-401A-A29F-2E18D146692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2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6C55-3778-41EE-B219-76289E3D946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0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A6E2-C4B3-4011-9E4E-F3BEB1E929B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9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3AC5-50C4-4A9C-BD4C-57CF3F2CC42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1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FBCE-90C6-4425-B547-A8DB8273F3D7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ED71-3449-4420-A98A-AFA3C846DF8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01E1-3F21-4A45-B675-B7EF0FDD0BE7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C076-C0C8-4E94-9700-57A14FCCD5B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8155-B179-445A-9AE4-AAB3CA2795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B42B-F5DB-4A82-A78F-9A9818F38ED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B131-CFFC-4245-A817-E8060E8D38B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C7BCA3-5D2C-4711-9435-9464E8F1DEB7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554D72-4A6E-4CC7-9AB3-1310EE75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000" dirty="0"/>
              <a:t>Algoritmo para avaliação da prestação de atletas de patinagem artística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AC371-C213-400A-8AA5-B3339193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/>
              <a:t>Orientadores: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Eng</a:t>
            </a:r>
            <a:r>
              <a:rPr lang="pt-PT" dirty="0"/>
              <a:t>. André Lourenço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Eng</a:t>
            </a:r>
            <a:r>
              <a:rPr lang="pt-PT" dirty="0"/>
              <a:t>. Tiago Dias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eflexos de palmeiras numa piscina">
            <a:extLst>
              <a:ext uri="{FF2B5EF4-FFF2-40B4-BE49-F238E27FC236}">
                <a16:creationId xmlns:a16="http://schemas.microsoft.com/office/drawing/2014/main" id="{401384CE-641A-461D-AA5B-C3105C7F0F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47" r="19691" b="2"/>
          <a:stretch/>
        </p:blipFill>
        <p:spPr>
          <a:xfrm>
            <a:off x="8077199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82" name="Subtítulo 2">
            <a:extLst>
              <a:ext uri="{FF2B5EF4-FFF2-40B4-BE49-F238E27FC236}">
                <a16:creationId xmlns:a16="http://schemas.microsoft.com/office/drawing/2014/main" id="{B0E90F1A-E143-46C8-AC1F-C11094B1A20C}"/>
              </a:ext>
            </a:extLst>
          </p:cNvPr>
          <p:cNvSpPr txBox="1">
            <a:spLocks/>
          </p:cNvSpPr>
          <p:nvPr/>
        </p:nvSpPr>
        <p:spPr>
          <a:xfrm>
            <a:off x="1108045" y="3641103"/>
            <a:ext cx="6528018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dirty="0"/>
              <a:t>Alunos: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dirty="0"/>
              <a:t>André Ferreira n45124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PT" dirty="0"/>
              <a:t>David Valente n45129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D8D2A-D804-4172-8A8A-94EF674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Desenvolvimento (cont.)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3D6658-844D-4E14-901C-D60F5487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546" y="2704247"/>
            <a:ext cx="3960180" cy="3318936"/>
          </a:xfrm>
        </p:spPr>
        <p:txBody>
          <a:bodyPr/>
          <a:lstStyle/>
          <a:p>
            <a:pPr algn="just"/>
            <a:r>
              <a:rPr lang="pt-PT" dirty="0"/>
              <a:t>Irão ser utilizadas técnicas de pré-processamento de modo a melhorar a qualidade das </a:t>
            </a:r>
            <a:r>
              <a:rPr lang="pt-PT" dirty="0" err="1"/>
              <a:t>binarizações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D96DE1-AA99-448F-8FDE-B43C0482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10</a:t>
            </a:fld>
            <a:endParaRPr lang="en-US" sz="1400" dirty="0"/>
          </a:p>
        </p:txBody>
      </p:sp>
      <p:pic>
        <p:nvPicPr>
          <p:cNvPr id="8" name="Imagem 7" descr="Uma imagem com texto, pessoa, música, cano&#10;&#10;Descrição gerada automaticamente">
            <a:extLst>
              <a:ext uri="{FF2B5EF4-FFF2-40B4-BE49-F238E27FC236}">
                <a16:creationId xmlns:a16="http://schemas.microsoft.com/office/drawing/2014/main" id="{E44B8C08-1C65-4CA6-8613-08931C23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1" y="2704247"/>
            <a:ext cx="4220036" cy="3185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7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94AF7-E82D-42AE-ABDD-527A519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DAAA48-1919-4EBB-BE9C-682EE159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89764"/>
            <a:ext cx="4022323" cy="3318936"/>
          </a:xfrm>
        </p:spPr>
        <p:txBody>
          <a:bodyPr/>
          <a:lstStyle/>
          <a:p>
            <a:r>
              <a:rPr lang="pt-PT" dirty="0"/>
              <a:t>Implementação de um avaliador de pontuação com base no centro da linha </a:t>
            </a:r>
            <a:r>
              <a:rPr lang="pt-PT" dirty="0" err="1"/>
              <a:t>binarizada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5C10D4-EC76-4D9F-95E5-D4CDF458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11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E67847-B15B-4B7E-A089-36C92769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21" y="2789764"/>
            <a:ext cx="3517959" cy="2780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29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Cronograma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2" y="2915238"/>
            <a:ext cx="10647123" cy="138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0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C8043-D98B-4C76-8086-3CD14B39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262626"/>
                </a:solidFill>
              </a:rPr>
              <a:t>Enquadramento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37AD42-8934-469D-A773-90ADDBBE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11" y="2563224"/>
            <a:ext cx="9419579" cy="33706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PT" sz="1600" dirty="0">
                <a:solidFill>
                  <a:srgbClr val="262626"/>
                </a:solidFill>
              </a:rPr>
              <a:t>Modalidade desportiva de alta competição com Vertente Individual:</a:t>
            </a:r>
          </a:p>
          <a:p>
            <a:pPr algn="just">
              <a:lnSpc>
                <a:spcPct val="90000"/>
              </a:lnSpc>
            </a:pPr>
            <a:r>
              <a:rPr lang="pt-PT" sz="1600" dirty="0">
                <a:solidFill>
                  <a:srgbClr val="262626"/>
                </a:solidFill>
              </a:rPr>
              <a:t>A avaliação das Figuras Obrigatórias (FO) é feita observando o seguimento das linhas por parte do/a patinador/a</a:t>
            </a:r>
          </a:p>
          <a:p>
            <a:pPr algn="just">
              <a:lnSpc>
                <a:spcPct val="90000"/>
              </a:lnSpc>
            </a:pPr>
            <a:r>
              <a:rPr lang="pt-PT" sz="1600" dirty="0">
                <a:solidFill>
                  <a:srgbClr val="262626"/>
                </a:solidFill>
              </a:rPr>
              <a:t>As figuras apresentam </a:t>
            </a:r>
            <a:r>
              <a:rPr lang="pt-PT" sz="1600" b="0" i="0" dirty="0">
                <a:solidFill>
                  <a:srgbClr val="201F1E"/>
                </a:solidFill>
                <a:effectLst/>
              </a:rPr>
              <a:t>algumas características obrigatórias e outras deixadas em aberto.</a:t>
            </a:r>
          </a:p>
          <a:p>
            <a:pPr lvl="1" algn="just">
              <a:lnSpc>
                <a:spcPct val="90000"/>
              </a:lnSpc>
            </a:pPr>
            <a:r>
              <a:rPr lang="pt-PT" sz="1050" dirty="0">
                <a:solidFill>
                  <a:srgbClr val="262626"/>
                </a:solidFill>
              </a:rPr>
              <a:t>Exemplo: Figura Parágrafo do Laço (</a:t>
            </a:r>
            <a:r>
              <a:rPr lang="pt-PT" sz="1050" dirty="0" err="1">
                <a:solidFill>
                  <a:srgbClr val="262626"/>
                </a:solidFill>
              </a:rPr>
              <a:t>Boucle</a:t>
            </a:r>
            <a:r>
              <a:rPr lang="pt-PT" sz="1050" dirty="0">
                <a:solidFill>
                  <a:srgbClr val="262626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pt-PT" sz="14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C:\Users\HP PC\Desktop\Patinagem_Leim-0.3.3\figObrigato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0" y="4248556"/>
            <a:ext cx="2355403" cy="1764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 PC\Desktop\Patinagem_Leim-0.3.3\exFigu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30" y="4248556"/>
            <a:ext cx="1853852" cy="1765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501" y="4187960"/>
            <a:ext cx="2355403" cy="1825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2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B5964-23E2-4FE6-8AC3-C89DCCDB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262626"/>
                </a:solidFill>
              </a:rPr>
              <a:t>Objetivos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50C6FC-0C83-42C7-B6FB-25D110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Estudar e Desenvolver um algoritmo de deteção de linha com base em imagens recolhidas durante o trajeto.</a:t>
            </a:r>
          </a:p>
          <a:p>
            <a:pPr algn="just"/>
            <a:r>
              <a:rPr lang="pt-PT" dirty="0"/>
              <a:t>Obter grau de sucesso no seguimento do trajeto.</a:t>
            </a:r>
          </a:p>
          <a:p>
            <a:pPr algn="just"/>
            <a:r>
              <a:rPr lang="pt-PT" dirty="0"/>
              <a:t>Desenvolver um algoritmo adequado a implementações em sistemas embebidos.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1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E0ED8-F5E2-4121-A6D0-154D1E76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Público 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B0CDE1-FC2B-4AAF-9C58-A180129B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Ensino de praticantes da modalidade.</a:t>
            </a:r>
          </a:p>
          <a:p>
            <a:r>
              <a:rPr lang="pt-PT" dirty="0"/>
              <a:t>Destinada a indivíduos relacionados com o mundo da patinagem artística:</a:t>
            </a:r>
          </a:p>
          <a:p>
            <a:pPr lvl="1"/>
            <a:r>
              <a:rPr lang="pt-PT" dirty="0"/>
              <a:t>Professores</a:t>
            </a:r>
          </a:p>
          <a:p>
            <a:pPr lvl="1"/>
            <a:r>
              <a:rPr lang="pt-PT" dirty="0"/>
              <a:t>Atletas (Amadores ou Profissionais)</a:t>
            </a:r>
          </a:p>
          <a:p>
            <a:pPr lvl="1" algn="just"/>
            <a:r>
              <a:rPr lang="pt-PT" dirty="0"/>
              <a:t>Juízes</a:t>
            </a:r>
          </a:p>
          <a:p>
            <a:pPr lvl="1"/>
            <a:r>
              <a:rPr lang="pt-PT" dirty="0"/>
              <a:t>Praticantes Casuais (apenas por lazer)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57080"/>
            <a:ext cx="9601196" cy="1303867"/>
          </a:xfrm>
        </p:spPr>
        <p:txBody>
          <a:bodyPr/>
          <a:lstStyle/>
          <a:p>
            <a:r>
              <a:rPr lang="pt-PT" dirty="0"/>
              <a:t>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Diagrama de Blocos: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96" y="3251417"/>
            <a:ext cx="8855445" cy="2449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83916" y="2843409"/>
            <a:ext cx="4216051" cy="2666421"/>
          </a:xfrm>
        </p:spPr>
        <p:txBody>
          <a:bodyPr/>
          <a:lstStyle/>
          <a:p>
            <a:pPr algn="just"/>
            <a:r>
              <a:rPr lang="pt-PT" dirty="0"/>
              <a:t>Na primeira fase foram recolhidas todas as </a:t>
            </a:r>
            <a:r>
              <a:rPr lang="pt-PT" i="1" dirty="0" err="1"/>
              <a:t>frames</a:t>
            </a:r>
            <a:r>
              <a:rPr lang="pt-PT" dirty="0"/>
              <a:t> e foram definidas </a:t>
            </a:r>
            <a:r>
              <a:rPr lang="pt-PT" i="1" dirty="0" err="1"/>
              <a:t>frames</a:t>
            </a:r>
            <a:r>
              <a:rPr lang="pt-PT" dirty="0"/>
              <a:t> que considerámos </a:t>
            </a:r>
            <a:r>
              <a:rPr lang="pt-PT" i="1" dirty="0" err="1"/>
              <a:t>Corner</a:t>
            </a:r>
            <a:r>
              <a:rPr lang="pt-PT" i="1" dirty="0"/>
              <a:t> Cases </a:t>
            </a:r>
            <a:r>
              <a:rPr lang="pt-PT" dirty="0"/>
              <a:t>para o nosso problema.</a:t>
            </a:r>
          </a:p>
        </p:txBody>
      </p:sp>
      <p:pic>
        <p:nvPicPr>
          <p:cNvPr id="2050" name="Picture 2" descr="C:\Users\HP PC\Desktop\Patinagem_Leim-0.3.3\co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24" y="2755727"/>
            <a:ext cx="2962859" cy="2322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8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06094" y="5031535"/>
            <a:ext cx="8379389" cy="1603331"/>
          </a:xfrm>
        </p:spPr>
        <p:txBody>
          <a:bodyPr/>
          <a:lstStyle/>
          <a:p>
            <a:pPr algn="just"/>
            <a:r>
              <a:rPr lang="pt-PT" dirty="0"/>
              <a:t>Foram observados alguns histogramas de diversos espaços de cor de modo a obter valores mais distintos para facilitar a </a:t>
            </a:r>
            <a:r>
              <a:rPr lang="pt-PT" dirty="0" err="1"/>
              <a:t>binarização</a:t>
            </a:r>
            <a:r>
              <a:rPr lang="pt-PT" dirty="0"/>
              <a:t>.</a:t>
            </a:r>
          </a:p>
        </p:txBody>
      </p:sp>
      <p:pic>
        <p:nvPicPr>
          <p:cNvPr id="3074" name="Picture 2" descr="C:\Users\HP PC\Desktop\Patinagem_Leim-0.3.3\histogram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03" y="2601042"/>
            <a:ext cx="8809972" cy="2330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74001" y="4935632"/>
            <a:ext cx="9527087" cy="1050564"/>
          </a:xfrm>
        </p:spPr>
        <p:txBody>
          <a:bodyPr>
            <a:normAutofit fontScale="92500"/>
          </a:bodyPr>
          <a:lstStyle/>
          <a:p>
            <a:pPr algn="just"/>
            <a:r>
              <a:rPr lang="pt-PT" dirty="0"/>
              <a:t>Também foram analisados histogramas em que não é usada a </a:t>
            </a:r>
            <a:r>
              <a:rPr lang="pt-PT" i="1" dirty="0" err="1"/>
              <a:t>frame</a:t>
            </a:r>
            <a:r>
              <a:rPr lang="pt-PT" dirty="0"/>
              <a:t> completa, mas apenas um nº limitado de linhas de modo a facilitar o processamento.</a:t>
            </a:r>
          </a:p>
        </p:txBody>
      </p:sp>
      <p:pic>
        <p:nvPicPr>
          <p:cNvPr id="4098" name="Picture 2" descr="C:\Users\HP PC\Desktop\Patinagem_Leim-0.3.3\histHSV_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13" y="2575981"/>
            <a:ext cx="8693063" cy="2283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373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 (</a:t>
            </a:r>
            <a:r>
              <a:rPr lang="pt-PT" dirty="0" err="1"/>
              <a:t>cont</a:t>
            </a:r>
            <a:r>
              <a:rPr lang="pt-PT" dirty="0"/>
              <a:t>.)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0869" y="2544407"/>
            <a:ext cx="9489509" cy="862673"/>
          </a:xfrm>
        </p:spPr>
        <p:txBody>
          <a:bodyPr/>
          <a:lstStyle/>
          <a:p>
            <a:pPr algn="just"/>
            <a:r>
              <a:rPr lang="pt-PT" dirty="0"/>
              <a:t>Com base no método </a:t>
            </a:r>
            <a:r>
              <a:rPr lang="pt-PT" i="1" dirty="0" err="1"/>
              <a:t>otsu</a:t>
            </a:r>
            <a:r>
              <a:rPr lang="pt-PT" dirty="0"/>
              <a:t> foi realizada a </a:t>
            </a:r>
            <a:r>
              <a:rPr lang="pt-PT" dirty="0" err="1"/>
              <a:t>binarização</a:t>
            </a:r>
            <a:r>
              <a:rPr lang="pt-PT" dirty="0"/>
              <a:t> das </a:t>
            </a:r>
            <a:r>
              <a:rPr lang="pt-PT" i="1" dirty="0" err="1"/>
              <a:t>frames</a:t>
            </a:r>
            <a:r>
              <a:rPr lang="pt-PT" dirty="0"/>
              <a:t> com base na componente que na generalidade possui uma maior variância de valores.</a:t>
            </a:r>
          </a:p>
        </p:txBody>
      </p:sp>
      <p:pic>
        <p:nvPicPr>
          <p:cNvPr id="5122" name="Picture 2" descr="C:\Users\HP PC\Desktop\Patinagem_Leim-0.3.3\otsu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549650"/>
            <a:ext cx="260985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 PC\Desktop\Patinagem_Leim-0.3.3\otsu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13" y="3549650"/>
            <a:ext cx="2571750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HP PC\Desktop\Patinagem_Leim-0.3.3\otsu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48" y="3549650"/>
            <a:ext cx="2581275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660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758</TotalTime>
  <Words>317</Words>
  <Application>Microsoft Office PowerPoint</Application>
  <PresentationFormat>Ecrã Panorâmico</PresentationFormat>
  <Paragraphs>51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Orgânico</vt:lpstr>
      <vt:lpstr>Algoritmo para avaliação da prestação de atletas de patinagem artística</vt:lpstr>
      <vt:lpstr>Enquadramento</vt:lpstr>
      <vt:lpstr>Objetivos</vt:lpstr>
      <vt:lpstr>Público Alvo</vt:lpstr>
      <vt:lpstr>Solução</vt:lpstr>
      <vt:lpstr>Desenvolvimento</vt:lpstr>
      <vt:lpstr>Desenvolvimento (cont.)</vt:lpstr>
      <vt:lpstr>Desenvolvimento (cont.)</vt:lpstr>
      <vt:lpstr>Desenvolvimento (cont.)</vt:lpstr>
      <vt:lpstr>Desenvolvimento (cont.)</vt:lpstr>
      <vt:lpstr>Desenvolvimento (cont.)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avaliação da prestação de atletas de patinagem artística</dc:title>
  <dc:creator>ANDRÉ RAFAEL DA COSTA FERREIRA</dc:creator>
  <cp:lastModifiedBy>david valente</cp:lastModifiedBy>
  <cp:revision>34</cp:revision>
  <dcterms:created xsi:type="dcterms:W3CDTF">2021-06-01T15:24:08Z</dcterms:created>
  <dcterms:modified xsi:type="dcterms:W3CDTF">2021-06-07T20:45:26Z</dcterms:modified>
</cp:coreProperties>
</file>