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68" r:id="rId6"/>
    <p:sldId id="267" r:id="rId7"/>
    <p:sldId id="261" r:id="rId8"/>
    <p:sldId id="269" r:id="rId9"/>
    <p:sldId id="270" r:id="rId10"/>
    <p:sldId id="259" r:id="rId11"/>
    <p:sldId id="262" r:id="rId12"/>
    <p:sldId id="263" r:id="rId13"/>
    <p:sldId id="271" r:id="rId14"/>
    <p:sldId id="265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>
      <p:cViewPr varScale="1">
        <p:scale>
          <a:sx n="90" d="100"/>
          <a:sy n="90" d="100"/>
        </p:scale>
        <p:origin x="307" y="6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1/3/2023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1/3/2023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1/3/2023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1/3/2023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1/3/2023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1/3/2023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1/3/2023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1/3/2023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1/3/2023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1/3/2023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1/3/2023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1/3/2023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1/3/2023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1/3/2023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ML and Neural Networks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AI presentation</a:t>
            </a:r>
          </a:p>
          <a:p>
            <a:r>
              <a:rPr lang="en-US" dirty="0"/>
              <a:t>By Hamza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AD9AE1-E148-9C18-51ED-DA142CD06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68" y="402054"/>
            <a:ext cx="3985380" cy="3963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2D3CDB-3F4F-DC32-EF2E-28781423B4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348" y="2348880"/>
            <a:ext cx="6440798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33972" y="1988840"/>
            <a:ext cx="8331914" cy="1647304"/>
          </a:xfrm>
        </p:spPr>
        <p:txBody>
          <a:bodyPr>
            <a:noAutofit/>
          </a:bodyPr>
          <a:lstStyle/>
          <a:p>
            <a:r>
              <a:rPr lang="en-US" sz="80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29431" y="404664"/>
            <a:ext cx="10360501" cy="805904"/>
          </a:xfrm>
        </p:spPr>
        <p:txBody>
          <a:bodyPr/>
          <a:lstStyle/>
          <a:p>
            <a:r>
              <a:rPr lang="en-US" dirty="0"/>
              <a:t>Machine Learning (ML)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29431" y="1485773"/>
            <a:ext cx="10360501" cy="194322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It is an Application of AI.</a:t>
            </a:r>
          </a:p>
          <a:p>
            <a:r>
              <a:rPr lang="en-US" dirty="0"/>
              <a:t>It enables systems to learn &amp; improve from experience.</a:t>
            </a:r>
          </a:p>
          <a:p>
            <a:r>
              <a:rPr lang="en-US" dirty="0"/>
              <a:t>It focuses on developing computer programs that can access data and use it to learn for themselves.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2">
            <a:extLst>
              <a:ext uri="{FF2B5EF4-FFF2-40B4-BE49-F238E27FC236}">
                <a16:creationId xmlns:a16="http://schemas.microsoft.com/office/drawing/2014/main" id="{0EDCEF41-B0A2-E623-2F29-87251AD01830}"/>
              </a:ext>
            </a:extLst>
          </p:cNvPr>
          <p:cNvSpPr txBox="1">
            <a:spLocks/>
          </p:cNvSpPr>
          <p:nvPr/>
        </p:nvSpPr>
        <p:spPr>
          <a:xfrm>
            <a:off x="1229430" y="3290202"/>
            <a:ext cx="10360501" cy="828005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Neural Networks</a:t>
            </a:r>
          </a:p>
        </p:txBody>
      </p:sp>
      <p:sp>
        <p:nvSpPr>
          <p:cNvPr id="3" name="Title 12">
            <a:extLst>
              <a:ext uri="{FF2B5EF4-FFF2-40B4-BE49-F238E27FC236}">
                <a16:creationId xmlns:a16="http://schemas.microsoft.com/office/drawing/2014/main" id="{ABE0FD4B-C35F-FDC9-5710-9A76257CF84C}"/>
              </a:ext>
            </a:extLst>
          </p:cNvPr>
          <p:cNvSpPr txBox="1">
            <a:spLocks/>
          </p:cNvSpPr>
          <p:nvPr/>
        </p:nvSpPr>
        <p:spPr>
          <a:xfrm>
            <a:off x="1446924" y="4410982"/>
            <a:ext cx="9925512" cy="828005"/>
          </a:xfrm>
          <a:prstGeom prst="rect">
            <a:avLst/>
          </a:prstGeom>
        </p:spPr>
        <p:txBody>
          <a:bodyPr vert="horz" lIns="121899" tIns="60949" rIns="121899" bIns="60949" rtlCol="0" anchor="b">
            <a:normAutofit fontScale="700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 neural network is a method in artificial intelligence that teaches computers to process data in a way that is inspired by the human brain.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8883" y="836712"/>
            <a:ext cx="10360501" cy="661888"/>
          </a:xfrm>
        </p:spPr>
        <p:txBody>
          <a:bodyPr/>
          <a:lstStyle/>
          <a:p>
            <a:r>
              <a:rPr lang="en-US" b="1" u="sng" dirty="0"/>
              <a:t>Orthodontics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F2D0DC-3152-DAA1-5CA1-067684026C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196" y="2629469"/>
            <a:ext cx="5783602" cy="3253276"/>
          </a:xfrm>
          <a:prstGeom prst="roundRect">
            <a:avLst>
              <a:gd name="adj" fmla="val 2791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itle 6">
            <a:extLst>
              <a:ext uri="{FF2B5EF4-FFF2-40B4-BE49-F238E27FC236}">
                <a16:creationId xmlns:a16="http://schemas.microsoft.com/office/drawing/2014/main" id="{885E74AE-EFCF-03CC-ACE6-31524A5E9040}"/>
              </a:ext>
            </a:extLst>
          </p:cNvPr>
          <p:cNvSpPr txBox="1">
            <a:spLocks/>
          </p:cNvSpPr>
          <p:nvPr/>
        </p:nvSpPr>
        <p:spPr>
          <a:xfrm>
            <a:off x="1629916" y="2204864"/>
            <a:ext cx="10360501" cy="877912"/>
          </a:xfrm>
          <a:prstGeom prst="rect">
            <a:avLst/>
          </a:prstGeom>
        </p:spPr>
        <p:txBody>
          <a:bodyPr vert="horz" lIns="121899" tIns="60949" rIns="121899" bIns="60949" rtlCol="0" anchor="b">
            <a:normAutofit fontScale="925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Digital Imaging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3D X-rays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218883" y="228600"/>
            <a:ext cx="5082740" cy="914400"/>
          </a:xfrm>
        </p:spPr>
        <p:txBody>
          <a:bodyPr/>
          <a:lstStyle/>
          <a:p>
            <a:r>
              <a:rPr lang="en-US" dirty="0"/>
              <a:t>AI based Analysis 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CB03622-5E4E-7D55-0F4B-F65F1BF98B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1147869"/>
            <a:ext cx="8748972" cy="49177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3D Modeling using AI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4069170-23D9-90F2-0C58-1FF2CD4F7A3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92" y="1691435"/>
            <a:ext cx="5976664" cy="22847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CDF7C9-4544-1D82-6A95-3DB2E048D5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364" y="3762899"/>
            <a:ext cx="6048672" cy="280733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Braces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Braces will </a:t>
            </a:r>
            <a:r>
              <a:rPr lang="en-US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straighten your teeth, fix bite issues, and improve the overall appearance of your smile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. 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CAB1C41-DCC4-C88F-84E8-C24EB8D146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703" y="432341"/>
            <a:ext cx="5078677" cy="28567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8BB320-A816-623E-EE0B-79CD4E5E4A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83" y="3489643"/>
            <a:ext cx="9386983" cy="29431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5177" y="4005064"/>
            <a:ext cx="8938472" cy="969072"/>
          </a:xfrm>
        </p:spPr>
        <p:txBody>
          <a:bodyPr/>
          <a:lstStyle/>
          <a:p>
            <a:r>
              <a:rPr lang="en-US" dirty="0"/>
              <a:t>Diagnostic Procedure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625176" y="4951267"/>
            <a:ext cx="7069519" cy="806760"/>
          </a:xfrm>
        </p:spPr>
        <p:txBody>
          <a:bodyPr/>
          <a:lstStyle/>
          <a:p>
            <a:r>
              <a:rPr lang="en-US" dirty="0"/>
              <a:t>ML IN Orthodontics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1C2CDD7C-6C14-30E2-F47B-C3034F1EB000}"/>
              </a:ext>
            </a:extLst>
          </p:cNvPr>
          <p:cNvSpPr/>
          <p:nvPr/>
        </p:nvSpPr>
        <p:spPr>
          <a:xfrm>
            <a:off x="1125860" y="2204864"/>
            <a:ext cx="136815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Patient</a:t>
            </a:r>
            <a:endParaRPr lang="en-GB" sz="28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74C0089-BB88-AE8D-6A94-5D1194D26020}"/>
              </a:ext>
            </a:extLst>
          </p:cNvPr>
          <p:cNvCxnSpPr/>
          <p:nvPr/>
        </p:nvCxnSpPr>
        <p:spPr>
          <a:xfrm>
            <a:off x="2638028" y="2060848"/>
            <a:ext cx="0" cy="86409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7931C3A-492C-BDC6-AD54-7953DBF95417}"/>
              </a:ext>
            </a:extLst>
          </p:cNvPr>
          <p:cNvSpPr/>
          <p:nvPr/>
        </p:nvSpPr>
        <p:spPr>
          <a:xfrm>
            <a:off x="2926060" y="2200011"/>
            <a:ext cx="136815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Observation</a:t>
            </a:r>
            <a:endParaRPr lang="en-GB" sz="16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333660A-900E-61C2-2E18-57159971EA75}"/>
              </a:ext>
            </a:extLst>
          </p:cNvPr>
          <p:cNvCxnSpPr/>
          <p:nvPr/>
        </p:nvCxnSpPr>
        <p:spPr>
          <a:xfrm>
            <a:off x="4438228" y="2055995"/>
            <a:ext cx="0" cy="86409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C47EDF-D63A-DE45-D11B-365F13B4BC3B}"/>
              </a:ext>
            </a:extLst>
          </p:cNvPr>
          <p:cNvCxnSpPr/>
          <p:nvPr/>
        </p:nvCxnSpPr>
        <p:spPr>
          <a:xfrm>
            <a:off x="1625176" y="2776075"/>
            <a:ext cx="0" cy="2928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A75D78-DD14-BB6F-E59C-DB6B591990F3}"/>
              </a:ext>
            </a:extLst>
          </p:cNvPr>
          <p:cNvCxnSpPr/>
          <p:nvPr/>
        </p:nvCxnSpPr>
        <p:spPr>
          <a:xfrm flipV="1">
            <a:off x="3214092" y="1772816"/>
            <a:ext cx="0" cy="5040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8A868E2-9419-7C5C-7529-940457DD96A8}"/>
              </a:ext>
            </a:extLst>
          </p:cNvPr>
          <p:cNvSpPr/>
          <p:nvPr/>
        </p:nvSpPr>
        <p:spPr>
          <a:xfrm>
            <a:off x="4726259" y="2190191"/>
            <a:ext cx="136815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Diagnosis</a:t>
            </a:r>
            <a:endParaRPr lang="en-GB" sz="16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7C7D75-41D9-1824-6058-79B305FF9CAE}"/>
              </a:ext>
            </a:extLst>
          </p:cNvPr>
          <p:cNvCxnSpPr/>
          <p:nvPr/>
        </p:nvCxnSpPr>
        <p:spPr>
          <a:xfrm>
            <a:off x="5302324" y="2708920"/>
            <a:ext cx="0" cy="3600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E3925B-F2D7-97F6-20F7-5086626668DE}"/>
              </a:ext>
            </a:extLst>
          </p:cNvPr>
          <p:cNvCxnSpPr/>
          <p:nvPr/>
        </p:nvCxnSpPr>
        <p:spPr>
          <a:xfrm>
            <a:off x="6238428" y="2055995"/>
            <a:ext cx="0" cy="86409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65D6B8F1-09EC-E080-B305-A885361B7A76}"/>
              </a:ext>
            </a:extLst>
          </p:cNvPr>
          <p:cNvSpPr/>
          <p:nvPr/>
        </p:nvSpPr>
        <p:spPr>
          <a:xfrm>
            <a:off x="6526458" y="2190191"/>
            <a:ext cx="136815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Treatment</a:t>
            </a:r>
            <a:endParaRPr lang="en-GB" sz="16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50367EA-D326-F38E-5623-C7C344970323}"/>
              </a:ext>
            </a:extLst>
          </p:cNvPr>
          <p:cNvCxnSpPr/>
          <p:nvPr/>
        </p:nvCxnSpPr>
        <p:spPr>
          <a:xfrm flipV="1">
            <a:off x="6814490" y="1762996"/>
            <a:ext cx="0" cy="5040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39801E4-982E-93DF-8C64-C9B6C12124A9}"/>
              </a:ext>
            </a:extLst>
          </p:cNvPr>
          <p:cNvCxnSpPr/>
          <p:nvPr/>
        </p:nvCxnSpPr>
        <p:spPr>
          <a:xfrm>
            <a:off x="8038628" y="2055995"/>
            <a:ext cx="0" cy="86409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50D56D02-C4FA-C1AF-70C9-DA9C86175D92}"/>
              </a:ext>
            </a:extLst>
          </p:cNvPr>
          <p:cNvSpPr/>
          <p:nvPr/>
        </p:nvSpPr>
        <p:spPr>
          <a:xfrm>
            <a:off x="8182645" y="2187846"/>
            <a:ext cx="136815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Outcome</a:t>
            </a:r>
            <a:endParaRPr lang="en-GB" sz="16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CF61E0-5133-9031-3AA9-77EBFE03C7E9}"/>
              </a:ext>
            </a:extLst>
          </p:cNvPr>
          <p:cNvSpPr/>
          <p:nvPr/>
        </p:nvSpPr>
        <p:spPr>
          <a:xfrm>
            <a:off x="1161868" y="3126297"/>
            <a:ext cx="1296136" cy="806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Name</a:t>
            </a:r>
          </a:p>
          <a:p>
            <a:pPr algn="ctr"/>
            <a:r>
              <a:rPr lang="en-US" sz="1200" dirty="0"/>
              <a:t>Medical History</a:t>
            </a:r>
          </a:p>
          <a:p>
            <a:pPr algn="ctr"/>
            <a:r>
              <a:rPr lang="en-US" sz="1200" dirty="0"/>
              <a:t>Reports</a:t>
            </a:r>
          </a:p>
          <a:p>
            <a:pPr algn="ctr"/>
            <a:endParaRPr lang="en-GB" sz="1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33982CB-921A-942B-40D3-A2051C437E40}"/>
              </a:ext>
            </a:extLst>
          </p:cNvPr>
          <p:cNvSpPr/>
          <p:nvPr/>
        </p:nvSpPr>
        <p:spPr>
          <a:xfrm>
            <a:off x="2566024" y="920150"/>
            <a:ext cx="1296136" cy="806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Spacing</a:t>
            </a:r>
          </a:p>
          <a:p>
            <a:pPr algn="ctr"/>
            <a:r>
              <a:rPr lang="en-US" sz="1200" dirty="0"/>
              <a:t>Overbite</a:t>
            </a:r>
          </a:p>
          <a:p>
            <a:pPr algn="ctr"/>
            <a:r>
              <a:rPr lang="en-US" sz="1200" dirty="0"/>
              <a:t>Overjet</a:t>
            </a:r>
          </a:p>
          <a:p>
            <a:pPr algn="ctr"/>
            <a:r>
              <a:rPr lang="en-GB" sz="1200"/>
              <a:t>Crossbite</a:t>
            </a:r>
            <a:endParaRPr lang="en-GB" sz="1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D56EBE-664B-72CA-FFB4-A9651B514D96}"/>
              </a:ext>
            </a:extLst>
          </p:cNvPr>
          <p:cNvSpPr/>
          <p:nvPr/>
        </p:nvSpPr>
        <p:spPr>
          <a:xfrm>
            <a:off x="4726259" y="3126297"/>
            <a:ext cx="1296136" cy="806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Extraction</a:t>
            </a:r>
          </a:p>
          <a:p>
            <a:pPr algn="ctr"/>
            <a:r>
              <a:rPr lang="en-US" sz="1200" dirty="0"/>
              <a:t>Surgery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854687-5486-7F79-76CE-068C6A86B9A7}"/>
              </a:ext>
            </a:extLst>
          </p:cNvPr>
          <p:cNvSpPr/>
          <p:nvPr/>
        </p:nvSpPr>
        <p:spPr>
          <a:xfrm>
            <a:off x="6166422" y="910330"/>
            <a:ext cx="1296136" cy="806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Alignment</a:t>
            </a:r>
          </a:p>
          <a:p>
            <a:pPr algn="ctr"/>
            <a:r>
              <a:rPr lang="en-US" sz="1200" dirty="0"/>
              <a:t>Root canal</a:t>
            </a:r>
          </a:p>
          <a:p>
            <a:pPr algn="ctr"/>
            <a:r>
              <a:rPr lang="en-US" sz="1200" dirty="0"/>
              <a:t>filling</a:t>
            </a: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2" grpId="0" animBg="1"/>
      <p:bldP spid="10" grpId="0" animBg="1"/>
      <p:bldP spid="16" grpId="0" animBg="1"/>
      <p:bldP spid="22" grpId="0" animBg="1"/>
      <p:bldP spid="27" grpId="0" animBg="1"/>
      <p:bldP spid="28" grpId="0" animBg="1"/>
      <p:bldP spid="29" grpId="0" animBg="1"/>
      <p:bldP spid="3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25860" y="620688"/>
            <a:ext cx="10360501" cy="661888"/>
          </a:xfrm>
        </p:spPr>
        <p:txBody>
          <a:bodyPr/>
          <a:lstStyle/>
          <a:p>
            <a:r>
              <a:rPr kumimoji="0" lang="en-US" sz="2800" b="0" i="0" u="none" strike="noStrike" kern="1200" cap="all" spc="20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Neural Networks IN Orthodontics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D10AF2-5726-C2A2-B876-9E23081A1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37" y="1484784"/>
            <a:ext cx="10634315" cy="47525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4851D0-5BCE-A542-E96D-1758D6710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9876" y="1628800"/>
            <a:ext cx="7056784" cy="4176464"/>
          </a:xfrm>
        </p:spPr>
        <p:txBody>
          <a:bodyPr>
            <a:normAutofit fontScale="92500" lnSpcReduction="10000"/>
          </a:bodyPr>
          <a:lstStyle/>
          <a:p>
            <a:pPr marL="304747" indent="-304747">
              <a:lnSpc>
                <a:spcPct val="80000"/>
              </a:lnSpc>
              <a:buFont typeface="Arial" pitchFamily="34" charset="0"/>
              <a:buChar char="•"/>
            </a:pPr>
            <a:r>
              <a:rPr lang="en-US" sz="2600" dirty="0"/>
              <a:t>Neural networks consist of nodes referred as neurons.</a:t>
            </a:r>
          </a:p>
          <a:p>
            <a:pPr marL="304747" indent="-304747">
              <a:lnSpc>
                <a:spcPct val="80000"/>
              </a:lnSpc>
              <a:buFont typeface="Arial" pitchFamily="34" charset="0"/>
              <a:buChar char="•"/>
            </a:pPr>
            <a:r>
              <a:rPr lang="en-US" sz="2600" dirty="0"/>
              <a:t>These nodes require inputs such as amount of overbite, overjet, crossbite etc.</a:t>
            </a:r>
          </a:p>
          <a:p>
            <a:pPr marL="304747" indent="-304747">
              <a:lnSpc>
                <a:spcPct val="80000"/>
              </a:lnSpc>
              <a:buFont typeface="Arial" pitchFamily="34" charset="0"/>
              <a:buChar char="•"/>
            </a:pPr>
            <a:r>
              <a:rPr lang="en-US" sz="2600" dirty="0"/>
              <a:t>which are initially randomly weighted (0 to 1%) and linked to nodes which calculate the correlation in the input layer.</a:t>
            </a:r>
          </a:p>
          <a:p>
            <a:pPr marL="304747" indent="-304747">
              <a:buFont typeface="Arial" pitchFamily="34" charset="0"/>
              <a:buChar char="•"/>
            </a:pPr>
            <a:r>
              <a:rPr lang="en-GB" sz="2600" dirty="0"/>
              <a:t>To further refine the calculations, hidden layers are added</a:t>
            </a:r>
          </a:p>
          <a:p>
            <a:pPr marL="304747" indent="-304747">
              <a:buFont typeface="Arial" pitchFamily="34" charset="0"/>
              <a:buChar char="•"/>
            </a:pPr>
            <a:r>
              <a:rPr lang="en-US" sz="2600" dirty="0"/>
              <a:t>neural networks to strengthen the probabilities that the neural network predictions will be accurate.</a:t>
            </a:r>
            <a:endParaRPr lang="en-GB" sz="2600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495A3E84-B4F6-8610-7A9F-029F074C7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60" y="620688"/>
            <a:ext cx="10360501" cy="661888"/>
          </a:xfrm>
        </p:spPr>
        <p:txBody>
          <a:bodyPr/>
          <a:lstStyle/>
          <a:p>
            <a:r>
              <a:rPr kumimoji="0" lang="en-US" sz="2800" b="0" i="0" u="none" strike="noStrike" kern="1200" cap="all" spc="20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Neural Networks IN Orthodontics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 xsi:nil="true"/>
    <MarketSpecific xmlns="4873beb7-5857-4685-be1f-d57550cc96cc" xsi:nil="true"/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 xsi:nil="true"/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 xsi:nil="true"/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 xsi:nil="true"/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/>
    <Providers xmlns="4873beb7-5857-4685-be1f-d57550cc96cc" xsi:nil="true"/>
    <MachineTranslated xmlns="4873beb7-5857-4685-be1f-d57550cc96cc" xsi:nil="true"/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 xsi:nil="true"/>
    <TimesCloned xmlns="4873beb7-5857-4685-be1f-d57550cc96cc" xsi:nil="true"/>
    <AssetStart xmlns="4873beb7-5857-4685-be1f-d57550cc96cc" xsi:nil="true"/>
    <Provider xmlns="4873beb7-5857-4685-be1f-d57550cc96cc" xsi:nil="true"/>
    <AcquiredFrom xmlns="4873beb7-5857-4685-be1f-d57550cc96cc" xsi:nil="true"/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 xsi:nil="true"/>
    <Downloads xmlns="4873beb7-5857-4685-be1f-d57550cc96cc" xsi:nil="true"/>
    <OOCacheId xmlns="4873beb7-5857-4685-be1f-d57550cc96cc" xsi:nil="true"/>
    <IsDeleted xmlns="4873beb7-5857-4685-be1f-d57550cc96cc" xsi:nil="true"/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 xsi:nil="true"/>
    <BugNumber xmlns="4873beb7-5857-4685-be1f-d57550cc96cc" xsi:nil="true"/>
    <CSXSubmissionDate xmlns="4873beb7-5857-4685-be1f-d57550cc96cc" xsi:nil="true"/>
    <CSXUpdate xmlns="4873beb7-5857-4685-be1f-d57550cc96cc" xsi:nil="true"/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 xsi:nil="true"/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 xsi:nil="true"/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 xsi:nil="true"/>
    <LocLastLocAttemptVersionLookup xmlns="4873beb7-5857-4685-be1f-d57550cc96cc" xsi:nil="true"/>
    <LocProcessedForHandoffsLookup xmlns="4873beb7-5857-4685-be1f-d57550cc96cc" xsi:nil="true"/>
    <IsSearchable xmlns="4873beb7-5857-4685-be1f-d57550cc96cc" xsi:nil="true"/>
    <TemplateTemplateType xmlns="4873beb7-5857-4685-be1f-d57550cc96cc" xsi:nil="true"/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 xsi:nil="true"/>
    <AverageRating xmlns="4873beb7-5857-4685-be1f-d57550cc96cc" xsi:nil="true"/>
    <APAuthor xmlns="4873beb7-5857-4685-be1f-d57550cc96cc">
      <UserInfo>
        <DisplayName/>
        <AccountId xsi:nil="true"/>
        <AccountType/>
      </UserInfo>
    </APAuthor>
    <LocManualTestRequired xmlns="4873beb7-5857-4685-be1f-d57550cc96cc" xsi:nil="true"/>
    <TPCommandLine xmlns="4873beb7-5857-4685-be1f-d57550cc96cc" xsi:nil="true"/>
    <TPAppVersion xmlns="4873beb7-5857-4685-be1f-d57550cc96cc" xsi:nil="true"/>
    <EditorialStatus xmlns="4873beb7-5857-4685-be1f-d57550cc96cc" xsi:nil="true"/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 xsi:nil="true"/>
    <OriginalRelease xmlns="4873beb7-5857-4685-be1f-d57550cc96cc" xsi:nil="true"/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 xsi:nil="true"/>
    <Manager xmlns="4873beb7-5857-4685-be1f-d57550cc96cc" xsi:nil="true"/>
    <LocOverallHandbackStatusLookup xmlns="4873beb7-5857-4685-be1f-d57550cc96cc" xsi:nil="true"/>
    <ShowIn xmlns="4873beb7-5857-4685-be1f-d57550cc96cc" xsi:nil="true"/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 xsi:nil="true"/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155</TotalTime>
  <Words>216</Words>
  <Application>Microsoft Office PowerPoint</Application>
  <PresentationFormat>Custom</PresentationFormat>
  <Paragraphs>44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Arial</vt:lpstr>
      <vt:lpstr>Calibri</vt:lpstr>
      <vt:lpstr>Tech 16x9</vt:lpstr>
      <vt:lpstr>ML and Neural Networks</vt:lpstr>
      <vt:lpstr>Machine Learning (ML)</vt:lpstr>
      <vt:lpstr>Orthodontics</vt:lpstr>
      <vt:lpstr>PowerPoint Presentation</vt:lpstr>
      <vt:lpstr>3D Modeling using AI</vt:lpstr>
      <vt:lpstr>Braces</vt:lpstr>
      <vt:lpstr>Diagnostic Procedure</vt:lpstr>
      <vt:lpstr>Neural Networks IN Orthodontics</vt:lpstr>
      <vt:lpstr>Neural Networks IN Orthodontics</vt:lpstr>
      <vt:lpstr>PowerPoint Presentation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and Neural Networks</dc:title>
  <dc:creator>HAMZA .</dc:creator>
  <cp:lastModifiedBy>HAMZA .</cp:lastModifiedBy>
  <cp:revision>3</cp:revision>
  <dcterms:created xsi:type="dcterms:W3CDTF">2023-01-02T19:50:29Z</dcterms:created>
  <dcterms:modified xsi:type="dcterms:W3CDTF">2023-01-02T22:54:28Z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