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7" r:id="rId2"/>
    <p:sldId id="333" r:id="rId3"/>
    <p:sldId id="300" r:id="rId4"/>
    <p:sldId id="301" r:id="rId5"/>
    <p:sldId id="302" r:id="rId6"/>
    <p:sldId id="303" r:id="rId7"/>
    <p:sldId id="306" r:id="rId8"/>
    <p:sldId id="304" r:id="rId9"/>
    <p:sldId id="305" r:id="rId10"/>
    <p:sldId id="307" r:id="rId11"/>
    <p:sldId id="309" r:id="rId12"/>
    <p:sldId id="316" r:id="rId13"/>
    <p:sldId id="317" r:id="rId14"/>
    <p:sldId id="318" r:id="rId15"/>
    <p:sldId id="322" r:id="rId16"/>
    <p:sldId id="308" r:id="rId17"/>
    <p:sldId id="310" r:id="rId18"/>
    <p:sldId id="314" r:id="rId19"/>
    <p:sldId id="315" r:id="rId20"/>
    <p:sldId id="313" r:id="rId21"/>
    <p:sldId id="319" r:id="rId22"/>
    <p:sldId id="323" r:id="rId23"/>
    <p:sldId id="311" r:id="rId24"/>
    <p:sldId id="312" r:id="rId25"/>
    <p:sldId id="320" r:id="rId26"/>
    <p:sldId id="321" r:id="rId27"/>
    <p:sldId id="324" r:id="rId28"/>
    <p:sldId id="325" r:id="rId29"/>
    <p:sldId id="327" r:id="rId30"/>
    <p:sldId id="328" r:id="rId31"/>
    <p:sldId id="326" r:id="rId32"/>
    <p:sldId id="329" r:id="rId33"/>
    <p:sldId id="330" r:id="rId34"/>
    <p:sldId id="331" r:id="rId35"/>
    <p:sldId id="33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498BA-75D7-4E45-B082-8B1EFEE1B768}" v="234" dt="2024-09-08T14:40:11.751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104" d="100"/>
          <a:sy n="104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sql/index.html" TargetMode="External"/><Relationship Id="rId2" Type="http://schemas.openxmlformats.org/officeDocument/2006/relationships/hyperlink" Target="https://spark.apache.org/docs/latest/sql-getting-started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sql-getting-started.html#creating-dataframes" TargetMode="External"/><Relationship Id="rId13" Type="http://schemas.openxmlformats.org/officeDocument/2006/relationships/hyperlink" Target="https://spark.apache.org/docs/latest/sql-getting-started.html#scalar-functions" TargetMode="External"/><Relationship Id="rId3" Type="http://schemas.openxmlformats.org/officeDocument/2006/relationships/hyperlink" Target="https://sparkbyexamples.com/pyspark/how-to-install-pyspark-on-mac/" TargetMode="External"/><Relationship Id="rId7" Type="http://schemas.openxmlformats.org/officeDocument/2006/relationships/hyperlink" Target="https://spark.apache.org/docs/latest/sql-getting-started.html#starting-point-sparksession" TargetMode="External"/><Relationship Id="rId12" Type="http://schemas.openxmlformats.org/officeDocument/2006/relationships/hyperlink" Target="https://spark.apache.org/docs/latest/sql-getting-started.html#interoperating-with-rdds" TargetMode="External"/><Relationship Id="rId17" Type="http://schemas.openxmlformats.org/officeDocument/2006/relationships/hyperlink" Target="https://spark.apache.org/docs/latest/web-ui.html" TargetMode="External"/><Relationship Id="rId2" Type="http://schemas.openxmlformats.org/officeDocument/2006/relationships/hyperlink" Target="https://sparkbyexamples.com/pyspark/how-to-install-and-run-pyspark-on-windows/" TargetMode="External"/><Relationship Id="rId16" Type="http://schemas.openxmlformats.org/officeDocument/2006/relationships/hyperlink" Target="https://spark.apache.org/docs/latest/sql-ref-functions-udf-aggregat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rkbyexamples.com/pyspark/pyspark-shell-usage-with-examples/" TargetMode="External"/><Relationship Id="rId11" Type="http://schemas.openxmlformats.org/officeDocument/2006/relationships/hyperlink" Target="https://spark.apache.org/docs/latest/sql-getting-started.html#global-temporary-view" TargetMode="External"/><Relationship Id="rId5" Type="http://schemas.openxmlformats.org/officeDocument/2006/relationships/hyperlink" Target="https://medium.com/programmers-journey/deadsimple-pyspark-docker-spark-cluster-on-your-laptop-9f12e915ecf4" TargetMode="External"/><Relationship Id="rId15" Type="http://schemas.openxmlformats.org/officeDocument/2006/relationships/hyperlink" Target="https://spark.apache.org/docs/latest/sql-ref-functions-udf-scalar.html" TargetMode="External"/><Relationship Id="rId10" Type="http://schemas.openxmlformats.org/officeDocument/2006/relationships/hyperlink" Target="https://spark.apache.org/docs/latest/sql-getting-started.html#running-sql-queries-programmatically" TargetMode="External"/><Relationship Id="rId4" Type="http://schemas.openxmlformats.org/officeDocument/2006/relationships/hyperlink" Target="https://datascience.fm/setting-up-a-pyspark-notebook-using-docker/" TargetMode="External"/><Relationship Id="rId9" Type="http://schemas.openxmlformats.org/officeDocument/2006/relationships/hyperlink" Target="https://spark.apache.org/docs/latest/sql-getting-started.html#untyped-dataset-operations-aka-dataframe-operations" TargetMode="External"/><Relationship Id="rId14" Type="http://schemas.openxmlformats.org/officeDocument/2006/relationships/hyperlink" Target="https://spark.apache.org/docs/latest/sql-getting-started.html#aggregate-fun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  <a:t>W03 –</a:t>
            </a:r>
            <a:b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  <a:t>spark architecture</a:t>
            </a:r>
            <a:b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  <a:t>&amp; core components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939480"/>
            <a:ext cx="8683625" cy="3924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hoang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0"/>
            <a:ext cx="11781054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The fundamental data structure in Spark.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An </a:t>
            </a:r>
            <a:r>
              <a:rPr lang="en-GB" i="1" u="sng" cap="none" dirty="0"/>
              <a:t>immutable</a:t>
            </a:r>
            <a:r>
              <a:rPr lang="en-GB" cap="none" dirty="0"/>
              <a:t> collection of elements </a:t>
            </a:r>
            <a:r>
              <a:rPr lang="en-GB" i="1" u="sng" cap="none" dirty="0"/>
              <a:t>distributed</a:t>
            </a:r>
            <a:r>
              <a:rPr lang="en-GB" cap="none" dirty="0"/>
              <a:t> across multiple nodes.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Supports </a:t>
            </a:r>
            <a:r>
              <a:rPr lang="en-GB" i="1" u="sng" cap="none" dirty="0"/>
              <a:t>transformations</a:t>
            </a:r>
            <a:r>
              <a:rPr lang="en-GB" cap="none" dirty="0"/>
              <a:t> (operations that create new RDDs) and </a:t>
            </a:r>
            <a:r>
              <a:rPr lang="en-GB" i="1" u="sng" cap="none" dirty="0"/>
              <a:t>actions</a:t>
            </a:r>
            <a:r>
              <a:rPr lang="en-GB" cap="none" dirty="0"/>
              <a:t> (operations that compute and return results).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There are 2 types of transformation: </a:t>
            </a:r>
            <a:r>
              <a:rPr lang="en-GB" i="1" u="sng" cap="none" dirty="0"/>
              <a:t>wide transformation</a:t>
            </a:r>
            <a:r>
              <a:rPr lang="en-GB" cap="none" dirty="0"/>
              <a:t> and </a:t>
            </a:r>
            <a:r>
              <a:rPr lang="en-GB" i="1" u="sng" cap="none" dirty="0"/>
              <a:t>narrow transformation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Narrow: each input partition contributes to only one output partition; do not shuffle; executed in single stage.</a:t>
            </a:r>
            <a:endParaRPr lang="en-GB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Wide: one input partition can contribute to multiple output partitions; data is shuffled, resulting in a stage boundary.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RDDs maintain a </a:t>
            </a:r>
            <a:r>
              <a:rPr lang="en-GB" i="1" u="sng" cap="none" dirty="0"/>
              <a:t>lineage</a:t>
            </a:r>
            <a:r>
              <a:rPr lang="en-GB" cap="none" dirty="0"/>
              <a:t> graph, which records the sequence of transformations that created the RDD.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Lazy Evaluation: Transformations on RDDs are </a:t>
            </a:r>
            <a:r>
              <a:rPr lang="en-GB" i="1" u="sng" cap="none" dirty="0"/>
              <a:t>not executed immediately</a:t>
            </a:r>
            <a:r>
              <a:rPr lang="en-GB" cap="none" dirty="0"/>
              <a:t>. They are only executed </a:t>
            </a:r>
            <a:r>
              <a:rPr lang="en-GB" i="1" u="sng" cap="none" dirty="0"/>
              <a:t>when an action is called</a:t>
            </a:r>
            <a:r>
              <a:rPr lang="en-GB" cap="none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Examples of transformations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Narrow: map, filter, </a:t>
            </a:r>
            <a:r>
              <a:rPr lang="en-GB" cap="none" dirty="0" err="1"/>
              <a:t>flatMap</a:t>
            </a:r>
            <a:r>
              <a:rPr lang="en-GB" cap="none" dirty="0"/>
              <a:t>, union, coalesce, …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Wide: </a:t>
            </a:r>
            <a:r>
              <a:rPr lang="en-GB" cap="none" dirty="0" err="1"/>
              <a:t>groupByKey</a:t>
            </a:r>
            <a:r>
              <a:rPr lang="en-GB" cap="none" dirty="0"/>
              <a:t>, </a:t>
            </a:r>
            <a:r>
              <a:rPr lang="en-GB" cap="none" dirty="0" err="1"/>
              <a:t>reduceByKey</a:t>
            </a:r>
            <a:r>
              <a:rPr lang="en-GB" cap="none" dirty="0"/>
              <a:t>, join, cogroup, distinct, 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Examples of actions: </a:t>
            </a:r>
            <a:r>
              <a:rPr lang="en-GB" i="1" u="sng" cap="none" dirty="0">
                <a:solidFill>
                  <a:srgbClr val="FF0000"/>
                </a:solidFill>
              </a:rPr>
              <a:t>collect</a:t>
            </a:r>
            <a:r>
              <a:rPr lang="en-GB" cap="none" dirty="0"/>
              <a:t>, count, first(n), take(n), reduce.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90155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0"/>
            <a:ext cx="11904149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pic>
        <p:nvPicPr>
          <p:cNvPr id="2" name="Picture 4" descr="Apache Spark: core concepts, architecture and internals">
            <a:extLst>
              <a:ext uri="{FF2B5EF4-FFF2-40B4-BE49-F238E27FC236}">
                <a16:creationId xmlns:a16="http://schemas.microsoft.com/office/drawing/2014/main" id="{D0DBAB29-5203-37EF-8D45-677F18EA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" y="1466729"/>
            <a:ext cx="11639617" cy="500139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327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 – Examples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0"/>
            <a:ext cx="11904149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3699-34FE-12D4-3E10-EE1F46FE95F1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11781053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RDD Creation</a:t>
            </a:r>
            <a:r>
              <a:rPr lang="en-GB" sz="1600" cap="none" dirty="0"/>
              <a:t>: An RDD can be created from a list of elements, a file, or another RDD.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A0943-8590-452B-78B8-479F9262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97" y="2081478"/>
            <a:ext cx="8953500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3ABD2-81F3-C60F-1E48-258BD9C9E286}"/>
              </a:ext>
            </a:extLst>
          </p:cNvPr>
          <p:cNvSpPr txBox="1"/>
          <p:nvPr/>
        </p:nvSpPr>
        <p:spPr>
          <a:xfrm>
            <a:off x="1680797" y="5924282"/>
            <a:ext cx="8953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Results: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rdd</a:t>
            </a:r>
            <a:r>
              <a:rPr lang="en-GB" sz="1400" dirty="0"/>
              <a:t> = [1, 2 , 3, 4,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</a:t>
            </a:r>
            <a:r>
              <a:rPr lang="en-GB" sz="1400" dirty="0" err="1"/>
              <a:t>textRDD</a:t>
            </a:r>
            <a:r>
              <a:rPr lang="en-GB" sz="1400" dirty="0"/>
              <a:t> variable will contain an RDD where each element is a line from the specified file.</a:t>
            </a:r>
          </a:p>
        </p:txBody>
      </p:sp>
    </p:spTree>
    <p:extLst>
      <p:ext uri="{BB962C8B-B14F-4D97-AF65-F5344CB8AC3E}">
        <p14:creationId xmlns:p14="http://schemas.microsoft.com/office/powerpoint/2010/main" val="71754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 - Examples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0"/>
            <a:ext cx="11904149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3699-34FE-12D4-3E10-EE1F46FE95F1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11781053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RDD Transformations</a:t>
            </a:r>
            <a:r>
              <a:rPr lang="en-GB" sz="1600" cap="none" dirty="0"/>
              <a:t>: Create new RDDs based on existing RDDs.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40AB0-3F96-07B7-40CD-32A49505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3099357"/>
            <a:ext cx="86296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6DEA9-12D5-9395-54EA-8BF0E5AD56C2}"/>
              </a:ext>
            </a:extLst>
          </p:cNvPr>
          <p:cNvSpPr txBox="1"/>
          <p:nvPr/>
        </p:nvSpPr>
        <p:spPr>
          <a:xfrm>
            <a:off x="1781175" y="5232303"/>
            <a:ext cx="6161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doubledRDD</a:t>
            </a:r>
            <a:r>
              <a:rPr lang="en-US" sz="1400" dirty="0"/>
              <a:t>: [2, 4, 6, 8,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filteredRDD</a:t>
            </a:r>
            <a:r>
              <a:rPr lang="en-US" sz="1400" dirty="0"/>
              <a:t>: [4, 5]</a:t>
            </a:r>
          </a:p>
        </p:txBody>
      </p:sp>
    </p:spTree>
    <p:extLst>
      <p:ext uri="{BB962C8B-B14F-4D97-AF65-F5344CB8AC3E}">
        <p14:creationId xmlns:p14="http://schemas.microsoft.com/office/powerpoint/2010/main" val="417132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 - Examples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0"/>
            <a:ext cx="11904149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3699-34FE-12D4-3E10-EE1F46FE95F1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11781053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RDD Actions: </a:t>
            </a:r>
            <a:r>
              <a:rPr lang="en-GB" sz="1600" cap="none" dirty="0"/>
              <a:t>Trigger the execution of transformations and return a result.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99A0E-6E54-154D-A88C-F668F397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72" y="3033978"/>
            <a:ext cx="859155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09F69-CF48-4F29-E64E-CA50584CB628}"/>
              </a:ext>
            </a:extLst>
          </p:cNvPr>
          <p:cNvSpPr txBox="1"/>
          <p:nvPr/>
        </p:nvSpPr>
        <p:spPr>
          <a:xfrm>
            <a:off x="1861772" y="5195327"/>
            <a:ext cx="6161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sum: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first: 1</a:t>
            </a:r>
          </a:p>
        </p:txBody>
      </p:sp>
    </p:spTree>
    <p:extLst>
      <p:ext uri="{BB962C8B-B14F-4D97-AF65-F5344CB8AC3E}">
        <p14:creationId xmlns:p14="http://schemas.microsoft.com/office/powerpoint/2010/main" val="6924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Resilient Distributed Datasets (RDDs) – Use cases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0"/>
            <a:ext cx="11904149" cy="534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3699-34FE-12D4-3E10-EE1F46FE95F1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11781053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Low-level operations</a:t>
            </a:r>
            <a:r>
              <a:rPr lang="en-GB" sz="1600" cap="none" dirty="0"/>
              <a:t>: RDDs provide more granular control over data processing and can be useful for complex transformations.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Custom data structures</a:t>
            </a:r>
            <a:r>
              <a:rPr lang="en-GB" sz="1600" cap="none" dirty="0"/>
              <a:t>: If you need to work with custom data structures that don't fit well into </a:t>
            </a:r>
            <a:r>
              <a:rPr lang="en-GB" sz="1600" cap="none" dirty="0" err="1"/>
              <a:t>DataFrames</a:t>
            </a:r>
            <a:r>
              <a:rPr lang="en-GB" sz="1600" cap="none" dirty="0"/>
              <a:t> or Datasets, RDDs can be a good option.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Legacy code</a:t>
            </a:r>
            <a:r>
              <a:rPr lang="en-GB" sz="1600" cap="none" dirty="0"/>
              <a:t>: If you have existing Spark code that uses RDDs, you may need to continue using them for compatibility reasons.</a:t>
            </a:r>
          </a:p>
          <a:p>
            <a:pPr algn="l">
              <a:lnSpc>
                <a:spcPct val="150000"/>
              </a:lnSpc>
            </a:pPr>
            <a:endParaRPr lang="en-GB" sz="1600" cap="none" dirty="0"/>
          </a:p>
          <a:p>
            <a:pPr algn="l">
              <a:lnSpc>
                <a:spcPct val="150000"/>
              </a:lnSpc>
            </a:pPr>
            <a:r>
              <a:rPr lang="en-GB" sz="1600" i="1" cap="none" dirty="0"/>
              <a:t>However, in most cases, </a:t>
            </a:r>
            <a:r>
              <a:rPr lang="en-GB" sz="1600" i="1" cap="none" dirty="0" err="1"/>
              <a:t>DataFrames</a:t>
            </a:r>
            <a:r>
              <a:rPr lang="en-GB" sz="1600" i="1" cap="none" dirty="0"/>
              <a:t> and Datasets are preferred due to their higher-level API, performance optimizations, and integration with Spark SQL.</a:t>
            </a:r>
          </a:p>
        </p:txBody>
      </p:sp>
    </p:spTree>
    <p:extLst>
      <p:ext uri="{BB962C8B-B14F-4D97-AF65-F5344CB8AC3E}">
        <p14:creationId xmlns:p14="http://schemas.microsoft.com/office/powerpoint/2010/main" val="210647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definition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496788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cap="none" dirty="0" err="1"/>
              <a:t>DataFrames</a:t>
            </a:r>
            <a:r>
              <a:rPr lang="en-GB" sz="1600" cap="none" dirty="0"/>
              <a:t> are distributed collections of data organized into named columns, similar to a table in a relational database or a </a:t>
            </a:r>
            <a:r>
              <a:rPr lang="en-GB" sz="1600" cap="none" dirty="0" err="1"/>
              <a:t>DataFrame</a:t>
            </a:r>
            <a:r>
              <a:rPr lang="en-GB" sz="1600" cap="none" dirty="0"/>
              <a:t> in Python's Pandas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A higher-level abstraction built on top of RDDs.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Represent structured data with named columns and data types.</a:t>
            </a:r>
          </a:p>
        </p:txBody>
      </p:sp>
      <p:pic>
        <p:nvPicPr>
          <p:cNvPr id="9218" name="Picture 2" descr="Python Pandas DataFrame - GeeksforGeeks">
            <a:extLst>
              <a:ext uri="{FF2B5EF4-FFF2-40B4-BE49-F238E27FC236}">
                <a16:creationId xmlns:a16="http://schemas.microsoft.com/office/drawing/2014/main" id="{C5C48390-8A1B-E4EF-2E76-47B2C9297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t="4704" r="4487" b="13002"/>
          <a:stretch/>
        </p:blipFill>
        <p:spPr bwMode="auto">
          <a:xfrm>
            <a:off x="5173361" y="1293341"/>
            <a:ext cx="6960973" cy="3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4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02555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cap="none" dirty="0"/>
              <a:t>Schema</a:t>
            </a:r>
            <a:r>
              <a:rPr lang="en-GB" cap="none" dirty="0"/>
              <a:t>: defined schema, i.e. column names and data types</a:t>
            </a:r>
          </a:p>
          <a:p>
            <a:pPr algn="l">
              <a:lnSpc>
                <a:spcPct val="150000"/>
              </a:lnSpc>
            </a:pPr>
            <a:r>
              <a:rPr lang="en-GB" cap="none" dirty="0"/>
              <a:t>=&gt; easier to work with structured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B3809-3892-8B27-DBDE-A240DB3C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29" y="1376364"/>
            <a:ext cx="6359740" cy="319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460DA-611F-D3E5-9140-4099C533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1" y="4910391"/>
            <a:ext cx="6395193" cy="1574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130F02-BC0E-1D3A-FCA5-9D44EF960A49}"/>
              </a:ext>
            </a:extLst>
          </p:cNvPr>
          <p:cNvSpPr/>
          <p:nvPr/>
        </p:nvSpPr>
        <p:spPr>
          <a:xfrm>
            <a:off x="5651158" y="4848951"/>
            <a:ext cx="6484964" cy="169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6" y="1293341"/>
            <a:ext cx="5544536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cap="none" dirty="0"/>
              <a:t>SQL-like interface</a:t>
            </a:r>
            <a:r>
              <a:rPr lang="en-GB" cap="none" dirty="0"/>
              <a:t>: can be manipulated using SQL-like syntax. (DML)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cap="none" dirty="0"/>
              <a:t>Integration with Spark SQL</a:t>
            </a:r>
            <a:r>
              <a:rPr lang="en-GB" cap="none" dirty="0"/>
              <a:t>: </a:t>
            </a:r>
            <a:r>
              <a:rPr lang="en-GB" cap="none" dirty="0" err="1"/>
              <a:t>DataFrames</a:t>
            </a:r>
            <a:r>
              <a:rPr lang="en-GB" cap="none" dirty="0"/>
              <a:t> are tightly integrated with Spark SQL, allowing for efficient query processing and optimization.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32533-318B-3338-F167-DE5557BC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260096"/>
            <a:ext cx="5890525" cy="126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3F25A-7283-74E2-1B99-BCCFE4A0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29" y="1381135"/>
            <a:ext cx="5907126" cy="2447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55B00D-28D4-65ED-C494-6FCF29556E51}"/>
              </a:ext>
            </a:extLst>
          </p:cNvPr>
          <p:cNvSpPr/>
          <p:nvPr/>
        </p:nvSpPr>
        <p:spPr>
          <a:xfrm>
            <a:off x="6005384" y="4151870"/>
            <a:ext cx="6087762" cy="145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890526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cap="none" dirty="0"/>
              <a:t>Domain-specific language (DSL)</a:t>
            </a:r>
            <a:r>
              <a:rPr lang="en-GB" cap="none" dirty="0"/>
              <a:t>: provides functions that are specifically designed for data analysis tasks, such as filtering, grouping, joining, and aggregating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BE395-DA75-8282-0ABA-EA86733F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389826"/>
            <a:ext cx="5890527" cy="146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0D1B1-9191-C646-9302-FA04CDD9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067669"/>
            <a:ext cx="5890527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 – w03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Understand the core architecture of Apache Spark.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Learn about Resilient Distributed Datasets (RDDs) and their role in Spark.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Explore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, Datasets and the benefits they offer over RDDs.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Discover how to use Spark SQL to query structured data.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Environment setup, hands-on activities.</a:t>
            </a:r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-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873211"/>
            <a:ext cx="11781053" cy="5984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cap="none" dirty="0"/>
              <a:t>Catalyst optimizer</a:t>
            </a:r>
            <a:r>
              <a:rPr lang="en-GB" sz="1600" cap="none" dirty="0"/>
              <a:t>: automatically optimize queries and improve performance.</a:t>
            </a:r>
          </a:p>
        </p:txBody>
      </p:sp>
      <p:pic>
        <p:nvPicPr>
          <p:cNvPr id="12290" name="Picture 2" descr="What is the Catalyst Optimizer?">
            <a:extLst>
              <a:ext uri="{FF2B5EF4-FFF2-40B4-BE49-F238E27FC236}">
                <a16:creationId xmlns:a16="http://schemas.microsoft.com/office/drawing/2014/main" id="{07DE376E-159D-BF8B-B608-35A3700E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32298"/>
            <a:ext cx="97536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AF304-6EA2-7FA0-14B8-C4A7121943C5}"/>
              </a:ext>
            </a:extLst>
          </p:cNvPr>
          <p:cNvSpPr txBox="1"/>
          <p:nvPr/>
        </p:nvSpPr>
        <p:spPr>
          <a:xfrm>
            <a:off x="205473" y="4038763"/>
            <a:ext cx="11904149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Unresolved Logical Plan</a:t>
            </a:r>
            <a:r>
              <a:rPr lang="en-GB" sz="1200" dirty="0"/>
              <a:t> - Contains unresolved references.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err="1"/>
              <a:t>Analyzed</a:t>
            </a:r>
            <a:r>
              <a:rPr lang="en-GB" sz="1200" b="1" dirty="0"/>
              <a:t> Logical Plan</a:t>
            </a:r>
            <a:r>
              <a:rPr lang="en-GB" sz="1200" dirty="0"/>
              <a:t> - All references are resolved (usually by looking into the data </a:t>
            </a:r>
            <a:r>
              <a:rPr lang="en-GB" sz="1200" dirty="0" err="1"/>
              <a:t>catalog</a:t>
            </a:r>
            <a:r>
              <a:rPr lang="en-GB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Optimized Logical Plan</a:t>
            </a:r>
            <a:r>
              <a:rPr lang="en-GB" sz="1200" dirty="0"/>
              <a:t> - Optimized plan by the Catalyst optimizer for better performance, such as pushdown filters, combining operations, selecting efficient execution plans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Physical plans </a:t>
            </a:r>
            <a:r>
              <a:rPr lang="en-GB" sz="1200" dirty="0"/>
              <a:t>- execution plans for the query, including the sequence of operations and the specific algorithms to be used.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Cost model </a:t>
            </a:r>
            <a:r>
              <a:rPr lang="en-GB" sz="1200" dirty="0"/>
              <a:t>- A model used to estimate the cost of different physical plans based on number of rows, data distribution, and available resources.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AQE</a:t>
            </a:r>
            <a:r>
              <a:rPr lang="en-GB" sz="1200" dirty="0"/>
              <a:t> (* from Spark version 3): A feature that allows Spark to dynamically adjust the execution plan based on runtime conditions e.g. </a:t>
            </a:r>
            <a:r>
              <a:rPr lang="en-US" sz="1200" dirty="0"/>
              <a:t>data distribution, resource availability ..</a:t>
            </a:r>
            <a:endParaRPr lang="en-GB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Selected physical plan </a:t>
            </a:r>
            <a:r>
              <a:rPr lang="en-GB" sz="1200" dirty="0"/>
              <a:t>- The physical plan chosen by the Catalyst optimizer to execute the query based on outputs from the Cost model and AQE.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Code generation </a:t>
            </a:r>
            <a:r>
              <a:rPr lang="en-GB" sz="1200" dirty="0"/>
              <a:t>- The process of generating optimized machine code from the selected physical plan.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A7BC9-F540-3D89-E733-D704684C56DF}"/>
              </a:ext>
            </a:extLst>
          </p:cNvPr>
          <p:cNvSpPr txBox="1"/>
          <p:nvPr/>
        </p:nvSpPr>
        <p:spPr>
          <a:xfrm>
            <a:off x="8093798" y="216481"/>
            <a:ext cx="389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FYI </a:t>
            </a:r>
            <a:r>
              <a:rPr lang="en-US" sz="1200" dirty="0"/>
              <a:t>- Versioning in OSS: </a:t>
            </a:r>
            <a:r>
              <a:rPr lang="en-US" sz="1200" b="1" dirty="0" err="1"/>
              <a:t>Major</a:t>
            </a:r>
            <a:r>
              <a:rPr lang="en-US" sz="1200" dirty="0" err="1"/>
              <a:t>.Minor.Bugfixes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391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-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1243913"/>
            <a:ext cx="5626098" cy="5614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cap="none" dirty="0"/>
              <a:t>Performance</a:t>
            </a:r>
            <a:r>
              <a:rPr lang="en-GB" sz="1600" cap="none" dirty="0"/>
              <a:t>: more performant than RDDs for certain operations, especially when working with structured data thanks to the Catalyst optimization.</a:t>
            </a:r>
          </a:p>
        </p:txBody>
      </p:sp>
      <p:pic>
        <p:nvPicPr>
          <p:cNvPr id="18434" name="Picture 2" descr="Spark Catalyst Pipeline: A Deep Dive into Spark's Optimizer">
            <a:extLst>
              <a:ext uri="{FF2B5EF4-FFF2-40B4-BE49-F238E27FC236}">
                <a16:creationId xmlns:a16="http://schemas.microsoft.com/office/drawing/2014/main" id="{EA0CCBDB-7555-5B69-0CCF-ACB5F87D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73" y="1243913"/>
            <a:ext cx="611505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Use cases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873211"/>
            <a:ext cx="11781053" cy="5984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cap="none" dirty="0" err="1"/>
              <a:t>DataFrames</a:t>
            </a:r>
            <a:r>
              <a:rPr lang="en-GB" sz="1600" cap="none" dirty="0"/>
              <a:t> in Apache Spark are well-suited for a wide range of use cases involving structured and semi-structured data</a:t>
            </a:r>
          </a:p>
          <a:p>
            <a:pPr algn="l"/>
            <a:endParaRPr lang="en-GB" sz="1600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Data Analysis and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Machine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Data Warehousing and Business Intelligence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Real-time Data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Graph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Natural language processing (NLP)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Recommendation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cap="non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259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DataFrames</a:t>
            </a:r>
            <a:r>
              <a:rPr lang="en-US" sz="2300" b="1" dirty="0"/>
              <a:t> – example / classroom practice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496788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cap="none" dirty="0"/>
              <a:t>Loading a CSV file into a </a:t>
            </a:r>
            <a:r>
              <a:rPr lang="en-GB" cap="none" dirty="0" err="1"/>
              <a:t>DataFrame</a:t>
            </a:r>
            <a:r>
              <a:rPr lang="en-GB" cap="none" dirty="0"/>
              <a:t> and performing operations, such as filtering and aggregating data.</a:t>
            </a:r>
          </a:p>
        </p:txBody>
      </p:sp>
      <p:pic>
        <p:nvPicPr>
          <p:cNvPr id="16390" name="Picture 6" descr="Homegrown Hospitality: One Little Word..">
            <a:extLst>
              <a:ext uri="{FF2B5EF4-FFF2-40B4-BE49-F238E27FC236}">
                <a16:creationId xmlns:a16="http://schemas.microsoft.com/office/drawing/2014/main" id="{96F38518-594C-7ECE-B8C2-D1662601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56" y="2415002"/>
            <a:ext cx="5693083" cy="37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4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Dataset – definition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426845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cap="none" dirty="0"/>
              <a:t>Datasets in Spark are a </a:t>
            </a:r>
            <a:r>
              <a:rPr lang="en-GB" sz="1600" i="1" u="sng" cap="none" dirty="0"/>
              <a:t>typed version</a:t>
            </a:r>
            <a:r>
              <a:rPr lang="en-GB" sz="1600" cap="none" dirty="0"/>
              <a:t> of </a:t>
            </a:r>
            <a:r>
              <a:rPr lang="en-GB" sz="1600" cap="none" dirty="0" err="1"/>
              <a:t>DataFrames</a:t>
            </a:r>
            <a:r>
              <a:rPr lang="en-GB" sz="1600" cap="none" dirty="0"/>
              <a:t>. They provide a more concise and expressive API for working with structured data, and they enforce type safety to prevent errors caused by incorrect data types.</a:t>
            </a:r>
          </a:p>
          <a:p>
            <a:pPr algn="l">
              <a:lnSpc>
                <a:spcPct val="150000"/>
              </a:lnSpc>
            </a:pPr>
            <a:endParaRPr lang="en-GB" sz="1600" cap="none" dirty="0"/>
          </a:p>
          <a:p>
            <a:pPr algn="l">
              <a:lnSpc>
                <a:spcPct val="150000"/>
              </a:lnSpc>
            </a:pPr>
            <a:r>
              <a:rPr lang="en-GB" sz="1600" i="1" cap="none" dirty="0"/>
              <a:t>Note: Since Dataset is strong typed, it’s not available in untyped languages such as Python (</a:t>
            </a:r>
            <a:r>
              <a:rPr lang="en-GB" sz="1600" i="1" cap="none" dirty="0" err="1"/>
              <a:t>Pyspark</a:t>
            </a:r>
            <a:r>
              <a:rPr lang="en-GB" sz="1600" i="1" cap="none" dirty="0"/>
              <a:t>). In Python you can you </a:t>
            </a:r>
            <a:r>
              <a:rPr lang="en-GB" sz="1600" i="1" cap="none" dirty="0" err="1"/>
              <a:t>typespark</a:t>
            </a:r>
            <a:r>
              <a:rPr lang="en-GB" sz="1600" i="1" cap="none" dirty="0"/>
              <a:t>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5B66-A0B1-FF4C-F8D1-8162295E2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4"/>
          <a:stretch/>
        </p:blipFill>
        <p:spPr>
          <a:xfrm>
            <a:off x="5632320" y="1670223"/>
            <a:ext cx="6354204" cy="1241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E73BF-97FD-811B-A7E8-0F18002C5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83"/>
          <a:stretch/>
        </p:blipFill>
        <p:spPr>
          <a:xfrm>
            <a:off x="5632320" y="3174587"/>
            <a:ext cx="6354204" cy="10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Dataset –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5732479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Type safety</a:t>
            </a:r>
            <a:r>
              <a:rPr lang="en-GB" sz="1600" cap="none" dirty="0"/>
              <a:t>: Datasets enforce type safety, ensuring that data is of the correct type.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Concise API</a:t>
            </a:r>
            <a:r>
              <a:rPr lang="en-GB" sz="1600" cap="none" dirty="0"/>
              <a:t>: Datasets provide a more concise API compared to RDDs, making it easier to work with structured data.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Integration with Spark SQL</a:t>
            </a:r>
            <a:r>
              <a:rPr lang="en-GB" sz="1600" cap="none" dirty="0"/>
              <a:t>: Datasets are tightly integrated with Spark SQL, allowing for efficient query processing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1974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Dataset – Use cases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Working with complex data structures</a:t>
            </a:r>
            <a:r>
              <a:rPr lang="en-GB" sz="1600" cap="none" dirty="0"/>
              <a:t>: When dealing with complex data structures that require strong type safety, Datasets can help prevent errors and improve code readability.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Enforcing data quality</a:t>
            </a:r>
            <a:r>
              <a:rPr lang="en-GB" sz="1600" cap="none" dirty="0"/>
              <a:t>: Datasets can be used to enforce data quality rules and prevent invalid data from entering your system.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Improving performance</a:t>
            </a:r>
            <a:r>
              <a:rPr lang="en-GB" sz="1600" cap="none" dirty="0"/>
              <a:t>: Datasets can sometimes offer better performance than </a:t>
            </a:r>
            <a:r>
              <a:rPr lang="en-GB" sz="1600" cap="none" dirty="0" err="1"/>
              <a:t>DataFrames</a:t>
            </a:r>
            <a:r>
              <a:rPr lang="en-GB" sz="1600" cap="none" dirty="0"/>
              <a:t>, especially when working with complex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58662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RDD vs. </a:t>
            </a:r>
            <a:r>
              <a:rPr lang="en-US" sz="2300" b="1" dirty="0" err="1"/>
              <a:t>DataFrame</a:t>
            </a:r>
            <a:r>
              <a:rPr lang="en-US" sz="2300" b="1" dirty="0"/>
              <a:t> vs. Dataset – In summary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6" y="1293341"/>
            <a:ext cx="551982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RDDs</a:t>
            </a:r>
            <a:r>
              <a:rPr lang="en-GB" sz="1600" cap="none" dirty="0"/>
              <a:t> are the fundamental building blocks of Spark, providing a low-level API for working with distributed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 err="1"/>
              <a:t>DataFrames</a:t>
            </a:r>
            <a:r>
              <a:rPr lang="en-GB" sz="1600" cap="none" dirty="0"/>
              <a:t> are a higher-level abstraction that provide a SQL-like interface for working with structured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Datasets</a:t>
            </a:r>
            <a:r>
              <a:rPr lang="en-GB" sz="1600" cap="none" dirty="0"/>
              <a:t> are a typed version of </a:t>
            </a:r>
            <a:r>
              <a:rPr lang="en-GB" sz="1600" cap="none" dirty="0" err="1"/>
              <a:t>DataFrames</a:t>
            </a:r>
            <a:r>
              <a:rPr lang="en-GB" sz="1600" cap="none" dirty="0"/>
              <a:t>, offering additional type safety and expressiveness.</a:t>
            </a:r>
          </a:p>
        </p:txBody>
      </p:sp>
      <p:pic>
        <p:nvPicPr>
          <p:cNvPr id="17410" name="Picture 2" descr="Swapnil Mule on LinkedIn: #spark #rdd #dataframe #dataset #bigdata  #datascience">
            <a:extLst>
              <a:ext uri="{FF2B5EF4-FFF2-40B4-BE49-F238E27FC236}">
                <a16:creationId xmlns:a16="http://schemas.microsoft.com/office/drawing/2014/main" id="{6B338F14-1B54-53CE-BFAA-5FA9BA1A9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0" b="5085"/>
          <a:stretch/>
        </p:blipFill>
        <p:spPr bwMode="auto">
          <a:xfrm>
            <a:off x="5699193" y="1293341"/>
            <a:ext cx="6379812" cy="37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6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RDD vs. </a:t>
            </a:r>
            <a:r>
              <a:rPr lang="en-US" sz="2300" b="1" dirty="0" err="1"/>
              <a:t>DataFrame</a:t>
            </a:r>
            <a:r>
              <a:rPr lang="en-US" sz="2300" b="1" dirty="0"/>
              <a:t> vs. Dataset – Key take aways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6" y="1293341"/>
            <a:ext cx="551982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 err="1"/>
              <a:t>DataFrames</a:t>
            </a:r>
            <a:r>
              <a:rPr lang="en-GB" sz="1600" cap="none" dirty="0"/>
              <a:t> and Datasets are built on top of RDDs.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 err="1"/>
              <a:t>DataFrames</a:t>
            </a:r>
            <a:r>
              <a:rPr lang="en-GB" sz="1600" cap="none" dirty="0"/>
              <a:t> and Datasets provide a more convenient and efficient way to work with structured data compared to RDDs.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Datasets offer additional type safety compared to </a:t>
            </a:r>
            <a:r>
              <a:rPr lang="en-GB" sz="1600" cap="none" dirty="0" err="1"/>
              <a:t>DataFrames</a:t>
            </a:r>
            <a:r>
              <a:rPr lang="en-GB" sz="1600" cap="none" dirty="0"/>
              <a:t>.</a:t>
            </a:r>
          </a:p>
        </p:txBody>
      </p:sp>
      <p:pic>
        <p:nvPicPr>
          <p:cNvPr id="21508" name="Picture 4" descr="Key Takeaway Icon Stock Illustration - Download Image Now - Key, Take Out  Food, Pointing - iStock">
            <a:extLst>
              <a:ext uri="{FF2B5EF4-FFF2-40B4-BE49-F238E27FC236}">
                <a16:creationId xmlns:a16="http://schemas.microsoft.com/office/drawing/2014/main" id="{FF30E504-36A1-917A-05E5-71EB99A3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04" y="2159006"/>
            <a:ext cx="5273378" cy="42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0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6" y="1293341"/>
            <a:ext cx="551982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Spark SQL is a module for structured data processing. It provides an API for querying data using SQL, along with the ability to mix SQL queries with Spark's RDD and </a:t>
            </a:r>
            <a:r>
              <a:rPr lang="en-GB" sz="1600" cap="none" dirty="0" err="1"/>
              <a:t>DataFrame</a:t>
            </a:r>
            <a:r>
              <a:rPr lang="en-GB" sz="1600" cap="none" dirty="0"/>
              <a:t> APIs.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9CB65F6-E0B2-C24F-AD0C-F50CA09D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7" y="1467979"/>
            <a:ext cx="6042322" cy="33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Apache Spark –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Overview</a:t>
            </a:r>
            <a:endParaRPr lang="en-GB" cap="none" dirty="0"/>
          </a:p>
          <a:p>
            <a:pPr algn="l">
              <a:lnSpc>
                <a:spcPct val="150000"/>
              </a:lnSpc>
            </a:pPr>
            <a:r>
              <a:rPr lang="en-GB" cap="none" dirty="0"/>
              <a:t>Apache Spark is an </a:t>
            </a:r>
            <a:r>
              <a:rPr lang="en-GB" i="1" cap="none" dirty="0"/>
              <a:t>open-source</a:t>
            </a:r>
            <a:r>
              <a:rPr lang="en-GB" cap="none" dirty="0"/>
              <a:t> </a:t>
            </a:r>
            <a:r>
              <a:rPr lang="en-GB" i="1" u="sng" cap="none" dirty="0"/>
              <a:t>distributed</a:t>
            </a:r>
            <a:r>
              <a:rPr lang="en-GB" cap="none" dirty="0"/>
              <a:t> computing system that provides an interface for programming entire clusters with implicit data parallelism and fault tolerance.</a:t>
            </a:r>
          </a:p>
          <a:p>
            <a:pPr algn="l">
              <a:lnSpc>
                <a:spcPct val="150000"/>
              </a:lnSpc>
            </a:pPr>
            <a:endParaRPr lang="en-GB" cap="none" dirty="0"/>
          </a:p>
          <a:p>
            <a:pPr algn="l">
              <a:lnSpc>
                <a:spcPct val="150000"/>
              </a:lnSpc>
            </a:pPr>
            <a:r>
              <a:rPr lang="en-GB" b="1" cap="none" dirty="0"/>
              <a:t>Core components</a:t>
            </a:r>
            <a:r>
              <a:rPr lang="en-GB" cap="none" dirty="0"/>
              <a:t>: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i="1" u="sng" cap="none" dirty="0"/>
              <a:t>Spark Core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i="1" u="sng" cap="none" dirty="0"/>
              <a:t>Spark SQL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cap="none" dirty="0"/>
              <a:t>Spark Streaming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cap="none" dirty="0"/>
              <a:t>ML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cap="none" dirty="0"/>
              <a:t>Graph</a:t>
            </a:r>
          </a:p>
        </p:txBody>
      </p:sp>
      <p:pic>
        <p:nvPicPr>
          <p:cNvPr id="2" name="Picture 4" descr="What is Spark? - Introduction to Apache Spark and Analytics - AWS">
            <a:extLst>
              <a:ext uri="{FF2B5EF4-FFF2-40B4-BE49-F238E27FC236}">
                <a16:creationId xmlns:a16="http://schemas.microsoft.com/office/drawing/2014/main" id="{8C5AF52F-CDCF-4113-4970-A1930884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52" y="3117268"/>
            <a:ext cx="7419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41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Key features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2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SQL Interface</a:t>
            </a:r>
            <a:r>
              <a:rPr lang="en-GB" sz="1600" cap="none" dirty="0"/>
              <a:t>: Allows you to query and manipulate data using familiar SQL syntax.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 err="1"/>
              <a:t>DataFrames</a:t>
            </a:r>
            <a:r>
              <a:rPr lang="en-GB" sz="1600" b="1" cap="none" dirty="0"/>
              <a:t> and Datasets</a:t>
            </a:r>
            <a:r>
              <a:rPr lang="en-GB" sz="1600" cap="none" dirty="0"/>
              <a:t>: Provides </a:t>
            </a:r>
            <a:r>
              <a:rPr lang="en-GB" sz="1600" cap="none" dirty="0" err="1"/>
              <a:t>DataFrame</a:t>
            </a:r>
            <a:r>
              <a:rPr lang="en-GB" sz="1600" cap="none" dirty="0"/>
              <a:t> and Dataset abstractions for structured data, offering columnar storage and rich APIs.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Integration with Spark Core</a:t>
            </a:r>
            <a:r>
              <a:rPr lang="en-GB" sz="1600" cap="none" dirty="0"/>
              <a:t>: Leverages the same distributed processing engine, ensuring scalability and performance.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Optimized Query Execution</a:t>
            </a:r>
            <a:r>
              <a:rPr lang="en-GB" sz="1600" cap="none" dirty="0"/>
              <a:t>: Employs advanced query optimization techniques for efficient data processing.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Built-in functions</a:t>
            </a:r>
            <a:r>
              <a:rPr lang="en-GB" sz="1600" cap="none" dirty="0"/>
              <a:t>: Math, statistics, 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UDFs and UDAFs</a:t>
            </a:r>
            <a:r>
              <a:rPr lang="en-GB" sz="1600" cap="none" dirty="0"/>
              <a:t>: Supports user-defined functions (UDFs) and user-defined aggregate functions (UDAFs) to extend functionality. -&gt; use with cares</a:t>
            </a:r>
          </a:p>
        </p:txBody>
      </p:sp>
    </p:spTree>
    <p:extLst>
      <p:ext uri="{BB962C8B-B14F-4D97-AF65-F5344CB8AC3E}">
        <p14:creationId xmlns:p14="http://schemas.microsoft.com/office/powerpoint/2010/main" val="129002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Example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1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Scenario</a:t>
            </a:r>
          </a:p>
          <a:p>
            <a:pPr algn="l">
              <a:lnSpc>
                <a:spcPct val="150000"/>
              </a:lnSpc>
            </a:pPr>
            <a:r>
              <a:rPr lang="en-GB" sz="1600" cap="none" dirty="0" err="1"/>
              <a:t>Analyzing</a:t>
            </a:r>
            <a:r>
              <a:rPr lang="en-GB" sz="1600" cap="none" dirty="0"/>
              <a:t> a </a:t>
            </a:r>
            <a:r>
              <a:rPr lang="en-GB" sz="1600" cap="none" dirty="0" err="1"/>
              <a:t>DataFrame</a:t>
            </a:r>
            <a:r>
              <a:rPr lang="en-GB" sz="1600" cap="none" dirty="0"/>
              <a:t> of sales data using SQL queries. (data can be downloaded from Kaggle, …)</a:t>
            </a:r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Steps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Register </a:t>
            </a:r>
            <a:r>
              <a:rPr lang="en-GB" sz="1600" cap="none" dirty="0" err="1"/>
              <a:t>DataFrame</a:t>
            </a:r>
            <a:r>
              <a:rPr lang="en-GB" sz="1600" cap="none" dirty="0"/>
              <a:t> as Table: </a:t>
            </a:r>
            <a:r>
              <a:rPr lang="en-GB" sz="1600" cap="none" dirty="0" err="1"/>
              <a:t>df.createOrReplaceTempView</a:t>
            </a:r>
            <a:r>
              <a:rPr lang="en-GB" sz="1600" cap="none" dirty="0"/>
              <a:t>("sales")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Run SQL Query: result = </a:t>
            </a:r>
            <a:r>
              <a:rPr lang="en-GB" sz="1600" cap="none" dirty="0" err="1"/>
              <a:t>spark.sql</a:t>
            </a:r>
            <a:r>
              <a:rPr lang="en-GB" sz="1600" cap="none" dirty="0"/>
              <a:t>("SELECT region, SUM(sales) AS </a:t>
            </a:r>
            <a:r>
              <a:rPr lang="en-GB" sz="1600" cap="none" dirty="0" err="1"/>
              <a:t>total_sales</a:t>
            </a:r>
            <a:r>
              <a:rPr lang="en-GB" sz="1600" cap="none" dirty="0"/>
              <a:t> FROM sales GROUP BY region HAVING </a:t>
            </a:r>
            <a:r>
              <a:rPr lang="en-GB" sz="1600" cap="none" dirty="0" err="1"/>
              <a:t>total_sales</a:t>
            </a:r>
            <a:r>
              <a:rPr lang="en-GB" sz="1600" cap="none" dirty="0"/>
              <a:t> &gt; 10000")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cap="none" dirty="0"/>
              <a:t>Show Results: </a:t>
            </a:r>
            <a:r>
              <a:rPr lang="en-GB" sz="1600" cap="none" dirty="0" err="1"/>
              <a:t>result.</a:t>
            </a:r>
            <a:r>
              <a:rPr lang="en-GB" sz="1600" cap="none" dirty="0" err="1">
                <a:solidFill>
                  <a:srgbClr val="FF0000"/>
                </a:solidFill>
              </a:rPr>
              <a:t>show</a:t>
            </a:r>
            <a:r>
              <a:rPr lang="en-GB" sz="1600" cap="none" dirty="0"/>
              <a:t>()</a:t>
            </a:r>
          </a:p>
          <a:p>
            <a:pPr algn="l">
              <a:lnSpc>
                <a:spcPct val="150000"/>
              </a:lnSpc>
            </a:pP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415503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Example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1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600" b="1" cap="none" dirty="0"/>
              <a:t>Explanation</a:t>
            </a:r>
          </a:p>
          <a:p>
            <a:pPr algn="l">
              <a:lnSpc>
                <a:spcPct val="150000"/>
              </a:lnSpc>
            </a:pPr>
            <a:r>
              <a:rPr lang="en-GB" sz="1600" cap="none" dirty="0"/>
              <a:t>The </a:t>
            </a:r>
            <a:r>
              <a:rPr lang="en-GB" sz="1600" cap="none" dirty="0" err="1"/>
              <a:t>DataFrame</a:t>
            </a:r>
            <a:r>
              <a:rPr lang="en-GB" sz="1600" cap="none" dirty="0"/>
              <a:t> is registered as a temporary SQL table.</a:t>
            </a:r>
          </a:p>
          <a:p>
            <a:pPr algn="l">
              <a:lnSpc>
                <a:spcPct val="150000"/>
              </a:lnSpc>
            </a:pPr>
            <a:r>
              <a:rPr lang="en-GB" sz="1600" cap="none" dirty="0"/>
              <a:t>A SQL query is run to group sales by region and filter regions with total sales greater than 10,000.</a:t>
            </a:r>
          </a:p>
          <a:p>
            <a:pPr algn="l">
              <a:lnSpc>
                <a:spcPct val="150000"/>
              </a:lnSpc>
            </a:pPr>
            <a:r>
              <a:rPr lang="en-GB" sz="1600" cap="none" dirty="0"/>
              <a:t>The results are displayed using the show() action.</a:t>
            </a:r>
          </a:p>
          <a:p>
            <a:pPr algn="l">
              <a:lnSpc>
                <a:spcPct val="150000"/>
              </a:lnSpc>
            </a:pPr>
            <a:endParaRPr lang="en-GB" sz="1600" b="1" cap="none" dirty="0"/>
          </a:p>
          <a:p>
            <a:pPr algn="l">
              <a:lnSpc>
                <a:spcPct val="150000"/>
              </a:lnSpc>
            </a:pPr>
            <a:r>
              <a:rPr lang="en-GB" sz="1600" b="1" cap="none" dirty="0"/>
              <a:t>Benefits</a:t>
            </a:r>
            <a:endParaRPr lang="en-GB" sz="1600" cap="none" dirty="0"/>
          </a:p>
          <a:p>
            <a:pPr algn="l">
              <a:lnSpc>
                <a:spcPct val="150000"/>
              </a:lnSpc>
            </a:pPr>
            <a:r>
              <a:rPr lang="en-GB" sz="1600" cap="none" dirty="0"/>
              <a:t>Familiar SQL syntax for querying large datasets.</a:t>
            </a:r>
          </a:p>
          <a:p>
            <a:pPr algn="l">
              <a:lnSpc>
                <a:spcPct val="150000"/>
              </a:lnSpc>
            </a:pPr>
            <a:r>
              <a:rPr lang="en-GB" sz="1600" cap="none" dirty="0"/>
              <a:t>Seamless integration with other Spark components.</a:t>
            </a:r>
          </a:p>
        </p:txBody>
      </p:sp>
    </p:spTree>
    <p:extLst>
      <p:ext uri="{BB962C8B-B14F-4D97-AF65-F5344CB8AC3E}">
        <p14:creationId xmlns:p14="http://schemas.microsoft.com/office/powerpoint/2010/main" val="90523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Benefits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1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Simplified Data Processing</a:t>
            </a:r>
            <a:r>
              <a:rPr lang="en-GB" sz="1600" cap="none" dirty="0"/>
              <a:t>: SQL syntax is more intuitive for many users, making data processing tasks easier.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Scalability</a:t>
            </a:r>
            <a:r>
              <a:rPr lang="en-GB" sz="1600" cap="none" dirty="0"/>
              <a:t>: Handles large datasets efficiently due to its distributed processing capabilities.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Performance</a:t>
            </a:r>
            <a:r>
              <a:rPr lang="en-GB" sz="1600" cap="none" dirty="0"/>
              <a:t>: Optimized query execution ensures fast data processing.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Integration with Other Spark Components</a:t>
            </a:r>
            <a:r>
              <a:rPr lang="en-GB" sz="1600" cap="none" dirty="0"/>
              <a:t>: Works seamlessly with other Spark modules like Spark Streaming and </a:t>
            </a:r>
            <a:r>
              <a:rPr lang="en-GB" sz="1600" cap="none" dirty="0" err="1"/>
              <a:t>MLlib</a:t>
            </a:r>
            <a:r>
              <a:rPr lang="en-GB" sz="1600" cap="none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cap="none" dirty="0"/>
              <a:t>Rich Functionality</a:t>
            </a:r>
            <a:r>
              <a:rPr lang="en-GB" sz="1600" cap="none" dirty="0"/>
              <a:t>: Provides a wide range of SQL operations and APIs for data manipulation –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015116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SQL – Online materials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5" y="1293341"/>
            <a:ext cx="11781051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i="1" cap="none" dirty="0">
                <a:hlinkClick r:id="rId2"/>
              </a:rPr>
              <a:t>Official document</a:t>
            </a:r>
            <a:endParaRPr lang="en-GB" sz="1600" i="1" cap="none" dirty="0">
              <a:hlinkClick r:id="rId3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i="1" cap="none" dirty="0">
                <a:hlinkClick r:id="rId3"/>
              </a:rPr>
              <a:t>Spark SQL Built-in Functions</a:t>
            </a:r>
            <a:endParaRPr lang="en-GB" sz="1600" i="1" cap="none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232878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Practices &amp; prepare for the next sessions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2" y="1076859"/>
            <a:ext cx="11781051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/>
              <a:t>Setup </a:t>
            </a:r>
            <a:r>
              <a:rPr lang="en-GB" sz="1600" cap="none" dirty="0" err="1"/>
              <a:t>Pyspark</a:t>
            </a:r>
            <a:r>
              <a:rPr lang="en-GB" sz="1600" cap="none" dirty="0"/>
              <a:t> environment – </a:t>
            </a:r>
            <a:r>
              <a:rPr lang="en-GB" sz="1600" u="sng" cap="none" dirty="0"/>
              <a:t>must be ready before tutorial sessions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u="sng" cap="none" dirty="0">
                <a:hlinkClick r:id="rId2"/>
              </a:rPr>
              <a:t>Setup for Windows</a:t>
            </a:r>
            <a:endParaRPr lang="en-GB" sz="1400" i="1" u="sng" cap="none" dirty="0"/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3"/>
              </a:rPr>
              <a:t>Setup </a:t>
            </a:r>
            <a:r>
              <a:rPr lang="en-GB" sz="1400" i="1" dirty="0">
                <a:hlinkClick r:id="rId3"/>
              </a:rPr>
              <a:t>for </a:t>
            </a:r>
            <a:r>
              <a:rPr lang="en-GB" sz="1400" i="1" cap="none" dirty="0">
                <a:hlinkClick r:id="rId3"/>
              </a:rPr>
              <a:t>MacOS (Linux)</a:t>
            </a:r>
            <a:endParaRPr lang="en-GB" sz="1400" i="1" cap="none" dirty="0"/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4"/>
              </a:rPr>
              <a:t>Advanced: Setup </a:t>
            </a:r>
            <a:r>
              <a:rPr lang="en-GB" sz="1400" i="1" cap="none" dirty="0" err="1">
                <a:hlinkClick r:id="rId4"/>
              </a:rPr>
              <a:t>Pyspark</a:t>
            </a:r>
            <a:r>
              <a:rPr lang="en-GB" sz="1400" i="1" cap="none" dirty="0">
                <a:hlinkClick r:id="rId4"/>
              </a:rPr>
              <a:t> Notebook using Docker</a:t>
            </a:r>
            <a:endParaRPr lang="en-GB" sz="1400" i="1" cap="none" dirty="0">
              <a:hlinkClick r:id="rId5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400" i="1" cap="none" dirty="0">
                <a:hlinkClick r:id="rId5"/>
              </a:rPr>
              <a:t>Advanced: Setup a Spark cluster using Docker</a:t>
            </a:r>
            <a:endParaRPr lang="en-GB" sz="1400" i="1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6"/>
              </a:rPr>
              <a:t>Launch simple interactive </a:t>
            </a:r>
            <a:r>
              <a:rPr lang="en-GB" sz="1600" cap="none" dirty="0" err="1">
                <a:hlinkClick r:id="rId6"/>
              </a:rPr>
              <a:t>Pyspark</a:t>
            </a:r>
            <a:r>
              <a:rPr lang="en-GB" sz="1600" cap="none" dirty="0">
                <a:hlinkClick r:id="rId6"/>
              </a:rPr>
              <a:t>-shell 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7"/>
              </a:rPr>
              <a:t>Starting point: Get </a:t>
            </a:r>
            <a:r>
              <a:rPr lang="en-GB" sz="1600" cap="none" dirty="0" err="1">
                <a:hlinkClick r:id="rId7"/>
              </a:rPr>
              <a:t>SparkSession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8"/>
              </a:rPr>
              <a:t>Creating </a:t>
            </a:r>
            <a:r>
              <a:rPr lang="en-GB" sz="1600" cap="none" dirty="0" err="1">
                <a:hlinkClick r:id="rId8"/>
              </a:rPr>
              <a:t>DataFrames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 err="1">
                <a:hlinkClick r:id="rId9"/>
              </a:rPr>
              <a:t>DataFrame</a:t>
            </a:r>
            <a:r>
              <a:rPr lang="en-GB" sz="1600" cap="none" dirty="0">
                <a:hlinkClick r:id="rId9"/>
              </a:rPr>
              <a:t> Operations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0"/>
              </a:rPr>
              <a:t>Running SQL Queries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1"/>
              </a:rPr>
              <a:t>Global Temporary View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2"/>
              </a:rPr>
              <a:t>Interoperating with RDDs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3"/>
              </a:rPr>
              <a:t>Scalar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4"/>
              </a:rPr>
              <a:t>Aggregate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5"/>
              </a:rPr>
              <a:t>UDFs – User Defined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6"/>
              </a:rPr>
              <a:t>UDAFs -  User Defined Aggregation Functions</a:t>
            </a:r>
            <a:endParaRPr lang="en-GB" sz="1600" cap="none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GB" sz="1600" cap="none" dirty="0">
                <a:hlinkClick r:id="rId17"/>
              </a:rPr>
              <a:t>View &amp; Understand </a:t>
            </a:r>
            <a:r>
              <a:rPr lang="en-GB" sz="1600" cap="none" dirty="0" err="1">
                <a:hlinkClick r:id="rId17"/>
              </a:rPr>
              <a:t>SparkUI</a:t>
            </a: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96662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Apache Spark –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Key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Fault tolerance</a:t>
            </a:r>
            <a:r>
              <a:rPr lang="en-GB" cap="none" dirty="0"/>
              <a:t>: automatically recover from node failures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Scalability</a:t>
            </a:r>
            <a:r>
              <a:rPr lang="en-GB" cap="none" dirty="0"/>
              <a:t>: can handle massive workloads by scaling to thousands of machines, process terabytes of data</a:t>
            </a:r>
            <a:endParaRPr lang="en-GB" b="1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Speed</a:t>
            </a:r>
            <a:r>
              <a:rPr lang="en-GB" cap="none" dirty="0"/>
              <a:t>: In-memory (RAM). 100x faster HADOOP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Muti-language support</a:t>
            </a:r>
            <a:r>
              <a:rPr lang="en-GB" cap="none" dirty="0"/>
              <a:t>: Java, Scala, Python, and 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Lazy evaluation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Unified Engine</a:t>
            </a:r>
            <a:r>
              <a:rPr lang="en-GB" cap="none" dirty="0"/>
              <a:t>: Single runtime &amp; platform for different data processing tasks: batch; streaming; interactive queries; ML; Graph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cap="none" dirty="0"/>
              <a:t>Integration</a:t>
            </a:r>
            <a:r>
              <a:rPr lang="en-GB" cap="none" dirty="0"/>
              <a:t>: can integrates with other big data technologies like Hadoop, Kafka</a:t>
            </a:r>
          </a:p>
          <a:p>
            <a:pPr algn="l"/>
            <a:endParaRPr lang="en-GB" cap="none" dirty="0"/>
          </a:p>
        </p:txBody>
      </p:sp>
      <p:pic>
        <p:nvPicPr>
          <p:cNvPr id="2050" name="Picture 2" descr="Getting Started with PySpark Using Python - Analytics Vidhya">
            <a:extLst>
              <a:ext uri="{FF2B5EF4-FFF2-40B4-BE49-F238E27FC236}">
                <a16:creationId xmlns:a16="http://schemas.microsoft.com/office/drawing/2014/main" id="{7EAACCAE-1583-1888-FFD7-AC0D56AF3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t="22787" r="7630" b="12956"/>
          <a:stretch/>
        </p:blipFill>
        <p:spPr bwMode="auto">
          <a:xfrm>
            <a:off x="6432087" y="1691215"/>
            <a:ext cx="55544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Apache Spark – Introduction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Use Cases</a:t>
            </a:r>
            <a:endParaRPr lang="en-GB" cap="none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Real-time data processing and streaming analytics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Large-scale data transformation. ETL (Extract, Transform, Load) pipelines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Machine learning &amp; Advanced Analytics e.g. classification, regression, clustering, recommendation systems 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cap="none" dirty="0"/>
              <a:t>Graph processing: Social network analysis, recommendation engine, fraud detection</a:t>
            </a:r>
          </a:p>
          <a:p>
            <a:pPr algn="l"/>
            <a:endParaRPr lang="en-GB" cap="none" dirty="0"/>
          </a:p>
        </p:txBody>
      </p:sp>
      <p:pic>
        <p:nvPicPr>
          <p:cNvPr id="3074" name="Picture 2" descr="Spark vs Hadoop: What to Choose to Process Big Data">
            <a:extLst>
              <a:ext uri="{FF2B5EF4-FFF2-40B4-BE49-F238E27FC236}">
                <a16:creationId xmlns:a16="http://schemas.microsoft.com/office/drawing/2014/main" id="{696B5D6C-2068-5A0B-246C-C2E95922F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3" t="5646" r="9985" b="14714"/>
          <a:stretch/>
        </p:blipFill>
        <p:spPr bwMode="auto">
          <a:xfrm>
            <a:off x="6096000" y="1727634"/>
            <a:ext cx="6030482" cy="340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Architecture Overview - Core Components</a:t>
            </a:r>
          </a:p>
          <a:p>
            <a:pPr marL="0" indent="0">
              <a:buNone/>
            </a:pP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cap="none" dirty="0"/>
              <a:t>Driver</a:t>
            </a:r>
            <a:r>
              <a:rPr lang="en-GB" cap="none" dirty="0"/>
              <a:t>: The process that orchestrates the execution of the Spark application. It converts the user's code into a DAG (Directed Acyclic Graph) of tasks.</a:t>
            </a:r>
          </a:p>
          <a:p>
            <a:pPr algn="l">
              <a:lnSpc>
                <a:spcPct val="150000"/>
              </a:lnSpc>
            </a:pPr>
            <a:r>
              <a:rPr lang="en-GB" b="1" cap="none" dirty="0"/>
              <a:t>Executors</a:t>
            </a:r>
            <a:r>
              <a:rPr lang="en-GB" cap="none" dirty="0"/>
              <a:t>: The distributed worker processes that run the tasks assigned by the driver. Each executor has its own memory and storage.</a:t>
            </a:r>
          </a:p>
          <a:p>
            <a:pPr algn="l">
              <a:lnSpc>
                <a:spcPct val="150000"/>
              </a:lnSpc>
            </a:pPr>
            <a:r>
              <a:rPr lang="en-GB" b="1" cap="none" dirty="0"/>
              <a:t>Cluster Manager</a:t>
            </a:r>
            <a:r>
              <a:rPr lang="en-GB" cap="none" dirty="0"/>
              <a:t>: This is the component responsible for managing and allocating resources across the cluster. Examples include YARN, Mesos, and Kubernetes.</a:t>
            </a:r>
          </a:p>
        </p:txBody>
      </p:sp>
      <p:pic>
        <p:nvPicPr>
          <p:cNvPr id="4100" name="Picture 4" descr="Apache Spark Architecture | Architecture Diagram &amp; 4 Components">
            <a:extLst>
              <a:ext uri="{FF2B5EF4-FFF2-40B4-BE49-F238E27FC236}">
                <a16:creationId xmlns:a16="http://schemas.microsoft.com/office/drawing/2014/main" id="{5451F339-72EF-7F66-54B0-BE14B714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49322"/>
            <a:ext cx="60198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6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Architecture Overview - DAG</a:t>
            </a:r>
          </a:p>
          <a:p>
            <a:pPr marL="0" indent="0">
              <a:buNone/>
            </a:pP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cap="none" dirty="0"/>
              <a:t>A </a:t>
            </a:r>
            <a:r>
              <a:rPr lang="en-GB" i="1" u="sng" cap="none" dirty="0"/>
              <a:t>directed</a:t>
            </a:r>
            <a:r>
              <a:rPr lang="en-GB" cap="none" dirty="0"/>
              <a:t> </a:t>
            </a:r>
            <a:r>
              <a:rPr lang="en-GB" i="1" u="sng" cap="none" dirty="0"/>
              <a:t>acyclic</a:t>
            </a:r>
            <a:r>
              <a:rPr lang="en-GB" cap="none" dirty="0"/>
              <a:t> graph (DAG) is a conceptual representation of a series of activities. The order of the activities is depicted by a graph, which is visually presented as a set of circles, each representing an activity, some of which are connected by lines, representing the flow from one activity to another.</a:t>
            </a:r>
          </a:p>
          <a:p>
            <a:pPr algn="l">
              <a:lnSpc>
                <a:spcPct val="150000"/>
              </a:lnSpc>
            </a:pPr>
            <a:endParaRPr lang="en-GB" cap="none" dirty="0"/>
          </a:p>
          <a:p>
            <a:pPr algn="l">
              <a:lnSpc>
                <a:spcPct val="150000"/>
              </a:lnSpc>
            </a:pPr>
            <a:r>
              <a:rPr lang="en-GB" cap="none" dirty="0"/>
              <a:t>In Apache Spark, DAG is a fundamental concept used by Spark's execution engine to represent and optimize the flow of operations in a data processing job.</a:t>
            </a:r>
          </a:p>
          <a:p>
            <a:pPr algn="l">
              <a:lnSpc>
                <a:spcPct val="150000"/>
              </a:lnSpc>
            </a:pPr>
            <a:endParaRPr lang="en-GB" cap="none" dirty="0"/>
          </a:p>
          <a:p>
            <a:pPr algn="l">
              <a:lnSpc>
                <a:spcPct val="150000"/>
              </a:lnSpc>
            </a:pPr>
            <a:endParaRPr lang="en-GB" cap="none" dirty="0"/>
          </a:p>
        </p:txBody>
      </p:sp>
      <p:pic>
        <p:nvPicPr>
          <p:cNvPr id="5122" name="Picture 2" descr="directed acyclic graphs - DAG and Spark execution - Stack Overflow">
            <a:extLst>
              <a:ext uri="{FF2B5EF4-FFF2-40B4-BE49-F238E27FC236}">
                <a16:creationId xmlns:a16="http://schemas.microsoft.com/office/drawing/2014/main" id="{ACAEB39C-9388-4FE8-3838-88A3384B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99" y="2855539"/>
            <a:ext cx="5792058" cy="389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uide: What is Directed Acyclic Graph ...">
            <a:extLst>
              <a:ext uri="{FF2B5EF4-FFF2-40B4-BE49-F238E27FC236}">
                <a16:creationId xmlns:a16="http://schemas.microsoft.com/office/drawing/2014/main" id="{D8E5E043-DC2A-52F2-2333-FB783BB7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99" y="502508"/>
            <a:ext cx="5792057" cy="21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Architecture Overview - Execution Flow</a:t>
            </a:r>
          </a:p>
          <a:p>
            <a:pPr marL="0" indent="0">
              <a:buNone/>
            </a:pP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49761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cap="none" dirty="0"/>
              <a:t>Job Submission</a:t>
            </a:r>
            <a:r>
              <a:rPr lang="en-GB" cap="none" dirty="0"/>
              <a:t>: The user submits a Spark application.</a:t>
            </a:r>
          </a:p>
          <a:p>
            <a:pPr algn="l">
              <a:lnSpc>
                <a:spcPct val="150000"/>
              </a:lnSpc>
            </a:pPr>
            <a:r>
              <a:rPr lang="en-GB" b="1" cap="none" dirty="0"/>
              <a:t>DAG Creation</a:t>
            </a:r>
            <a:r>
              <a:rPr lang="en-GB" cap="none" dirty="0"/>
              <a:t>: The driver converts the operations into a DAG.</a:t>
            </a:r>
          </a:p>
          <a:p>
            <a:pPr algn="l">
              <a:lnSpc>
                <a:spcPct val="150000"/>
              </a:lnSpc>
            </a:pPr>
            <a:r>
              <a:rPr lang="en-GB" b="1" cap="none" dirty="0"/>
              <a:t>Task Scheduling</a:t>
            </a:r>
            <a:r>
              <a:rPr lang="en-GB" cap="none" dirty="0"/>
              <a:t>: The DAG is broken down into tasks, which are scheduled on executors.</a:t>
            </a:r>
          </a:p>
          <a:p>
            <a:pPr algn="l">
              <a:lnSpc>
                <a:spcPct val="150000"/>
              </a:lnSpc>
            </a:pPr>
            <a:r>
              <a:rPr lang="en-GB" b="1" cap="none" dirty="0"/>
              <a:t>Task Execution</a:t>
            </a:r>
            <a:r>
              <a:rPr lang="en-GB" cap="none" dirty="0"/>
              <a:t>: Executors execute the tasks and return the results to the driver.</a:t>
            </a:r>
          </a:p>
        </p:txBody>
      </p:sp>
      <p:pic>
        <p:nvPicPr>
          <p:cNvPr id="6148" name="Picture 4" descr="Tutorial: Spark application architecture and clusters | InfoWorld">
            <a:extLst>
              <a:ext uri="{FF2B5EF4-FFF2-40B4-BE49-F238E27FC236}">
                <a16:creationId xmlns:a16="http://schemas.microsoft.com/office/drawing/2014/main" id="{74F67BB8-DD42-76D8-AED6-D4E6956D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04" y="1405536"/>
            <a:ext cx="6792044" cy="40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9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AA48FE7F-6FD8-D857-CD05-7B77A345BBDC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Spark Architecture Overview - Fault Tolerance</a:t>
            </a:r>
          </a:p>
          <a:p>
            <a:pPr marL="0" indent="0">
              <a:buNone/>
            </a:pPr>
            <a:endParaRPr lang="en-US" sz="2300" b="1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B30C405-A241-CF15-CE6B-F0DB15CFD46F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D9FAE61-F262-25E3-74B7-FA1C3EF4076A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05431ED-B376-06BC-3D5C-A4074BC7CFB0}"/>
              </a:ext>
            </a:extLst>
          </p:cNvPr>
          <p:cNvSpPr txBox="1">
            <a:spLocks/>
          </p:cNvSpPr>
          <p:nvPr/>
        </p:nvSpPr>
        <p:spPr bwMode="white">
          <a:xfrm>
            <a:off x="205474" y="1293341"/>
            <a:ext cx="5215023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cap="none" dirty="0"/>
              <a:t>Spark automatically retries failed tasks and uses </a:t>
            </a:r>
            <a:r>
              <a:rPr lang="en-GB" i="1" u="sng" cap="none" dirty="0"/>
              <a:t>lineage</a:t>
            </a:r>
            <a:r>
              <a:rPr lang="en-GB" cap="none" dirty="0"/>
              <a:t> information to recompute lost data.</a:t>
            </a:r>
          </a:p>
        </p:txBody>
      </p:sp>
      <p:pic>
        <p:nvPicPr>
          <p:cNvPr id="7170" name="Picture 2" descr="scala - Spark loop and long lineage drag down evaluation - Stack Overflow">
            <a:extLst>
              <a:ext uri="{FF2B5EF4-FFF2-40B4-BE49-F238E27FC236}">
                <a16:creationId xmlns:a16="http://schemas.microsoft.com/office/drawing/2014/main" id="{5DFA9270-9179-0E6A-D955-EF0D7868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956572"/>
            <a:ext cx="5791672" cy="57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5D7FF2-900D-FCE3-A2F6-709E941632DE}"/>
              </a:ext>
            </a:extLst>
          </p:cNvPr>
          <p:cNvSpPr/>
          <p:nvPr/>
        </p:nvSpPr>
        <p:spPr>
          <a:xfrm>
            <a:off x="10046280" y="3401897"/>
            <a:ext cx="852380" cy="158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72DF1-BFAE-149B-9723-3D4503D9A562}"/>
              </a:ext>
            </a:extLst>
          </p:cNvPr>
          <p:cNvSpPr/>
          <p:nvPr/>
        </p:nvSpPr>
        <p:spPr>
          <a:xfrm>
            <a:off x="8273471" y="1829285"/>
            <a:ext cx="852380" cy="158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1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11127</TotalTime>
  <Words>2147</Words>
  <Application>Microsoft Office PowerPoint</Application>
  <PresentationFormat>Widescreen</PresentationFormat>
  <Paragraphs>193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Helvetica</vt:lpstr>
      <vt:lpstr>Vũ trụ</vt:lpstr>
      <vt:lpstr>PowerPoint Presentation</vt:lpstr>
      <vt:lpstr>Learning Objectives – w03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2024-09-08T14:40:48Z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