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67" r:id="rId2"/>
    <p:sldId id="333" r:id="rId3"/>
    <p:sldId id="354" r:id="rId4"/>
    <p:sldId id="331" r:id="rId5"/>
    <p:sldId id="339" r:id="rId6"/>
    <p:sldId id="341" r:id="rId7"/>
    <p:sldId id="342" r:id="rId8"/>
    <p:sldId id="343" r:id="rId9"/>
    <p:sldId id="347" r:id="rId10"/>
    <p:sldId id="348" r:id="rId11"/>
    <p:sldId id="346" r:id="rId12"/>
    <p:sldId id="344" r:id="rId13"/>
    <p:sldId id="337" r:id="rId14"/>
    <p:sldId id="345" r:id="rId15"/>
    <p:sldId id="349" r:id="rId16"/>
    <p:sldId id="350" r:id="rId17"/>
    <p:sldId id="352" r:id="rId18"/>
    <p:sldId id="353" r:id="rId19"/>
    <p:sldId id="338" r:id="rId20"/>
    <p:sldId id="355" r:id="rId21"/>
    <p:sldId id="356" r:id="rId22"/>
    <p:sldId id="360" r:id="rId23"/>
    <p:sldId id="357" r:id="rId24"/>
    <p:sldId id="359" r:id="rId25"/>
    <p:sldId id="358" r:id="rId26"/>
    <p:sldId id="363" r:id="rId27"/>
    <p:sldId id="362" r:id="rId28"/>
    <p:sldId id="361" r:id="rId29"/>
    <p:sldId id="364" r:id="rId30"/>
    <p:sldId id="365" r:id="rId31"/>
    <p:sldId id="366" r:id="rId32"/>
    <p:sldId id="367" r:id="rId33"/>
    <p:sldId id="375" r:id="rId34"/>
    <p:sldId id="374" r:id="rId35"/>
    <p:sldId id="368" r:id="rId36"/>
    <p:sldId id="369" r:id="rId37"/>
    <p:sldId id="370" r:id="rId38"/>
    <p:sldId id="371" r:id="rId39"/>
    <p:sldId id="372" r:id="rId40"/>
    <p:sldId id="373" r:id="rId41"/>
    <p:sldId id="376" r:id="rId42"/>
    <p:sldId id="377" r:id="rId43"/>
    <p:sldId id="378" r:id="rId44"/>
    <p:sldId id="379" r:id="rId45"/>
    <p:sldId id="380" r:id="rId46"/>
    <p:sldId id="381" r:id="rId47"/>
    <p:sldId id="334" r:id="rId48"/>
    <p:sldId id="332" r:id="rId49"/>
    <p:sldId id="3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082A-4214-43C8-ABD2-35C7A0FF2F99}" v="124" dt="2024-09-27T17:00:12.17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/docker-stacks/tree/ma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jupyter-docker-stacks.readthedocs.io/en/latest/using/selecting.html#jupyter-pyspark-noteboo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install" TargetMode="External"/><Relationship Id="rId2" Type="http://schemas.openxmlformats.org/officeDocument/2006/relationships/hyperlink" Target="https://docs.docker.com/desktop/w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sql/index.html" TargetMode="External"/><Relationship Id="rId2" Type="http://schemas.openxmlformats.org/officeDocument/2006/relationships/hyperlink" Target="https://spark.apache.org/docs/latest/sql-getting-started.html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sql-getting-started.html#creating-dataframes" TargetMode="External"/><Relationship Id="rId13" Type="http://schemas.openxmlformats.org/officeDocument/2006/relationships/hyperlink" Target="https://spark.apache.org/docs/latest/sql-getting-started.html#scalar-functions" TargetMode="External"/><Relationship Id="rId3" Type="http://schemas.openxmlformats.org/officeDocument/2006/relationships/hyperlink" Target="https://sparkbyexamples.com/pyspark/how-to-install-pyspark-on-mac/" TargetMode="External"/><Relationship Id="rId7" Type="http://schemas.openxmlformats.org/officeDocument/2006/relationships/hyperlink" Target="https://spark.apache.org/docs/latest/sql-getting-started.html#starting-point-sparksession" TargetMode="External"/><Relationship Id="rId12" Type="http://schemas.openxmlformats.org/officeDocument/2006/relationships/hyperlink" Target="https://spark.apache.org/docs/latest/sql-getting-started.html#interoperating-with-rdds" TargetMode="External"/><Relationship Id="rId17" Type="http://schemas.openxmlformats.org/officeDocument/2006/relationships/hyperlink" Target="https://spark.apache.org/docs/latest/web-ui.html" TargetMode="External"/><Relationship Id="rId2" Type="http://schemas.openxmlformats.org/officeDocument/2006/relationships/hyperlink" Target="https://sparkbyexamples.com/pyspark/how-to-install-and-run-pyspark-on-windows/" TargetMode="External"/><Relationship Id="rId16" Type="http://schemas.openxmlformats.org/officeDocument/2006/relationships/hyperlink" Target="https://spark.apache.org/docs/latest/sql-ref-functions-udf-aggregat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rkbyexamples.com/pyspark/pyspark-shell-usage-with-examples/" TargetMode="External"/><Relationship Id="rId11" Type="http://schemas.openxmlformats.org/officeDocument/2006/relationships/hyperlink" Target="https://spark.apache.org/docs/latest/sql-getting-started.html#global-temporary-view" TargetMode="External"/><Relationship Id="rId5" Type="http://schemas.openxmlformats.org/officeDocument/2006/relationships/hyperlink" Target="https://medium.com/programmers-journey/deadsimple-pyspark-docker-spark-cluster-on-your-laptop-9f12e915ecf4" TargetMode="External"/><Relationship Id="rId15" Type="http://schemas.openxmlformats.org/officeDocument/2006/relationships/hyperlink" Target="https://spark.apache.org/docs/latest/sql-ref-functions-udf-scalar.html" TargetMode="External"/><Relationship Id="rId10" Type="http://schemas.openxmlformats.org/officeDocument/2006/relationships/hyperlink" Target="https://spark.apache.org/docs/latest/sql-getting-started.html#running-sql-queries-programmatically" TargetMode="External"/><Relationship Id="rId4" Type="http://schemas.openxmlformats.org/officeDocument/2006/relationships/hyperlink" Target="https://datascience.fm/setting-up-a-pyspark-notebook-using-docker/" TargetMode="External"/><Relationship Id="rId9" Type="http://schemas.openxmlformats.org/officeDocument/2006/relationships/hyperlink" Target="https://spark.apache.org/docs/latest/sql-getting-started.html#untyped-dataset-operations-aka-dataframe-operations" TargetMode="External"/><Relationship Id="rId14" Type="http://schemas.openxmlformats.org/officeDocument/2006/relationships/hyperlink" Target="https://spark.apache.org/docs/latest/sql-getting-started.html#aggregate-function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W04 –</a:t>
            </a:r>
            <a:b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Setting up spark environment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Lab01 practice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Docker core concepts - Quick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Docker Networking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Docker provides built-in networking capabilities that allow containers to communicate with each other and with the host system.</a:t>
            </a:r>
            <a:r>
              <a:rPr lang="en-GB" sz="1600" b="1" cap="none" dirty="0">
                <a:latin typeface="Helvetica (Body)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Containers can be connected to one or more networks, and each network has its own IP address range and DNS resolution.</a:t>
            </a:r>
            <a:endParaRPr lang="en-GB" sz="1600" b="1" cap="none" dirty="0">
              <a:latin typeface="Helvetica (Body)"/>
            </a:endParaRPr>
          </a:p>
          <a:p>
            <a:pPr algn="l">
              <a:lnSpc>
                <a:spcPct val="150000"/>
              </a:lnSpc>
            </a:pPr>
            <a:endParaRPr lang="en-GB" sz="1600" b="1" cap="none" dirty="0">
              <a:latin typeface="Helvetica (Body)"/>
            </a:endParaRPr>
          </a:p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Docker Volumes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Docker volumes are used to persist data generated by a container.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Volumes are independent of the container's lifecycle and can be shared between containers.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Volumes provide a way to store and manage data outside of the container's file system, making it easier to backup, restore, and share data between different environments.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Volumes can be used to store application data, configuration files, and other persistent data that needs to be accessed by the container</a:t>
            </a:r>
            <a:endParaRPr lang="en-GB" sz="1400" cap="none" dirty="0">
              <a:latin typeface="Helvetica (Body)"/>
            </a:endParaRPr>
          </a:p>
        </p:txBody>
      </p:sp>
      <p:pic>
        <p:nvPicPr>
          <p:cNvPr id="7" name="Picture 6" descr="Docker Container Architecture Diagram">
            <a:extLst>
              <a:ext uri="{FF2B5EF4-FFF2-40B4-BE49-F238E27FC236}">
                <a16:creationId xmlns:a16="http://schemas.microsoft.com/office/drawing/2014/main" id="{665D10A1-E5F5-3226-BF0B-EC61E921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4053" r="1971" b="15090"/>
          <a:stretch/>
        </p:blipFill>
        <p:spPr bwMode="auto">
          <a:xfrm>
            <a:off x="5895945" y="1779624"/>
            <a:ext cx="6296055" cy="36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Docker – How it works?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678ED-F425-DB46-9EBD-DC9F1780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18" y="1315742"/>
            <a:ext cx="9130363" cy="47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4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Setup Docker Desktop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sz="16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6F98-92D4-405B-0AD3-E9039994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8" y="2384179"/>
            <a:ext cx="4931882" cy="338298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E2746FA-C0B0-ACFB-B656-D2FE6A62AAAF}"/>
              </a:ext>
            </a:extLst>
          </p:cNvPr>
          <p:cNvSpPr txBox="1">
            <a:spLocks/>
          </p:cNvSpPr>
          <p:nvPr/>
        </p:nvSpPr>
        <p:spPr bwMode="white">
          <a:xfrm>
            <a:off x="510275" y="949323"/>
            <a:ext cx="5890525" cy="5908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Download and Install Docker Desktop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907D4-CBB0-BAC0-4FDA-C658F3E1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2406580"/>
            <a:ext cx="5969082" cy="33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2378D5-3B54-5832-6472-80ACC6CC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13" y="1293341"/>
            <a:ext cx="5406512" cy="306029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Launch Docker, Pull images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Complete Docker setup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Launch Docker Desktop to start Docker services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(For Windows) Open WSL terminal to activate Linux shell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Execute below command to pull docker image:</a:t>
            </a:r>
          </a:p>
          <a:p>
            <a:pPr lvl="1" algn="l">
              <a:lnSpc>
                <a:spcPct val="150000"/>
              </a:lnSpc>
            </a:pPr>
            <a:r>
              <a:rPr lang="en-GB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</a:t>
            </a:r>
            <a:r>
              <a:rPr lang="en-GB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en-GB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-notebook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Verify the image pulled successfully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Using Docker Desktop UI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/>
              <a:t>Using docker command from terminal</a:t>
            </a:r>
            <a:br>
              <a:rPr lang="en-GB" sz="1400" cap="none" dirty="0"/>
            </a:br>
            <a:r>
              <a:rPr lang="en-GB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  <a:p>
            <a:pPr algn="l">
              <a:lnSpc>
                <a:spcPct val="150000"/>
              </a:lnSpc>
            </a:pPr>
            <a:r>
              <a:rPr lang="en-GB" sz="1600" cap="none" dirty="0"/>
              <a:t>References:</a:t>
            </a:r>
          </a:p>
          <a:p>
            <a:pPr algn="l">
              <a:lnSpc>
                <a:spcPct val="150000"/>
              </a:lnSpc>
            </a:pPr>
            <a:r>
              <a:rPr lang="en-GB" sz="800" dirty="0" err="1">
                <a:hlinkClick r:id="rId3"/>
              </a:rPr>
              <a:t>jupyter</a:t>
            </a:r>
            <a:r>
              <a:rPr lang="en-GB" sz="800" dirty="0">
                <a:hlinkClick r:id="rId3"/>
              </a:rPr>
              <a:t>/docker-stacks: Ready-to-run Docker images containing </a:t>
            </a:r>
            <a:r>
              <a:rPr lang="en-GB" sz="800" dirty="0" err="1">
                <a:hlinkClick r:id="rId3"/>
              </a:rPr>
              <a:t>Jupyter</a:t>
            </a:r>
            <a:r>
              <a:rPr lang="en-GB" sz="800" dirty="0">
                <a:hlinkClick r:id="rId3"/>
              </a:rPr>
              <a:t> applications (github.com)</a:t>
            </a:r>
            <a:endParaRPr lang="en-US" sz="800" dirty="0">
              <a:hlinkClick r:id="rId4"/>
            </a:endParaRPr>
          </a:p>
          <a:p>
            <a:pPr algn="l">
              <a:lnSpc>
                <a:spcPct val="150000"/>
              </a:lnSpc>
            </a:pPr>
            <a:r>
              <a:rPr lang="en-US" sz="800" dirty="0">
                <a:hlinkClick r:id="rId4"/>
              </a:rPr>
              <a:t>Selecting an Image — Docker Stacks documentation (jupyter-docker-stacks.readthedocs.io)</a:t>
            </a:r>
            <a:endParaRPr lang="en-GB" sz="8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572CA-3E03-A050-FEBB-5237F92A446B}"/>
              </a:ext>
            </a:extLst>
          </p:cNvPr>
          <p:cNvSpPr/>
          <p:nvPr/>
        </p:nvSpPr>
        <p:spPr>
          <a:xfrm>
            <a:off x="6557889" y="1654676"/>
            <a:ext cx="1084007" cy="27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E2D8C-9565-0E7E-7DCB-6B34BE0D80B1}"/>
              </a:ext>
            </a:extLst>
          </p:cNvPr>
          <p:cNvSpPr/>
          <p:nvPr/>
        </p:nvSpPr>
        <p:spPr>
          <a:xfrm>
            <a:off x="7794296" y="2546955"/>
            <a:ext cx="4024854" cy="715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3B99E-E93D-4A61-E17F-EE951F2D7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889" y="4770512"/>
            <a:ext cx="5308652" cy="8656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2B045C-18C4-5255-30EB-AC294DC92373}"/>
              </a:ext>
            </a:extLst>
          </p:cNvPr>
          <p:cNvSpPr/>
          <p:nvPr/>
        </p:nvSpPr>
        <p:spPr>
          <a:xfrm>
            <a:off x="6557889" y="4770511"/>
            <a:ext cx="5308652" cy="86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Run Docker Container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Execute from Docker desktop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90009-1B84-780F-D3B3-2A55D7BA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52" y="158638"/>
            <a:ext cx="5258907" cy="2976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A572CA-3E03-A050-FEBB-5237F92A446B}"/>
              </a:ext>
            </a:extLst>
          </p:cNvPr>
          <p:cNvSpPr/>
          <p:nvPr/>
        </p:nvSpPr>
        <p:spPr>
          <a:xfrm>
            <a:off x="10931895" y="1841646"/>
            <a:ext cx="653845" cy="418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EDED30-D89E-A7FC-D473-2EDE1188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7" y="1267061"/>
            <a:ext cx="5305333" cy="3003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8E902C-4F53-47E0-AB2D-63D91854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952" y="3429000"/>
            <a:ext cx="5258907" cy="2976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99C453-447D-5E32-0804-C775B36F2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47" y="4546455"/>
            <a:ext cx="5305332" cy="2149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AF8C02-8F70-73FD-8A79-76174AC545AF}"/>
              </a:ext>
            </a:extLst>
          </p:cNvPr>
          <p:cNvSpPr/>
          <p:nvPr/>
        </p:nvSpPr>
        <p:spPr>
          <a:xfrm>
            <a:off x="2323753" y="1841645"/>
            <a:ext cx="2292492" cy="217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F090E4-DA48-1953-E936-F6FE75B0B54E}"/>
              </a:ext>
            </a:extLst>
          </p:cNvPr>
          <p:cNvSpPr/>
          <p:nvPr/>
        </p:nvSpPr>
        <p:spPr>
          <a:xfrm>
            <a:off x="6341806" y="216482"/>
            <a:ext cx="331839" cy="351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2A5D7A-CD86-6CED-3CA9-4CD7C281E07F}"/>
              </a:ext>
            </a:extLst>
          </p:cNvPr>
          <p:cNvSpPr/>
          <p:nvPr/>
        </p:nvSpPr>
        <p:spPr>
          <a:xfrm>
            <a:off x="455054" y="1324598"/>
            <a:ext cx="331839" cy="351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C5EE29-7F17-1BE7-E665-6E12096FC93F}"/>
              </a:ext>
            </a:extLst>
          </p:cNvPr>
          <p:cNvSpPr/>
          <p:nvPr/>
        </p:nvSpPr>
        <p:spPr>
          <a:xfrm>
            <a:off x="6423710" y="3361575"/>
            <a:ext cx="331839" cy="351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F93EA4-31DC-AD33-3B8A-6B6B5F9B766F}"/>
              </a:ext>
            </a:extLst>
          </p:cNvPr>
          <p:cNvSpPr/>
          <p:nvPr/>
        </p:nvSpPr>
        <p:spPr>
          <a:xfrm>
            <a:off x="496006" y="4546455"/>
            <a:ext cx="331839" cy="351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550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Run Docker Container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Execute from Terminal using Docker commands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/>
              <a:t>docker run --rm -p 4040:4040 -p 8888:8888 </a:t>
            </a:r>
            <a:r>
              <a:rPr lang="en-GB" sz="1400" cap="none" dirty="0" err="1"/>
              <a:t>jupyter</a:t>
            </a:r>
            <a:r>
              <a:rPr lang="en-GB" sz="1400" cap="none" dirty="0"/>
              <a:t>/</a:t>
            </a:r>
            <a:r>
              <a:rPr lang="en-GB" sz="1400" cap="none" dirty="0" err="1"/>
              <a:t>pyspark</a:t>
            </a:r>
            <a:r>
              <a:rPr lang="en-GB" sz="1400" cap="none" dirty="0"/>
              <a:t>-notebook</a:t>
            </a:r>
            <a:endParaRPr lang="en-GB" sz="1400" dirty="0"/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Copy token from Terminal and use it for login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F56E5-A7FE-F6D9-CC9D-B92FC6C0D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451" b="-1945"/>
          <a:stretch/>
        </p:blipFill>
        <p:spPr>
          <a:xfrm>
            <a:off x="6366387" y="807142"/>
            <a:ext cx="5825613" cy="397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7B299-A7EB-65BC-F1FE-1DD5ABFF1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3"/>
          <a:stretch/>
        </p:blipFill>
        <p:spPr>
          <a:xfrm>
            <a:off x="1089385" y="2330731"/>
            <a:ext cx="4677235" cy="9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7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Run Docker Container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Create docker-compose application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File name: docker-</a:t>
            </a:r>
            <a:r>
              <a:rPr lang="en-GB" sz="1200" dirty="0" err="1"/>
              <a:t>compose.yml</a:t>
            </a:r>
            <a:endParaRPr lang="en-GB" sz="1200" dirty="0"/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Services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Image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Ports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User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Environment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Working Directory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Command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Restart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External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5AF74-67ED-9CE1-95B1-58B51440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11" y="1628467"/>
            <a:ext cx="4476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Run Docker Container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Execute docker-compose application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Navigate to directory which contains the docker-</a:t>
            </a:r>
            <a:r>
              <a:rPr lang="en-GB" sz="1200" dirty="0" err="1"/>
              <a:t>compose.yml</a:t>
            </a:r>
            <a:endParaRPr lang="en-GB" sz="1200" dirty="0"/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Execute: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Optional parameter: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Change password for the next logins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2FDC5-9F8D-B61D-4774-B97FFBF1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20" y="3163529"/>
            <a:ext cx="8637915" cy="33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Jupyter</a:t>
            </a:r>
            <a:r>
              <a:rPr lang="en-US" sz="2300" b="1" dirty="0"/>
              <a:t> </a:t>
            </a:r>
            <a:r>
              <a:rPr lang="en-US" sz="2300" b="1" dirty="0" err="1"/>
              <a:t>Pyspark</a:t>
            </a:r>
            <a:r>
              <a:rPr lang="en-US" sz="2300" b="1" dirty="0"/>
              <a:t> Notebook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Verify environment and setup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B1D8F-DE6A-624B-D23A-30AA6592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3" y="1451951"/>
            <a:ext cx="10695039" cy="48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01: Introduction to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SparkContext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and RDDs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22170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 </a:t>
            </a:r>
            <a:r>
              <a:rPr lang="en-GB" b="1">
                <a:latin typeface="Helvetica" panose="020B0604020202020204" pitchFamily="34" charset="0"/>
                <a:cs typeface="Helvetica" panose="020B0604020202020204" pitchFamily="34" charset="0"/>
              </a:rPr>
              <a:t>– w04 &amp; W05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00: Setting Up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with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Jupyter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Notebook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01: Introduction to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SparkContext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and RDDs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02: Introduction to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SparkSession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APIs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03: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SparkSQL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Integration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04: Advanced RDDs and Pair RDDs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05: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vs RDDs: Performance and Use Cases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Notes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SparkSession</a:t>
            </a:r>
            <a:r>
              <a:rPr lang="en-US" sz="2300" b="1" dirty="0"/>
              <a:t> and </a:t>
            </a:r>
            <a:r>
              <a:rPr lang="en-US" sz="2300" b="1" dirty="0" err="1"/>
              <a:t>SparkContext</a:t>
            </a: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5890525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Initialize </a:t>
            </a:r>
            <a:r>
              <a:rPr lang="en-GB" sz="1600" cap="none" dirty="0" err="1"/>
              <a:t>SparkSession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Get </a:t>
            </a:r>
            <a:r>
              <a:rPr lang="en-GB" sz="1600" cap="none" dirty="0" err="1"/>
              <a:t>SparkContext</a:t>
            </a:r>
            <a:r>
              <a:rPr lang="en-GB" sz="1600" cap="none" dirty="0"/>
              <a:t> from </a:t>
            </a:r>
            <a:r>
              <a:rPr lang="en-GB" sz="1600" cap="none" dirty="0" err="1"/>
              <a:t>SparkSession</a:t>
            </a:r>
            <a:endParaRPr lang="en-GB" sz="16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7DC9-05A7-EE4F-412C-2733A837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002"/>
            <a:ext cx="12192000" cy="27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SparkSession</a:t>
            </a:r>
            <a:r>
              <a:rPr lang="en-US" sz="2300" b="1" dirty="0"/>
              <a:t> and </a:t>
            </a:r>
            <a:r>
              <a:rPr lang="en-US" sz="2300" b="1" dirty="0" err="1"/>
              <a:t>SparkContext</a:t>
            </a: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5890525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Make the initialization reusable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B00EF-0EB8-EF48-F38B-EF4B5849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0" y="1753955"/>
            <a:ext cx="11620275" cy="45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Creation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5890525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cap="none" dirty="0"/>
              <a:t>Creating RDD from a text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F6193-83BA-521D-D67F-DFFC361F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8" y="1753955"/>
            <a:ext cx="10816683" cy="45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Creation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5890525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cap="none" dirty="0"/>
              <a:t>Creating a new RDD from an existing RDD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7406E-B50C-27CC-3876-B45504736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77"/>
          <a:stretch/>
        </p:blipFill>
        <p:spPr>
          <a:xfrm>
            <a:off x="1828800" y="1632241"/>
            <a:ext cx="79641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3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Creation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5890525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cap="none" dirty="0"/>
              <a:t>Creating from a sequence (list)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B53BE-0B7F-79BA-8DAC-F96F4A91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843087"/>
            <a:ext cx="6915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5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Narrow transformation:</a:t>
            </a:r>
            <a:r>
              <a:rPr lang="en-GB" sz="1400" cap="none" dirty="0"/>
              <a:t> </a:t>
            </a:r>
            <a:r>
              <a:rPr lang="en-GB" sz="1400" b="1" cap="none" dirty="0" err="1"/>
              <a:t>flatMap</a:t>
            </a:r>
            <a:r>
              <a:rPr lang="en-GB" sz="1400" cap="none" dirty="0"/>
              <a:t>, map,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3CAB3-11B4-45B2-AC5F-FB8D6B84F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77"/>
          <a:stretch/>
        </p:blipFill>
        <p:spPr>
          <a:xfrm>
            <a:off x="2113937" y="2114609"/>
            <a:ext cx="79641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Narrow transformation:</a:t>
            </a:r>
            <a:r>
              <a:rPr lang="en-GB" sz="1400" cap="none" dirty="0"/>
              <a:t> </a:t>
            </a:r>
            <a:r>
              <a:rPr lang="en-GB" sz="1400" cap="none" dirty="0" err="1"/>
              <a:t>flatMap</a:t>
            </a:r>
            <a:r>
              <a:rPr lang="en-GB" sz="1400" cap="none" dirty="0"/>
              <a:t>, </a:t>
            </a:r>
            <a:r>
              <a:rPr lang="en-GB" sz="1400" b="1" cap="none" dirty="0"/>
              <a:t>map</a:t>
            </a:r>
            <a:r>
              <a:rPr lang="en-GB" sz="1400" cap="none" dirty="0"/>
              <a:t>,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FDACC-DBDB-B162-0910-B3BA60A5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041528"/>
            <a:ext cx="7715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Narrow transformation:</a:t>
            </a:r>
            <a:r>
              <a:rPr lang="en-GB" sz="1400" cap="none" dirty="0"/>
              <a:t> </a:t>
            </a:r>
            <a:r>
              <a:rPr lang="en-GB" sz="1400" cap="none" dirty="0" err="1"/>
              <a:t>flatMap</a:t>
            </a:r>
            <a:r>
              <a:rPr lang="en-GB" sz="1400" cap="none" dirty="0"/>
              <a:t>, map, </a:t>
            </a:r>
            <a:r>
              <a:rPr lang="en-GB" sz="1400" b="1" cap="none" dirty="0"/>
              <a:t>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33C70-E064-EA5D-542D-0AA3A07C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6" y="1982555"/>
            <a:ext cx="10153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8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Wide transformation: </a:t>
            </a:r>
            <a:r>
              <a:rPr lang="en-GB" sz="1400" b="1" dirty="0" err="1"/>
              <a:t>reduceByKey</a:t>
            </a:r>
            <a:r>
              <a:rPr lang="en-GB" sz="1400" dirty="0"/>
              <a:t>, </a:t>
            </a:r>
            <a:r>
              <a:rPr lang="en-GB" sz="1400" dirty="0" err="1"/>
              <a:t>sortByKey</a:t>
            </a:r>
            <a:endParaRPr lang="en-GB" sz="14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F524C-1141-C45D-C38B-8EFC4E80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05" y="1910762"/>
            <a:ext cx="6102166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Wide transformation: </a:t>
            </a:r>
            <a:r>
              <a:rPr lang="en-GB" sz="1400" dirty="0" err="1"/>
              <a:t>reduceByKey</a:t>
            </a:r>
            <a:r>
              <a:rPr lang="en-GB" sz="1400" dirty="0"/>
              <a:t>, </a:t>
            </a:r>
            <a:r>
              <a:rPr lang="en-GB" sz="1400" b="1" dirty="0" err="1"/>
              <a:t>sortByKey</a:t>
            </a:r>
            <a:endParaRPr lang="en-GB" sz="1400" b="1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0C4C2-98F2-7DF3-D459-6716F028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17" y="1766073"/>
            <a:ext cx="6170169" cy="48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00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Setting Up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with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Jupyter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Notebook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3918950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Wide transformation: </a:t>
            </a:r>
            <a:r>
              <a:rPr lang="en-GB" sz="1400" dirty="0" err="1"/>
              <a:t>reduceByKey</a:t>
            </a:r>
            <a:r>
              <a:rPr lang="en-GB" sz="1400" dirty="0"/>
              <a:t>, </a:t>
            </a:r>
            <a:r>
              <a:rPr lang="en-GB" sz="1400" b="1" dirty="0" err="1"/>
              <a:t>sortByKey</a:t>
            </a:r>
            <a:endParaRPr lang="en-GB" sz="1400" b="1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0C4C2-98F2-7DF3-D459-6716F028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17" y="1766073"/>
            <a:ext cx="6170169" cy="48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Actions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  <a:endParaRPr lang="en-GB" sz="1400" b="1" cap="none" dirty="0"/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rdd.collect</a:t>
            </a:r>
            <a:r>
              <a:rPr lang="en-GB" sz="1400" cap="none" dirty="0"/>
              <a:t>(): Return all elements as an array in the driver program.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rdd.count</a:t>
            </a:r>
            <a:r>
              <a:rPr lang="en-GB" sz="1400" cap="none" dirty="0"/>
              <a:t>(), </a:t>
            </a:r>
            <a:r>
              <a:rPr lang="en-GB" sz="1400" cap="none" dirty="0" err="1"/>
              <a:t>rdd.countByValue</a:t>
            </a:r>
            <a:r>
              <a:rPr lang="en-GB" sz="1400" cap="none" dirty="0"/>
              <a:t>(): Return the number of elements or count of each unique value.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rdd.take</a:t>
            </a:r>
            <a:r>
              <a:rPr lang="en-GB" sz="1400" cap="none" dirty="0"/>
              <a:t>(n), </a:t>
            </a:r>
            <a:r>
              <a:rPr lang="en-GB" sz="1400" cap="none" dirty="0" err="1"/>
              <a:t>rdd.takeSample</a:t>
            </a:r>
            <a:r>
              <a:rPr lang="en-GB" sz="1400" cap="none" dirty="0"/>
              <a:t>(</a:t>
            </a:r>
            <a:r>
              <a:rPr lang="en-GB" sz="1400" cap="none" dirty="0" err="1"/>
              <a:t>withReplacement</a:t>
            </a:r>
            <a:r>
              <a:rPr lang="en-GB" sz="1400" cap="none" dirty="0"/>
              <a:t>, </a:t>
            </a:r>
            <a:r>
              <a:rPr lang="en-GB" sz="1400" cap="none" dirty="0" err="1"/>
              <a:t>num</a:t>
            </a:r>
            <a:r>
              <a:rPr lang="en-GB" sz="1400" cap="none" dirty="0"/>
              <a:t>, seed): Return the first n elements or a random sample.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rdd.reduce</a:t>
            </a:r>
            <a:r>
              <a:rPr lang="en-GB" sz="1400" cap="none" dirty="0"/>
              <a:t>(</a:t>
            </a:r>
            <a:r>
              <a:rPr lang="en-GB" sz="1400" cap="none" dirty="0" err="1"/>
              <a:t>func</a:t>
            </a:r>
            <a:r>
              <a:rPr lang="en-GB" sz="1400" cap="none" dirty="0"/>
              <a:t>), </a:t>
            </a:r>
            <a:r>
              <a:rPr lang="en-GB" sz="1400" cap="none" dirty="0" err="1"/>
              <a:t>rdd.fold</a:t>
            </a:r>
            <a:r>
              <a:rPr lang="en-GB" sz="1400" cap="none" dirty="0"/>
              <a:t>(</a:t>
            </a:r>
            <a:r>
              <a:rPr lang="en-GB" sz="1400" cap="none" dirty="0" err="1"/>
              <a:t>zeroValue</a:t>
            </a:r>
            <a:r>
              <a:rPr lang="en-GB" sz="1400" cap="none" dirty="0"/>
              <a:t>)(</a:t>
            </a:r>
            <a:r>
              <a:rPr lang="en-GB" sz="1400" cap="none" dirty="0" err="1"/>
              <a:t>func</a:t>
            </a:r>
            <a:r>
              <a:rPr lang="en-GB" sz="1400" cap="none" dirty="0"/>
              <a:t>): Aggregate elements using a function.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rdd.saveAsTextFile</a:t>
            </a:r>
            <a:r>
              <a:rPr lang="en-GB" sz="1400" cap="none" dirty="0"/>
              <a:t>(path), </a:t>
            </a:r>
            <a:r>
              <a:rPr lang="en-GB" sz="1400" cap="none" dirty="0" err="1"/>
              <a:t>rdd.saveAsSequenceFile</a:t>
            </a:r>
            <a:r>
              <a:rPr lang="en-GB" sz="1400" cap="none" dirty="0"/>
              <a:t>(path): Save the RDD to a file.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200153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Persistence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Manipulate RDD transformation APIs to work with text data:</a:t>
            </a:r>
            <a:endParaRPr lang="en-GB" sz="1400" b="1" cap="none" dirty="0"/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rdd.cache</a:t>
            </a:r>
            <a:r>
              <a:rPr lang="en-GB" sz="1400" cap="none" dirty="0"/>
              <a:t>(), </a:t>
            </a:r>
            <a:r>
              <a:rPr lang="en-GB" sz="1400" cap="none" dirty="0" err="1"/>
              <a:t>rdd.persist</a:t>
            </a:r>
            <a:r>
              <a:rPr lang="en-GB" sz="1400" cap="none" dirty="0"/>
              <a:t>(</a:t>
            </a:r>
            <a:r>
              <a:rPr lang="en-GB" sz="1400" cap="none" dirty="0" err="1"/>
              <a:t>storageLevel</a:t>
            </a:r>
            <a:r>
              <a:rPr lang="en-GB" sz="1400" cap="none" dirty="0"/>
              <a:t>): Cache the RDD in memory or on disk for reuse.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 err="1"/>
              <a:t>rdd.checkpoint</a:t>
            </a:r>
            <a:r>
              <a:rPr lang="en-GB" sz="1400" cap="none" dirty="0"/>
              <a:t>(): Mark the RDD for checkpointing to fault-tolerant storage.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134789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Persistence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C0A88-5DBB-6CF7-EA3A-E460E93BF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79438"/>
              </p:ext>
            </p:extLst>
          </p:nvPr>
        </p:nvGraphicFramePr>
        <p:xfrm>
          <a:off x="721895" y="1049617"/>
          <a:ext cx="10924674" cy="5407694"/>
        </p:xfrm>
        <a:graphic>
          <a:graphicData uri="http://schemas.openxmlformats.org/drawingml/2006/table">
            <a:tbl>
              <a:tblPr/>
              <a:tblGrid>
                <a:gridCol w="2109537">
                  <a:extLst>
                    <a:ext uri="{9D8B030D-6E8A-4147-A177-3AD203B41FA5}">
                      <a16:colId xmlns:a16="http://schemas.microsoft.com/office/drawing/2014/main" val="3473359834"/>
                    </a:ext>
                  </a:extLst>
                </a:gridCol>
                <a:gridCol w="4227094">
                  <a:extLst>
                    <a:ext uri="{9D8B030D-6E8A-4147-A177-3AD203B41FA5}">
                      <a16:colId xmlns:a16="http://schemas.microsoft.com/office/drawing/2014/main" val="3561573332"/>
                    </a:ext>
                  </a:extLst>
                </a:gridCol>
                <a:gridCol w="4588043">
                  <a:extLst>
                    <a:ext uri="{9D8B030D-6E8A-4147-A177-3AD203B41FA5}">
                      <a16:colId xmlns:a16="http://schemas.microsoft.com/office/drawing/2014/main" val="3889633951"/>
                    </a:ext>
                  </a:extLst>
                </a:gridCol>
              </a:tblGrid>
              <a:tr h="281853"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Checkpointing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Caching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07441"/>
                  </a:ext>
                </a:extLst>
              </a:tr>
              <a:tr h="91602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To save the state of RDDs/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DataFrames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 to reliable storage for fault tolerance and lineage truncation.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To store intermediate data in memory for faster access during subsequent operations.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65719"/>
                  </a:ext>
                </a:extLst>
              </a:tr>
              <a:tr h="493244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Storage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Writes data to a reliable storage system (e.g., HDFS, S3).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Keeps data in memory (RAM) for quick retrieval.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80802"/>
                  </a:ext>
                </a:extLst>
              </a:tr>
              <a:tr h="112741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Data Materialization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Materializes the data and breaks the lineage, meaning subsequent operations don't need to recompute previous transformations.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Keeps data in memory but retains lineage, allowing Spark to recompute if needed.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34962"/>
                  </a:ext>
                </a:extLst>
              </a:tr>
              <a:tr h="70463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Performance Impact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Involves I/O overhead since data is written to disk, which can slow down performance.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Provides faster access due to in-memory storage, significantly speeding up repeated queries.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47505"/>
                  </a:ext>
                </a:extLst>
              </a:tr>
              <a:tr h="91602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Use Cases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Best for long-running applications, iterative algorithms, or when data might be lost due to failures.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Ideal for iterative algorithms or repeated queries where the same dataset is accessed multiple times.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40331"/>
                  </a:ext>
                </a:extLst>
              </a:tr>
              <a:tr h="91602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Eviction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Checkpointed data remains until explicitly removed or until the application ends.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Cached data can be evicted based on memory pressure (i.e., if Spark needs memory for other tasks).</a:t>
                      </a:r>
                    </a:p>
                  </a:txBody>
                  <a:tcPr marL="48022" marR="48022" marT="24011" marB="2401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7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RDD APIs – Summary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F7F6CC-2016-05F5-A5E0-660564D8B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09760"/>
              </p:ext>
            </p:extLst>
          </p:nvPr>
        </p:nvGraphicFramePr>
        <p:xfrm>
          <a:off x="685799" y="1572126"/>
          <a:ext cx="11057021" cy="4636946"/>
        </p:xfrm>
        <a:graphic>
          <a:graphicData uri="http://schemas.openxmlformats.org/drawingml/2006/table">
            <a:tbl>
              <a:tblPr/>
              <a:tblGrid>
                <a:gridCol w="3137358">
                  <a:extLst>
                    <a:ext uri="{9D8B030D-6E8A-4147-A177-3AD203B41FA5}">
                      <a16:colId xmlns:a16="http://schemas.microsoft.com/office/drawing/2014/main" val="861494610"/>
                    </a:ext>
                  </a:extLst>
                </a:gridCol>
                <a:gridCol w="7919663">
                  <a:extLst>
                    <a:ext uri="{9D8B030D-6E8A-4147-A177-3AD203B41FA5}">
                      <a16:colId xmlns:a16="http://schemas.microsoft.com/office/drawing/2014/main" val="4045485690"/>
                    </a:ext>
                  </a:extLst>
                </a:gridCol>
              </a:tblGrid>
              <a:tr h="579618">
                <a:tc>
                  <a:txBody>
                    <a:bodyPr/>
                    <a:lstStyle/>
                    <a:p>
                      <a:pPr algn="l"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72976"/>
                  </a:ext>
                </a:extLst>
              </a:tr>
              <a:tr h="1014332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Narrow Transformations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map(),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flatMap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filter(),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mapPartitions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mapPartitionsWithIndex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</a:p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sample(), union(), intersection(), cartesian(), zip()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351"/>
                  </a:ext>
                </a:extLst>
              </a:tr>
              <a:tr h="1014332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Wide Transformations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reduceByKey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groupByKey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join(), cogroup(),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subtractByKey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sortByKey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aggregateByKey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foldByKey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48391"/>
                  </a:ext>
                </a:extLst>
              </a:tr>
              <a:tr h="1014332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Actions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collect(), take(), count(), first(), reduce(), 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effectLst/>
                        </a:rPr>
                        <a:t>saveAsTextFile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</a:p>
                    <a:p>
                      <a:pPr latinLnBrk="0"/>
                      <a:r>
                        <a:rPr lang="en-GB" dirty="0" err="1">
                          <a:solidFill>
                            <a:schemeClr val="bg1"/>
                          </a:solidFill>
                          <a:effectLst/>
                        </a:rPr>
                        <a:t>countByKey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(), foreach()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24075"/>
                  </a:ext>
                </a:extLst>
              </a:tr>
              <a:tr h="1014332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cache(), persist(),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unpersist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coalesce(), repartition(), glom(),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getNumPartitions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6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7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Creation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From a physical data source: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File storage: CSV, JSON, Parquet, Delta Lake, HUDI, Iceberg …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cap="none" dirty="0"/>
              <a:t>Message Queue: Apache Kafka, …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1600" cap="none" dirty="0"/>
              <a:t>From a sequence / list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1600" cap="none" dirty="0"/>
              <a:t>From another </a:t>
            </a:r>
            <a:r>
              <a:rPr lang="en-GB" sz="1600" cap="none" dirty="0" err="1"/>
              <a:t>DataFrames</a:t>
            </a:r>
            <a:endParaRPr lang="en-GB" sz="1600" cap="none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</p:txBody>
      </p:sp>
    </p:spTree>
    <p:extLst>
      <p:ext uri="{BB962C8B-B14F-4D97-AF65-F5344CB8AC3E}">
        <p14:creationId xmlns:p14="http://schemas.microsoft.com/office/powerpoint/2010/main" val="76575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Narrow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.select()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</a:t>
            </a:r>
            <a:r>
              <a:rPr lang="en-GB" sz="1400" dirty="0" err="1"/>
              <a:t>withColumn</a:t>
            </a:r>
            <a:r>
              <a:rPr lang="en-GB" sz="1400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.filter()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.drop()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.distinct()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.limit()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selectExpr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.replace()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fillna</a:t>
            </a:r>
            <a:r>
              <a:rPr lang="en-GB" sz="1400" dirty="0"/>
              <a:t>() or .</a:t>
            </a:r>
            <a:r>
              <a:rPr lang="en-GB" sz="1400" dirty="0" err="1"/>
              <a:t>na.fill</a:t>
            </a:r>
            <a:r>
              <a:rPr lang="en-GB" sz="1400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dropna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</p:txBody>
      </p:sp>
    </p:spTree>
    <p:extLst>
      <p:ext uri="{BB962C8B-B14F-4D97-AF65-F5344CB8AC3E}">
        <p14:creationId xmlns:p14="http://schemas.microsoft.com/office/powerpoint/2010/main" val="141150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Wide Transformations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groupBy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.join()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orderBy</a:t>
            </a:r>
            <a:r>
              <a:rPr lang="en-GB" sz="1400" cap="none" dirty="0"/>
              <a:t>() or sort()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.coalesce()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.repartition()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.rollup()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.cube()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</a:t>
            </a:r>
            <a:r>
              <a:rPr lang="en-GB" sz="1400" dirty="0" err="1"/>
              <a:t>dropDuplicates</a:t>
            </a:r>
            <a:r>
              <a:rPr lang="en-GB" sz="1400" dirty="0"/>
              <a:t>()</a:t>
            </a:r>
            <a:endParaRPr lang="en-GB" sz="1400" cap="none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</p:txBody>
      </p:sp>
    </p:spTree>
    <p:extLst>
      <p:ext uri="{BB962C8B-B14F-4D97-AF65-F5344CB8AC3E}">
        <p14:creationId xmlns:p14="http://schemas.microsoft.com/office/powerpoint/2010/main" val="906535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Actions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.show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.count()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.collect()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.first()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.head()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.take()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.describe()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</a:t>
            </a:r>
            <a:r>
              <a:rPr lang="en-GB" sz="1400" dirty="0" err="1"/>
              <a:t>toPandas</a:t>
            </a:r>
            <a:r>
              <a:rPr lang="en-GB" sz="1400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.write()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</p:txBody>
      </p:sp>
    </p:spTree>
    <p:extLst>
      <p:ext uri="{BB962C8B-B14F-4D97-AF65-F5344CB8AC3E}">
        <p14:creationId xmlns:p14="http://schemas.microsoft.com/office/powerpoint/2010/main" val="2843767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Others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.explain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.cache()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.persist()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</a:t>
            </a:r>
            <a:r>
              <a:rPr lang="en-GB" sz="1400" dirty="0" err="1"/>
              <a:t>unpersist</a:t>
            </a:r>
            <a:r>
              <a:rPr lang="en-GB" sz="1400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printSchema</a:t>
            </a:r>
            <a:r>
              <a:rPr lang="en-GB" sz="1400" cap="none" dirty="0"/>
              <a:t>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.schema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.sample()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.</a:t>
            </a:r>
            <a:r>
              <a:rPr lang="en-GB" sz="1400" dirty="0" err="1"/>
              <a:t>corr</a:t>
            </a:r>
            <a:r>
              <a:rPr lang="en-GB" sz="1400" dirty="0"/>
              <a:t>() - Computes the correlation between two columns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dirty="0" err="1"/>
              <a:t>cov</a:t>
            </a:r>
            <a:r>
              <a:rPr lang="en-GB" sz="1400" cap="none" dirty="0"/>
              <a:t>() - Computes the covariance between two columns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approxQuantile</a:t>
            </a:r>
            <a:r>
              <a:rPr lang="en-GB" sz="1400" cap="none" dirty="0"/>
              <a:t>() - Computes approximate quantiles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/>
              <a:t>.</a:t>
            </a:r>
            <a:r>
              <a:rPr lang="en-GB" sz="1400" cap="none" dirty="0" err="1"/>
              <a:t>crossJoin</a:t>
            </a:r>
            <a:r>
              <a:rPr lang="en-GB" sz="1400" cap="none" dirty="0"/>
              <a:t>() - Performs a cartesian product of two </a:t>
            </a:r>
            <a:r>
              <a:rPr lang="en-GB" sz="1400" cap="none" dirty="0" err="1"/>
              <a:t>DataFrames</a:t>
            </a:r>
            <a:endParaRPr lang="en-GB" sz="1400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createOrReplaceTempView</a:t>
            </a:r>
            <a:r>
              <a:rPr lang="en-GB" sz="1400" cap="none" dirty="0"/>
              <a:t>() - Creates a temporary SQL view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cap="none" dirty="0"/>
          </a:p>
        </p:txBody>
      </p:sp>
    </p:spTree>
    <p:extLst>
      <p:ext uri="{BB962C8B-B14F-4D97-AF65-F5344CB8AC3E}">
        <p14:creationId xmlns:p14="http://schemas.microsoft.com/office/powerpoint/2010/main" val="230081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Setup Spark environment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Objective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Setup </a:t>
            </a:r>
            <a:r>
              <a:rPr lang="en-GB" sz="1400" dirty="0" err="1"/>
              <a:t>Jupyter</a:t>
            </a:r>
            <a:r>
              <a:rPr lang="en-GB" sz="1400" dirty="0"/>
              <a:t> Notebooks with Apache Spark</a:t>
            </a:r>
            <a:endParaRPr lang="en-GB" sz="1400" cap="none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Prerequisites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cap="none" dirty="0"/>
              <a:t>If you are using Windows OS, setup WSL2 for Windows PC. Follow </a:t>
            </a:r>
            <a:r>
              <a:rPr lang="en-GB" sz="1400" cap="none" dirty="0">
                <a:hlinkClick r:id="rId2"/>
              </a:rPr>
              <a:t>this instruction</a:t>
            </a:r>
            <a:r>
              <a:rPr lang="en-GB" sz="1400" cap="none" dirty="0"/>
              <a:t> or this </a:t>
            </a:r>
            <a:r>
              <a:rPr lang="en-GB" sz="1400" cap="none" dirty="0">
                <a:hlinkClick r:id="rId3"/>
              </a:rPr>
              <a:t>official link</a:t>
            </a:r>
            <a:r>
              <a:rPr lang="en-GB" sz="1400" cap="none" dirty="0"/>
              <a:t> from Microsoft.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Setup Docker Desktop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hlinkClick r:id="rId4"/>
              </a:rPr>
              <a:t>Link</a:t>
            </a:r>
            <a:r>
              <a:rPr lang="en-GB" sz="1400" dirty="0"/>
              <a:t> Download and Setup Docker Desktop for Windows PCs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cap="none" dirty="0">
                <a:hlinkClick r:id="rId5"/>
              </a:rPr>
              <a:t>Link</a:t>
            </a:r>
            <a:r>
              <a:rPr lang="en-GB" sz="1400" cap="none" dirty="0"/>
              <a:t> Download and Setup Docker Desktop for MacOS / Linux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[</a:t>
            </a:r>
            <a:r>
              <a:rPr lang="en-GB" sz="1600" i="1" cap="none" dirty="0"/>
              <a:t>Optional</a:t>
            </a:r>
            <a:r>
              <a:rPr lang="en-GB" sz="1600" cap="none" dirty="0"/>
              <a:t>] Install Docker Toolbox for PCs which don’t support Docker Desktop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pic>
        <p:nvPicPr>
          <p:cNvPr id="1030" name="Picture 6" descr="Configuring Apache Spark and Jupyter Notebooks | by Abhinav Singh ...">
            <a:extLst>
              <a:ext uri="{FF2B5EF4-FFF2-40B4-BE49-F238E27FC236}">
                <a16:creationId xmlns:a16="http://schemas.microsoft.com/office/drawing/2014/main" id="{34801D8B-61DF-2528-19DB-77C2BB33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69" y="1315742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8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APIs – Summary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DCB3C-0E1D-F901-66C3-3A81F7E29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92581"/>
              </p:ext>
            </p:extLst>
          </p:nvPr>
        </p:nvGraphicFramePr>
        <p:xfrm>
          <a:off x="685799" y="1249715"/>
          <a:ext cx="11121189" cy="4959356"/>
        </p:xfrm>
        <a:graphic>
          <a:graphicData uri="http://schemas.openxmlformats.org/drawingml/2006/table">
            <a:tbl>
              <a:tblPr/>
              <a:tblGrid>
                <a:gridCol w="2867527">
                  <a:extLst>
                    <a:ext uri="{9D8B030D-6E8A-4147-A177-3AD203B41FA5}">
                      <a16:colId xmlns:a16="http://schemas.microsoft.com/office/drawing/2014/main" val="1135320372"/>
                    </a:ext>
                  </a:extLst>
                </a:gridCol>
                <a:gridCol w="8253662">
                  <a:extLst>
                    <a:ext uri="{9D8B030D-6E8A-4147-A177-3AD203B41FA5}">
                      <a16:colId xmlns:a16="http://schemas.microsoft.com/office/drawing/2014/main" val="1292875377"/>
                    </a:ext>
                  </a:extLst>
                </a:gridCol>
              </a:tblGrid>
              <a:tr h="566783">
                <a:tc>
                  <a:txBody>
                    <a:bodyPr/>
                    <a:lstStyle/>
                    <a:p>
                      <a:pPr algn="l" latinLnBrk="0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5894"/>
                  </a:ext>
                </a:extLst>
              </a:tr>
              <a:tr h="991871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Narrow Transformations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select(),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withColumn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filter(), drop(), distinct(), limit(),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selectExpr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replace(),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fillna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dropna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na.fill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889217"/>
                  </a:ext>
                </a:extLst>
              </a:tr>
              <a:tr h="991871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Wide Transformations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groupBy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agg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join(),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orderBy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coalesce(), repartition(), rollup(), cube(),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dropDuplicates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98137"/>
                  </a:ext>
                </a:extLst>
              </a:tr>
              <a:tr h="991871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Actions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show(), count(), collect(), first(), head(), take(), describe(), toPandas(), write()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95144"/>
                  </a:ext>
                </a:extLst>
              </a:tr>
              <a:tr h="1416960">
                <a:tc>
                  <a:txBody>
                    <a:bodyPr/>
                    <a:lstStyle/>
                    <a:p>
                      <a:pPr latinLnBrk="0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explain(), cache(), persist(),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unpersist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printSchema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schema(),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createOrReplaceTempView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sample(),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corr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approxQuantile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</a:p>
                    <a:p>
                      <a:pPr latinLnBrk="0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crossJoin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299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Data Definition Language (DDL)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createOrReplaceTempView</a:t>
            </a:r>
            <a:r>
              <a:rPr lang="en-GB" sz="1400" dirty="0"/>
              <a:t>(): Creates or replaces a temporary view using a </a:t>
            </a:r>
            <a:r>
              <a:rPr lang="en-GB" sz="1400" dirty="0" err="1"/>
              <a:t>DataFrame</a:t>
            </a:r>
            <a:endParaRPr lang="en-GB" sz="1400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createGlobalTempView</a:t>
            </a:r>
            <a:r>
              <a:rPr lang="en-GB" sz="1400" cap="none" dirty="0"/>
              <a:t>(): Creates a global temporary view accessible across all sessions.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createGlobalTempView</a:t>
            </a:r>
            <a:r>
              <a:rPr lang="en-GB" sz="1400" cap="none" dirty="0"/>
              <a:t>(): Creates a global temporary view accessible across all sessions.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dropGlobalTempView</a:t>
            </a:r>
            <a:r>
              <a:rPr lang="en-GB" sz="1400" cap="none" dirty="0"/>
              <a:t>(): Removes a global temporary view.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sql</a:t>
            </a:r>
            <a:r>
              <a:rPr lang="en-GB" sz="1400" cap="none" dirty="0"/>
              <a:t>(): Executes a SQL query.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cap="none" dirty="0" err="1"/>
              <a:t>createExternalTable</a:t>
            </a:r>
            <a:r>
              <a:rPr lang="en-GB" sz="1400" cap="none" dirty="0"/>
              <a:t>(): Defines an external table using the data stored outside of Spark.</a:t>
            </a:r>
          </a:p>
        </p:txBody>
      </p:sp>
    </p:spTree>
    <p:extLst>
      <p:ext uri="{BB962C8B-B14F-4D97-AF65-F5344CB8AC3E}">
        <p14:creationId xmlns:p14="http://schemas.microsoft.com/office/powerpoint/2010/main" val="121657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Data Manipulation Language (DML)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insertInto</a:t>
            </a:r>
            <a:r>
              <a:rPr lang="en-GB" sz="1400" dirty="0"/>
              <a:t>(): Inserts the content of a </a:t>
            </a:r>
            <a:r>
              <a:rPr lang="en-GB" sz="1400" dirty="0" err="1"/>
              <a:t>DataFrame</a:t>
            </a:r>
            <a:r>
              <a:rPr lang="en-GB" sz="1400" dirty="0"/>
              <a:t> into an existing table.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df.write.mode</a:t>
            </a:r>
            <a:r>
              <a:rPr lang="en-GB" sz="1400" dirty="0"/>
              <a:t>(): Specifies the save mode when writing data (e.g., append, overwrite).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saveAsTable</a:t>
            </a:r>
            <a:r>
              <a:rPr lang="en-GB" sz="1400" dirty="0"/>
              <a:t>(): Saves the content of the </a:t>
            </a:r>
            <a:r>
              <a:rPr lang="en-GB" sz="1400" dirty="0" err="1"/>
              <a:t>DataFrame</a:t>
            </a:r>
            <a:r>
              <a:rPr lang="en-GB" sz="1400" dirty="0"/>
              <a:t> as a table.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drop(): Deletes a table or view.</a:t>
            </a:r>
          </a:p>
        </p:txBody>
      </p:sp>
    </p:spTree>
    <p:extLst>
      <p:ext uri="{BB962C8B-B14F-4D97-AF65-F5344CB8AC3E}">
        <p14:creationId xmlns:p14="http://schemas.microsoft.com/office/powerpoint/2010/main" val="3878135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Query Execution and SQL Functions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GB" sz="1400" dirty="0"/>
              <a:t>Similar to Spark </a:t>
            </a:r>
            <a:r>
              <a:rPr lang="en-GB" sz="1400" dirty="0" err="1"/>
              <a:t>DataFrames</a:t>
            </a:r>
            <a:r>
              <a:rPr lang="en-GB" sz="1400" dirty="0"/>
              <a:t> APIs in the previous sections</a:t>
            </a:r>
          </a:p>
        </p:txBody>
      </p:sp>
    </p:spTree>
    <p:extLst>
      <p:ext uri="{BB962C8B-B14F-4D97-AF65-F5344CB8AC3E}">
        <p14:creationId xmlns:p14="http://schemas.microsoft.com/office/powerpoint/2010/main" val="2744527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Catalog and Metadata Operations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listDatabases</a:t>
            </a:r>
            <a:r>
              <a:rPr lang="en-GB" sz="1400" dirty="0"/>
              <a:t>(): Lists all databases.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listTables</a:t>
            </a:r>
            <a:r>
              <a:rPr lang="en-GB" sz="1400" dirty="0"/>
              <a:t>(): Lists all tables in the current database.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listColumns</a:t>
            </a:r>
            <a:r>
              <a:rPr lang="en-GB" sz="1400" dirty="0"/>
              <a:t>(): Lists all columns of a specific table.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listFunctions</a:t>
            </a:r>
            <a:r>
              <a:rPr lang="en-GB" sz="1400" dirty="0"/>
              <a:t>(): Lists all available SQL functions.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currentDatabase</a:t>
            </a:r>
            <a:r>
              <a:rPr lang="en-GB" sz="1400" dirty="0"/>
              <a:t>(): Returns the current database name.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setCurrentDatabase</a:t>
            </a:r>
            <a:r>
              <a:rPr lang="en-GB" sz="1400" dirty="0"/>
              <a:t>(): Sets the current database.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 err="1"/>
              <a:t>isCached</a:t>
            </a:r>
            <a:r>
              <a:rPr lang="en-GB" sz="1400" dirty="0"/>
              <a:t>(): Checks if a table is cached.</a:t>
            </a:r>
          </a:p>
          <a:p>
            <a:pPr marL="800100" lvl="1" indent="-342900" algn="l">
              <a:lnSpc>
                <a:spcPct val="150000"/>
              </a:lnSpc>
              <a:buAutoNum type="arabicPeriod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43470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</a:t>
            </a:r>
            <a:r>
              <a:rPr lang="en-US" sz="2300" b="1" dirty="0" err="1"/>
              <a:t>DataFrame</a:t>
            </a:r>
            <a:r>
              <a:rPr lang="en-US" sz="2300" b="1" dirty="0"/>
              <a:t> to SQL Interoperability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240F44-D89E-5826-A158-0A1F671BED1D}"/>
              </a:ext>
            </a:extLst>
          </p:cNvPr>
          <p:cNvSpPr txBox="1">
            <a:spLocks/>
          </p:cNvSpPr>
          <p:nvPr/>
        </p:nvSpPr>
        <p:spPr bwMode="white">
          <a:xfrm>
            <a:off x="205475" y="877529"/>
            <a:ext cx="11781050" cy="598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GB" sz="1400" dirty="0"/>
              <a:t>table(): Loads a table as a </a:t>
            </a:r>
            <a:r>
              <a:rPr lang="en-GB" sz="1400" dirty="0" err="1"/>
              <a:t>DataFrame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683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Summary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648929"/>
            <a:ext cx="5890525" cy="620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6C1478-2702-83AC-EB1C-B540FC11E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67168"/>
              </p:ext>
            </p:extLst>
          </p:nvPr>
        </p:nvGraphicFramePr>
        <p:xfrm>
          <a:off x="657725" y="1018674"/>
          <a:ext cx="11036970" cy="5530408"/>
        </p:xfrm>
        <a:graphic>
          <a:graphicData uri="http://schemas.openxmlformats.org/drawingml/2006/table">
            <a:tbl>
              <a:tblPr/>
              <a:tblGrid>
                <a:gridCol w="3449054">
                  <a:extLst>
                    <a:ext uri="{9D8B030D-6E8A-4147-A177-3AD203B41FA5}">
                      <a16:colId xmlns:a16="http://schemas.microsoft.com/office/drawing/2014/main" val="2667106580"/>
                    </a:ext>
                  </a:extLst>
                </a:gridCol>
                <a:gridCol w="7587916">
                  <a:extLst>
                    <a:ext uri="{9D8B030D-6E8A-4147-A177-3AD203B41FA5}">
                      <a16:colId xmlns:a16="http://schemas.microsoft.com/office/drawing/2014/main" val="4046270573"/>
                    </a:ext>
                  </a:extLst>
                </a:gridCol>
              </a:tblGrid>
              <a:tr h="435339"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12664"/>
                  </a:ext>
                </a:extLst>
              </a:tr>
              <a:tr h="944282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Data Definition Language (DDL)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createOrReplaceTempView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createGlobalTempView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</a:p>
                    <a:p>
                      <a:pPr latinLnBrk="0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dropTempView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dropGlobalTempView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sql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createExternalTable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47538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Data Manipulation Language (DML)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insertInto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mode(),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saveAsTable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drop()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4042"/>
                  </a:ext>
                </a:extLst>
              </a:tr>
              <a:tr h="761843">
                <a:tc>
                  <a:txBody>
                    <a:bodyPr/>
                    <a:lstStyle/>
                    <a:p>
                      <a:pPr latinLnBrk="0"/>
                      <a:r>
                        <a:rPr lang="en-GB" sz="1600" b="1">
                          <a:solidFill>
                            <a:schemeClr val="bg1"/>
                          </a:solidFill>
                          <a:effectLst/>
                        </a:rPr>
                        <a:t>Query Execution and SQL Functions</a:t>
                      </a:r>
                      <a:endParaRPr lang="en-GB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select(), filter(),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groupBy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agg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(), join(),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orderBy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(), explain(),</a:t>
                      </a:r>
                    </a:p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show(), cache(),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unpersist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51712"/>
                  </a:ext>
                </a:extLst>
              </a:tr>
              <a:tr h="1088346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Catalog and Metadata Operations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listDatabases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listTables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listColumns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listFunctions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</a:p>
                    <a:p>
                      <a:pPr latinLnBrk="0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currentDatabase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setCurrentDatabase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isCached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80709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DataFrame to SQL Interoperability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table(), createDataFrame(), toPandas(), toJSON()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94018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Caching and Persistence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cache(), persist(), unpersist()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46516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Configuration and Optimization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explain(), describe(), corr(), approxQuantile()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20364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latinLnBrk="0"/>
                      <a:r>
                        <a:rPr lang="en-GB" sz="1600" b="1">
                          <a:solidFill>
                            <a:schemeClr val="bg1"/>
                          </a:solidFill>
                          <a:effectLst/>
                        </a:rPr>
                        <a:t>I/O Operations (Read/Write)</a:t>
                      </a:r>
                      <a:endParaRPr lang="en-GB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read(), write(), parquet(), csv(),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json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(), 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jdbc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6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62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Online materials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949323"/>
            <a:ext cx="11781051" cy="5908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i="1" cap="none" dirty="0">
                <a:hlinkClick r:id="rId2"/>
              </a:rPr>
              <a:t>Official document</a:t>
            </a:r>
            <a:endParaRPr lang="en-GB" sz="1600" i="1" cap="none" dirty="0">
              <a:hlinkClick r:id="rId3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i="1" cap="none" dirty="0">
                <a:hlinkClick r:id="rId3"/>
              </a:rPr>
              <a:t>Spark SQL Built-in Functions</a:t>
            </a:r>
            <a:endParaRPr lang="en-GB" sz="1600" i="1" cap="none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201228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References </a:t>
            </a:r>
            <a:r>
              <a:rPr lang="en-US" sz="2300" b="1"/>
              <a:t>and Online Resources</a:t>
            </a: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3"/>
            <a:ext cx="11781051" cy="569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/>
              <a:t>Setup </a:t>
            </a:r>
            <a:r>
              <a:rPr lang="en-GB" sz="1600" cap="none" dirty="0" err="1"/>
              <a:t>Pyspark</a:t>
            </a:r>
            <a:r>
              <a:rPr lang="en-GB" sz="1600" cap="none" dirty="0"/>
              <a:t> environment – </a:t>
            </a:r>
            <a:r>
              <a:rPr lang="en-GB" sz="1600" u="sng" cap="none" dirty="0"/>
              <a:t>must be ready before tutorial sessions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u="sng" cap="none" dirty="0">
                <a:hlinkClick r:id="rId2"/>
              </a:rPr>
              <a:t>Setup for Windows</a:t>
            </a:r>
            <a:endParaRPr lang="en-GB" sz="1400" i="1" u="sng" cap="none" dirty="0"/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3"/>
              </a:rPr>
              <a:t>Setup </a:t>
            </a:r>
            <a:r>
              <a:rPr lang="en-GB" sz="1400" i="1" dirty="0">
                <a:hlinkClick r:id="rId3"/>
              </a:rPr>
              <a:t>for </a:t>
            </a:r>
            <a:r>
              <a:rPr lang="en-GB" sz="1400" i="1" cap="none" dirty="0">
                <a:hlinkClick r:id="rId3"/>
              </a:rPr>
              <a:t>MacOS (Linux)</a:t>
            </a:r>
            <a:endParaRPr lang="en-GB" sz="1400" i="1" cap="none" dirty="0"/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4"/>
              </a:rPr>
              <a:t>Advanced: Setup </a:t>
            </a:r>
            <a:r>
              <a:rPr lang="en-GB" sz="1400" i="1" cap="none" dirty="0" err="1">
                <a:hlinkClick r:id="rId4"/>
              </a:rPr>
              <a:t>Pyspark</a:t>
            </a:r>
            <a:r>
              <a:rPr lang="en-GB" sz="1400" i="1" cap="none" dirty="0">
                <a:hlinkClick r:id="rId4"/>
              </a:rPr>
              <a:t> Notebook using Docker</a:t>
            </a:r>
            <a:endParaRPr lang="en-GB" sz="1400" i="1" cap="none" dirty="0">
              <a:hlinkClick r:id="rId5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5"/>
              </a:rPr>
              <a:t>Advanced: Setup a Spark cluster using Docker</a:t>
            </a:r>
            <a:endParaRPr lang="en-GB" sz="1400" i="1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6"/>
              </a:rPr>
              <a:t>Launch simple interactive </a:t>
            </a:r>
            <a:r>
              <a:rPr lang="en-GB" sz="1600" cap="none" dirty="0" err="1">
                <a:hlinkClick r:id="rId6"/>
              </a:rPr>
              <a:t>Pyspark</a:t>
            </a:r>
            <a:r>
              <a:rPr lang="en-GB" sz="1600" cap="none" dirty="0">
                <a:hlinkClick r:id="rId6"/>
              </a:rPr>
              <a:t>-shell 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7"/>
              </a:rPr>
              <a:t>Starting point: Get </a:t>
            </a:r>
            <a:r>
              <a:rPr lang="en-GB" sz="1600" cap="none" dirty="0" err="1">
                <a:hlinkClick r:id="rId7"/>
              </a:rPr>
              <a:t>SparkSession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8"/>
              </a:rPr>
              <a:t>Creating </a:t>
            </a:r>
            <a:r>
              <a:rPr lang="en-GB" sz="1600" cap="none" dirty="0" err="1">
                <a:hlinkClick r:id="rId8"/>
              </a:rPr>
              <a:t>DataFrames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 err="1">
                <a:hlinkClick r:id="rId9"/>
              </a:rPr>
              <a:t>DataFrame</a:t>
            </a:r>
            <a:r>
              <a:rPr lang="en-GB" sz="1600" cap="none" dirty="0">
                <a:hlinkClick r:id="rId9"/>
              </a:rPr>
              <a:t> Operations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0"/>
              </a:rPr>
              <a:t>Running SQL Queries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1"/>
              </a:rPr>
              <a:t>Global Temporary View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2"/>
              </a:rPr>
              <a:t>Interoperating with RDDs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3"/>
              </a:rPr>
              <a:t>Scalar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4"/>
              </a:rPr>
              <a:t>Aggregate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5"/>
              </a:rPr>
              <a:t>UDFs – User Defined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6"/>
              </a:rPr>
              <a:t>UDAFs -  User Defined Aggregation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7"/>
              </a:rPr>
              <a:t>View &amp; Understand </a:t>
            </a:r>
            <a:r>
              <a:rPr lang="en-GB" sz="1600" cap="none" dirty="0" err="1">
                <a:hlinkClick r:id="rId17"/>
              </a:rPr>
              <a:t>SparkUI</a:t>
            </a: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966628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Notes and Recommendations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Tools and Libraries</a:t>
            </a:r>
            <a:r>
              <a:rPr lang="en-GB" sz="1600" cap="none" dirty="0"/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Use </a:t>
            </a:r>
            <a:r>
              <a:rPr lang="en-GB" sz="1600" cap="none" dirty="0" err="1"/>
              <a:t>Jupyter</a:t>
            </a:r>
            <a:r>
              <a:rPr lang="en-GB" sz="1600" cap="none" dirty="0"/>
              <a:t> Notebook for all labs.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Make heavy use of the </a:t>
            </a:r>
            <a:r>
              <a:rPr lang="en-GB" sz="1600" cap="none" dirty="0" err="1"/>
              <a:t>PySpark</a:t>
            </a:r>
            <a:r>
              <a:rPr lang="en-GB" sz="1600" cap="none" dirty="0"/>
              <a:t> </a:t>
            </a:r>
            <a:r>
              <a:rPr lang="en-GB" sz="1600" cap="none" dirty="0" err="1"/>
              <a:t>DataFrame</a:t>
            </a:r>
            <a:r>
              <a:rPr lang="en-GB" sz="1600" cap="none" dirty="0"/>
              <a:t> API for customer analysis.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Datasets</a:t>
            </a:r>
            <a:r>
              <a:rPr lang="en-GB" sz="1600" cap="none" dirty="0"/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For datasets, you can explore freely available data on </a:t>
            </a:r>
            <a:r>
              <a:rPr lang="en-GB" sz="1600" cap="none" dirty="0">
                <a:hlinkClick r:id="rId2"/>
              </a:rPr>
              <a:t>Kaggle</a:t>
            </a:r>
            <a:r>
              <a:rPr lang="en-GB" sz="1600" cap="none" dirty="0"/>
              <a:t> and </a:t>
            </a:r>
            <a:r>
              <a:rPr lang="en-GB" sz="1600" cap="none" dirty="0">
                <a:hlinkClick r:id="rId3"/>
              </a:rPr>
              <a:t>UCI Data Repository</a:t>
            </a:r>
            <a:r>
              <a:rPr lang="en-GB" sz="1600" cap="none" dirty="0"/>
              <a:t>. These repositories contain numerous datasets related to customer analysis, e-commerce, and economics.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By completing these labs, you'll gain hands-on experience in using Apache Spark for customer analysis, which is highly valuable for economic research.</a:t>
            </a:r>
          </a:p>
        </p:txBody>
      </p:sp>
      <p:pic>
        <p:nvPicPr>
          <p:cNvPr id="2050" name="Picture 2" descr="Kaggle Competition: How To Know From Where To Begin? | Machine Learning ...">
            <a:extLst>
              <a:ext uri="{FF2B5EF4-FFF2-40B4-BE49-F238E27FC236}">
                <a16:creationId xmlns:a16="http://schemas.microsoft.com/office/drawing/2014/main" id="{9DC2F3E4-5C03-8CA6-6CC7-1D92DFE0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29" y="1352195"/>
            <a:ext cx="4966338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CI Machine Learning Repository: Unleashing the Power of Data in ...">
            <a:extLst>
              <a:ext uri="{FF2B5EF4-FFF2-40B4-BE49-F238E27FC236}">
                <a16:creationId xmlns:a16="http://schemas.microsoft.com/office/drawing/2014/main" id="{703A272D-5A6E-E68C-FC1B-34E90388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38" y="3651253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[Windows] Setup &amp; verify WSL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Check if the WSL is installed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--list –verbose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List all the online distributions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–-list –-online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Set default version to 2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–-set-default-version 2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Install Ubuntu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--update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Check if the WSL is installed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--install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B3DABB-4C2B-FA49-95B0-D3DBF184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74" y="1101722"/>
            <a:ext cx="6567551" cy="55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[Windows] Setup &amp; verify WSL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cap="none" dirty="0"/>
              <a:t>The WSL --install command performs the following actions: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Enables the optional WSL and Virtual Machine Platform components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Downloads and installs the latest Linux kernel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Sets WSL 2 as the default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cap="none" dirty="0"/>
              <a:t>Downloads and installs the Ubuntu Linux distribution (reboot may be required)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[Windows] Setup &amp; verify WSL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Update and upgrade packages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 &amp;&amp;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 upgrade</a:t>
            </a:r>
          </a:p>
          <a:p>
            <a:pPr lvl="1" algn="l">
              <a:lnSpc>
                <a:spcPct val="150000"/>
              </a:lnSpc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cap="none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D7D13-7C86-846A-9D1D-B8B045A2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48" y="873121"/>
            <a:ext cx="5979577" cy="57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Setup Docker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Docker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An open-source platform that enables the development, deployment, and management of applications using containers</a:t>
            </a: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C585135F-3911-1398-8AF0-495B7CC3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83426"/>
            <a:ext cx="5213481" cy="29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Docker core concepts - Quick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C9569C-F946-2396-CAC4-93A9BFA112AA}"/>
              </a:ext>
            </a:extLst>
          </p:cNvPr>
          <p:cNvSpPr txBox="1">
            <a:spLocks/>
          </p:cNvSpPr>
          <p:nvPr/>
        </p:nvSpPr>
        <p:spPr bwMode="white">
          <a:xfrm>
            <a:off x="357875" y="1445741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9270EE-281B-A16B-D112-E15E9E4DD9D6}"/>
              </a:ext>
            </a:extLst>
          </p:cNvPr>
          <p:cNvSpPr txBox="1">
            <a:spLocks/>
          </p:cNvSpPr>
          <p:nvPr/>
        </p:nvSpPr>
        <p:spPr bwMode="white">
          <a:xfrm>
            <a:off x="205472" y="949322"/>
            <a:ext cx="589052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Image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A Docker image is a read-only template that contains the instructions for creating a Docker container.</a:t>
            </a:r>
            <a:endParaRPr lang="en-GB" sz="1600" b="1" cap="none" dirty="0">
              <a:latin typeface="Helvetica (Body)"/>
            </a:endParaRPr>
          </a:p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Container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A lightweight, standalone, and executable software package that includes everything needed to run an application - the code, runtime, system tools, libraries, and settings.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Isolate applications from their environment, ensuring that the application runs consistently across different computing environments (e.g., development, testing, and production).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</a:rPr>
              <a:t>Containerization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</a:rPr>
              <a:t>Containerization is the process of packaging an application and its dependencies into a standardized unit called a container.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>
                <a:latin typeface="Helvetica (Body)"/>
                <a:cs typeface="Courier New" panose="02070309020205020404" pitchFamily="49" charset="0"/>
              </a:rPr>
              <a:t>Docker compose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  <a:cs typeface="Courier New" panose="02070309020205020404" pitchFamily="49" charset="0"/>
              </a:rPr>
              <a:t>Define and run multi-container applications.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>
                <a:latin typeface="Helvetica (Body)"/>
                <a:cs typeface="Courier New" panose="02070309020205020404" pitchFamily="49" charset="0"/>
              </a:rPr>
              <a:t>Allows defining the services, networks, and volumes that make up an application in a single YAML file, making it easier to manage and deploy the application.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cap="none" dirty="0">
              <a:latin typeface="Helvetica (Body)"/>
            </a:endParaRPr>
          </a:p>
        </p:txBody>
      </p:sp>
      <p:pic>
        <p:nvPicPr>
          <p:cNvPr id="4102" name="Picture 6" descr="Docker Container Architecture Diagram">
            <a:extLst>
              <a:ext uri="{FF2B5EF4-FFF2-40B4-BE49-F238E27FC236}">
                <a16:creationId xmlns:a16="http://schemas.microsoft.com/office/drawing/2014/main" id="{B58D043E-9DBF-EA3B-800B-821C98C71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4053" r="1971" b="15090"/>
          <a:stretch/>
        </p:blipFill>
        <p:spPr bwMode="auto">
          <a:xfrm>
            <a:off x="5895945" y="1779624"/>
            <a:ext cx="6296055" cy="36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7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24504</TotalTime>
  <Words>2272</Words>
  <Application>Microsoft Office PowerPoint</Application>
  <PresentationFormat>Widescreen</PresentationFormat>
  <Paragraphs>337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Helvetica (Body)</vt:lpstr>
      <vt:lpstr>Arial</vt:lpstr>
      <vt:lpstr>Calibri</vt:lpstr>
      <vt:lpstr>Courier New</vt:lpstr>
      <vt:lpstr>Helvetica</vt:lpstr>
      <vt:lpstr>Wingdings</vt:lpstr>
      <vt:lpstr>Vũ trụ</vt:lpstr>
      <vt:lpstr>PowerPoint Presentation</vt:lpstr>
      <vt:lpstr>Learning Objectives – w04 &amp; W05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2024-09-27T17:01:49Z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