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8" r:id="rId12"/>
    <p:sldId id="269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7ED9-58BC-4B3E-83C3-3ECE236BECA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E035-E49C-41BB-8CA0-CC1E7695B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638800"/>
            <a:ext cx="9144000" cy="914400"/>
          </a:xfrm>
        </p:spPr>
        <p:txBody>
          <a:bodyPr/>
          <a:lstStyle/>
          <a:p>
            <a:r>
              <a:rPr lang="en-US" dirty="0" smtClean="0"/>
              <a:t>Artificial Intelligence Course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6400800"/>
            <a:ext cx="8763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Eng.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Abdulrazak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A.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Dirie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Omniscience, Learning, and 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sz="2800" dirty="0" smtClean="0"/>
              <a:t>distinguish between </a:t>
            </a:r>
            <a:r>
              <a:rPr lang="en-US" sz="2800" b="1" dirty="0" smtClean="0"/>
              <a:t>rationality</a:t>
            </a:r>
            <a:r>
              <a:rPr lang="en-US" sz="2800" dirty="0" smtClean="0"/>
              <a:t> and </a:t>
            </a:r>
            <a:r>
              <a:rPr lang="en-US" sz="2800" b="1" dirty="0" smtClean="0"/>
              <a:t>omniscience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Rationality maximizes </a:t>
            </a:r>
            <a:r>
              <a:rPr lang="en-US" sz="2400" b="1" i="1" dirty="0" smtClean="0"/>
              <a:t>expected</a:t>
            </a:r>
            <a:r>
              <a:rPr lang="en-US" sz="2800" dirty="0" smtClean="0"/>
              <a:t> performance, while perfection maximizes </a:t>
            </a:r>
            <a:r>
              <a:rPr lang="en-US" sz="2000" b="1" i="1" dirty="0" smtClean="0"/>
              <a:t>actual</a:t>
            </a:r>
            <a:r>
              <a:rPr lang="en-US" sz="2800" dirty="0" smtClean="0"/>
              <a:t> performance.</a:t>
            </a:r>
          </a:p>
          <a:p>
            <a:r>
              <a:rPr lang="en-US" sz="2800" dirty="0" smtClean="0"/>
              <a:t>Doing actions in order to modify future percepts—sometimes called </a:t>
            </a:r>
            <a:r>
              <a:rPr lang="en-US" sz="2800" b="1" dirty="0" smtClean="0"/>
              <a:t>information gathering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Learn</a:t>
            </a:r>
            <a:r>
              <a:rPr lang="en-US" sz="2800" dirty="0" smtClean="0"/>
              <a:t>: to learn as much as possible from what it perceives.</a:t>
            </a:r>
          </a:p>
          <a:p>
            <a:r>
              <a:rPr lang="en-US" sz="2800" b="1" dirty="0" smtClean="0"/>
              <a:t>Autonomy</a:t>
            </a:r>
            <a:r>
              <a:rPr lang="en-US" sz="2800" dirty="0" smtClean="0"/>
              <a:t> : a rational agent should be autonomous—it should learn what it can to compensate for partial or incorrect prior knowledge.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THE NATURE OF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24384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We must think about </a:t>
            </a:r>
            <a:r>
              <a:rPr lang="en-US" sz="2800" b="1" dirty="0" smtClean="0"/>
              <a:t>task environments</a:t>
            </a:r>
            <a:r>
              <a:rPr lang="en-US" sz="2800" dirty="0" smtClean="0"/>
              <a:t>, are essentially the “problems” to which rational agents are the “solutions”.</a:t>
            </a:r>
          </a:p>
          <a:p>
            <a:r>
              <a:rPr lang="en-US" sz="2800" dirty="0" smtClean="0"/>
              <a:t>We call this the </a:t>
            </a:r>
            <a:r>
              <a:rPr lang="en-US" sz="2800" b="1" dirty="0" smtClean="0"/>
              <a:t>PEAS</a:t>
            </a:r>
            <a:r>
              <a:rPr lang="en-US" sz="2800" dirty="0" smtClean="0"/>
              <a:t> (</a:t>
            </a:r>
            <a:r>
              <a:rPr lang="en-US" sz="2800" b="1" dirty="0" smtClean="0"/>
              <a:t>P</a:t>
            </a:r>
            <a:r>
              <a:rPr lang="en-US" sz="2800" dirty="0" smtClean="0"/>
              <a:t>erformance, </a:t>
            </a:r>
            <a:r>
              <a:rPr lang="en-US" sz="2800" b="1" dirty="0" smtClean="0"/>
              <a:t>E</a:t>
            </a:r>
            <a:r>
              <a:rPr lang="en-US" sz="2800" dirty="0" smtClean="0"/>
              <a:t>nvironment, </a:t>
            </a:r>
            <a:r>
              <a:rPr lang="en-US" sz="2800" b="1" dirty="0" smtClean="0"/>
              <a:t>A</a:t>
            </a:r>
            <a:r>
              <a:rPr lang="en-US" sz="2800" dirty="0" smtClean="0"/>
              <a:t>ctuators, </a:t>
            </a:r>
            <a:r>
              <a:rPr lang="en-US" sz="2800" b="1" dirty="0" smtClean="0"/>
              <a:t>S</a:t>
            </a:r>
            <a:r>
              <a:rPr lang="en-US" sz="2800" dirty="0" smtClean="0"/>
              <a:t>ensors) description.</a:t>
            </a:r>
          </a:p>
          <a:p>
            <a:r>
              <a:rPr lang="en-US" sz="2800" dirty="0" smtClean="0"/>
              <a:t>We will discuss each element in more detail.</a:t>
            </a:r>
          </a:p>
          <a:p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810000"/>
          <a:ext cx="88392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362200"/>
                <a:gridCol w="1645920"/>
                <a:gridCol w="1767840"/>
                <a:gridCol w="176784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Agent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Sensors</a:t>
                      </a:r>
                      <a:endParaRPr lang="en-US" dirty="0"/>
                    </a:p>
                  </a:txBody>
                  <a:tcPr/>
                </a:tc>
              </a:tr>
              <a:tr h="1981200">
                <a:tc>
                  <a:txBody>
                    <a:bodyPr/>
                    <a:lstStyle/>
                    <a:p>
                      <a:r>
                        <a:rPr lang="en-US" dirty="0" smtClean="0"/>
                        <a:t>Taxi 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Safe, fast, legal, comfortable trip, maximize profits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Roads, other traffic, pedestrians,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Steering, accelerator, brake, signal, horn,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Cameras, sonar, speedometer, GPS, odometer, accelerometer, engine sensors, keyboard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 2021-03-15 204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of task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sz="2800" b="1" dirty="0" smtClean="0"/>
              <a:t>Fully observable </a:t>
            </a:r>
            <a:r>
              <a:rPr lang="en-US" sz="2800" dirty="0" smtClean="0"/>
              <a:t>vs. </a:t>
            </a:r>
            <a:r>
              <a:rPr lang="en-US" sz="2800" b="1" dirty="0" smtClean="0"/>
              <a:t>partially observable</a:t>
            </a:r>
            <a:r>
              <a:rPr lang="en-US" sz="2800" dirty="0" smtClean="0"/>
              <a:t>: A task environment is effectively fully observable if the sensors detect all aspects that are relevant to the choice of action;</a:t>
            </a:r>
          </a:p>
          <a:p>
            <a:r>
              <a:rPr lang="en-US" sz="2800" b="1" dirty="0" smtClean="0"/>
              <a:t>Single agent</a:t>
            </a:r>
            <a:r>
              <a:rPr lang="en-US" sz="2800" dirty="0" smtClean="0"/>
              <a:t> vs. </a:t>
            </a:r>
            <a:r>
              <a:rPr lang="en-US" sz="2800" b="1" dirty="0" err="1" smtClean="0"/>
              <a:t>multiagent</a:t>
            </a:r>
            <a:r>
              <a:rPr lang="en-US" sz="2800" b="1" dirty="0" smtClean="0"/>
              <a:t>.</a:t>
            </a:r>
            <a:endParaRPr lang="en-US" sz="2800" b="1" dirty="0" smtClean="0"/>
          </a:p>
          <a:p>
            <a:r>
              <a:rPr lang="en-US" sz="2800" b="1" dirty="0" smtClean="0"/>
              <a:t>Deterministic</a:t>
            </a:r>
            <a:r>
              <a:rPr lang="en-US" sz="2800" dirty="0" smtClean="0"/>
              <a:t> vs. </a:t>
            </a:r>
            <a:r>
              <a:rPr lang="en-US" sz="2800" b="1" dirty="0" smtClean="0"/>
              <a:t>stochastic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b="1" dirty="0" smtClean="0"/>
              <a:t>Episodic</a:t>
            </a:r>
            <a:r>
              <a:rPr lang="en-US" sz="2800" dirty="0" smtClean="0"/>
              <a:t> vs. </a:t>
            </a:r>
            <a:r>
              <a:rPr lang="en-US" sz="2800" b="1" dirty="0" smtClean="0"/>
              <a:t>sequential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Static</a:t>
            </a:r>
            <a:r>
              <a:rPr lang="en-US" sz="2800" dirty="0" smtClean="0"/>
              <a:t> vs. </a:t>
            </a:r>
            <a:r>
              <a:rPr lang="en-US" sz="2800" b="1" dirty="0" smtClean="0"/>
              <a:t>dynamic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Discrete</a:t>
            </a:r>
            <a:r>
              <a:rPr lang="en-US" sz="2800" dirty="0" smtClean="0"/>
              <a:t> vs. </a:t>
            </a:r>
            <a:r>
              <a:rPr lang="en-US" sz="2800" b="1" dirty="0" smtClean="0"/>
              <a:t>continuous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Known</a:t>
            </a:r>
            <a:r>
              <a:rPr lang="en-US" sz="2800" dirty="0" smtClean="0"/>
              <a:t> vs. </a:t>
            </a:r>
            <a:r>
              <a:rPr lang="en-US" sz="2800" b="1" dirty="0" smtClean="0"/>
              <a:t>unknown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1"/>
            <a:ext cx="7772400" cy="990599"/>
          </a:xfrm>
        </p:spPr>
        <p:txBody>
          <a:bodyPr/>
          <a:lstStyle/>
          <a:p>
            <a:r>
              <a:rPr lang="en-US" dirty="0" smtClean="0"/>
              <a:t>INTELLIGENT 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762000"/>
          </a:xfrm>
        </p:spPr>
        <p:txBody>
          <a:bodyPr/>
          <a:lstStyle/>
          <a:p>
            <a:pPr algn="r"/>
            <a:r>
              <a:rPr lang="en-US" dirty="0" smtClean="0"/>
              <a:t>Chapter Two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4724400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One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algn="just"/>
            <a:r>
              <a:rPr lang="en-US" dirty="0" smtClean="0"/>
              <a:t>Chapter 1 identified the concept of </a:t>
            </a:r>
            <a:r>
              <a:rPr lang="en-US" b="1" dirty="0" smtClean="0"/>
              <a:t>rational agents</a:t>
            </a:r>
            <a:r>
              <a:rPr lang="en-US" dirty="0" smtClean="0"/>
              <a:t> as central to our approach to artificial intelligence.</a:t>
            </a:r>
          </a:p>
          <a:p>
            <a:pPr algn="just"/>
            <a:r>
              <a:rPr lang="en-US" dirty="0" smtClean="0"/>
              <a:t>Our plan is to use this concept to develop a small set of design principles for building successful agents—systems that can reasonably be called </a:t>
            </a:r>
            <a:r>
              <a:rPr lang="en-US" b="1" dirty="0"/>
              <a:t>intelligent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agent</a:t>
            </a:r>
            <a:r>
              <a:rPr lang="en-US" dirty="0" smtClean="0"/>
              <a:t> is anything that can be viewed as perceiving its </a:t>
            </a:r>
            <a:r>
              <a:rPr lang="en-US" b="1" dirty="0" smtClean="0"/>
              <a:t>environment</a:t>
            </a:r>
            <a:r>
              <a:rPr lang="en-US" dirty="0" smtClean="0"/>
              <a:t> through </a:t>
            </a:r>
            <a:r>
              <a:rPr lang="en-US" b="1" dirty="0" smtClean="0"/>
              <a:t>sensors</a:t>
            </a:r>
            <a:r>
              <a:rPr lang="en-US" dirty="0" smtClean="0"/>
              <a:t> and acting upon that environment through </a:t>
            </a:r>
            <a:r>
              <a:rPr lang="en-US" b="1" dirty="0" smtClean="0"/>
              <a:t>actuators.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886200"/>
          <a:ext cx="8686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600200"/>
                <a:gridCol w="2762147"/>
                <a:gridCol w="333385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Robotic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software agent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sensors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eyes, ears, and other organs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cameras and infrared range finders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keystrokes, file contents, and network packets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actuators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hands, legs, vocal 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various motors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displaying on the screen, writing files, and sending network packets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r>
              <a:rPr lang="en-US" dirty="0" smtClean="0"/>
              <a:t>AGENTS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43200"/>
          </a:xfrm>
        </p:spPr>
        <p:txBody>
          <a:bodyPr/>
          <a:lstStyle/>
          <a:p>
            <a:r>
              <a:rPr lang="en-US" dirty="0" smtClean="0"/>
              <a:t>We use the term </a:t>
            </a:r>
            <a:r>
              <a:rPr lang="en-US" b="1" dirty="0" smtClean="0"/>
              <a:t>percept</a:t>
            </a:r>
            <a:r>
              <a:rPr lang="en-US" dirty="0" smtClean="0"/>
              <a:t> to refer to the agent’s perceptual inputs at any given instant</a:t>
            </a:r>
          </a:p>
          <a:p>
            <a:r>
              <a:rPr lang="en-US" dirty="0" smtClean="0"/>
              <a:t>An agent’s </a:t>
            </a:r>
            <a:r>
              <a:rPr lang="en-US" b="1" dirty="0" smtClean="0"/>
              <a:t>percept sequence</a:t>
            </a:r>
            <a:r>
              <a:rPr lang="en-US" dirty="0" smtClean="0"/>
              <a:t> is the complete history of everything the agent has ever perceived.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4267200"/>
            <a:ext cx="6858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i="1" dirty="0" smtClean="0"/>
              <a:t>	an agent’s choice of </a:t>
            </a:r>
            <a:r>
              <a:rPr lang="en-US" sz="2400" b="1" i="1" dirty="0" smtClean="0"/>
              <a:t>action</a:t>
            </a:r>
            <a:r>
              <a:rPr lang="en-US" sz="2400" i="1" dirty="0" smtClean="0"/>
              <a:t> at any given instant can depend on the entire </a:t>
            </a:r>
            <a:r>
              <a:rPr lang="en-US" sz="2400" b="1" i="1" dirty="0" smtClean="0"/>
              <a:t>percept sequence</a:t>
            </a:r>
            <a:r>
              <a:rPr lang="en-US" sz="2400" i="1" dirty="0" smtClean="0"/>
              <a:t> observed to date, but not on anything it hasn’t perceived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AGENTS AND ENVIRONMENTS</a:t>
            </a:r>
            <a:endParaRPr lang="en-US" dirty="0"/>
          </a:p>
        </p:txBody>
      </p:sp>
      <p:pic>
        <p:nvPicPr>
          <p:cNvPr id="4" name="Content Placeholder 3" descr="Screenshot 2021-03-10 21175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192041" cy="4191000"/>
          </a:xfrm>
        </p:spPr>
      </p:pic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AGENTS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667000"/>
          </a:xfrm>
        </p:spPr>
        <p:txBody>
          <a:bodyPr/>
          <a:lstStyle/>
          <a:p>
            <a:pPr algn="just"/>
            <a:r>
              <a:rPr lang="en-US" dirty="0" smtClean="0"/>
              <a:t>Mathematically speaking, we say that an agent’s behavior is described by the </a:t>
            </a:r>
            <a:r>
              <a:rPr lang="en-US" b="1" dirty="0" smtClean="0"/>
              <a:t>agent function</a:t>
            </a:r>
            <a:r>
              <a:rPr lang="en-US" dirty="0" smtClean="0"/>
              <a:t> that maps any given percept sequence to an action.</a:t>
            </a:r>
          </a:p>
          <a:p>
            <a:pPr lvl="4" algn="just">
              <a:buNone/>
            </a:pPr>
            <a:r>
              <a:rPr lang="en-US" sz="3200" dirty="0" smtClean="0"/>
              <a:t>			F(x) = </a:t>
            </a:r>
            <a:r>
              <a:rPr lang="en-US" sz="3200" dirty="0" err="1" smtClean="0"/>
              <a:t>nx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114800"/>
          <a:ext cx="769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Percept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[A, Clean]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[A, Dirty]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[A, Clean]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[A, Dirty]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THE CONCEPT OF 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Good behavior is the concept of rationality.</a:t>
            </a:r>
          </a:p>
          <a:p>
            <a:r>
              <a:rPr lang="en-US" sz="2800" dirty="0" smtClean="0"/>
              <a:t>A </a:t>
            </a:r>
            <a:r>
              <a:rPr lang="en-US" sz="2800" b="1" dirty="0" smtClean="0"/>
              <a:t>rational agent</a:t>
            </a:r>
            <a:r>
              <a:rPr lang="en-US" sz="2800" dirty="0" smtClean="0"/>
              <a:t> is one that does the right thing.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400" dirty="0" smtClean="0"/>
              <a:t>	When an </a:t>
            </a:r>
            <a:r>
              <a:rPr lang="en-US" sz="2400" b="1" dirty="0" smtClean="0"/>
              <a:t>agent</a:t>
            </a:r>
            <a:r>
              <a:rPr lang="en-US" sz="2400" dirty="0" smtClean="0"/>
              <a:t> is plunked down in an </a:t>
            </a:r>
            <a:r>
              <a:rPr lang="en-US" sz="2400" b="1" dirty="0" smtClean="0"/>
              <a:t>environment, </a:t>
            </a:r>
            <a:r>
              <a:rPr lang="en-US" sz="2400" dirty="0" smtClean="0"/>
              <a:t>it generates a sequence of </a:t>
            </a:r>
            <a:r>
              <a:rPr lang="en-US" sz="2400" b="1" dirty="0" smtClean="0"/>
              <a:t>actions</a:t>
            </a:r>
            <a:r>
              <a:rPr lang="en-US" sz="2400" dirty="0" smtClean="0"/>
              <a:t> according to the </a:t>
            </a:r>
            <a:r>
              <a:rPr lang="en-US" sz="2400" b="1" dirty="0" smtClean="0"/>
              <a:t>percepts</a:t>
            </a:r>
            <a:r>
              <a:rPr lang="en-US" sz="2400" dirty="0" smtClean="0"/>
              <a:t> it receives. This sequence of actions causes the environment to go through a sequence of states. If the sequence is desirable, then the agent has performed well. This notion of desirability is captured by a </a:t>
            </a:r>
            <a:r>
              <a:rPr lang="en-US" sz="2400" b="1" dirty="0" smtClean="0"/>
              <a:t>performance measure </a:t>
            </a:r>
            <a:r>
              <a:rPr lang="en-US" sz="2400" dirty="0" smtClean="0"/>
              <a:t>that evaluates any given sequence of </a:t>
            </a:r>
            <a:r>
              <a:rPr lang="en-US" sz="2400" b="1" dirty="0" smtClean="0"/>
              <a:t>environment states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What is rational at any given time depends on four things: </a:t>
            </a:r>
          </a:p>
          <a:p>
            <a:r>
              <a:rPr lang="en-US" sz="2800" dirty="0" smtClean="0"/>
              <a:t>The performance measure that defines the criterion of success. </a:t>
            </a:r>
          </a:p>
          <a:p>
            <a:r>
              <a:rPr lang="en-US" sz="2800" dirty="0" smtClean="0"/>
              <a:t>The agent’s prior knowledge of the environment. </a:t>
            </a:r>
            <a:endParaRPr lang="en-US" sz="2800" dirty="0"/>
          </a:p>
          <a:p>
            <a:r>
              <a:rPr lang="en-US" sz="2800" dirty="0" smtClean="0"/>
              <a:t>The actions that the agent can perform. </a:t>
            </a:r>
            <a:endParaRPr lang="en-US" sz="2800" dirty="0"/>
          </a:p>
          <a:p>
            <a:r>
              <a:rPr lang="en-US" sz="2800" dirty="0" smtClean="0"/>
              <a:t>The agent’s percept sequence to date. 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dirty="0" smtClean="0"/>
              <a:t>A rational agent is: </a:t>
            </a:r>
          </a:p>
          <a:p>
            <a:pPr>
              <a:buNone/>
            </a:pPr>
            <a:endParaRPr lang="en-US" sz="1900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2100" i="1" dirty="0" smtClean="0"/>
              <a:t>For each possible percept sequence, a rational agent should select an action that is expected to maximize its performance measure, given the evidence provided by the percept sequence and whatever built-in knowledge the agent has.</a:t>
            </a:r>
            <a:endParaRPr lang="en-US" sz="21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543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Artificial Intelligence Course</vt:lpstr>
      <vt:lpstr>INTELLIGENT AGENTS</vt:lpstr>
      <vt:lpstr>INTELLIGENT AGENTS</vt:lpstr>
      <vt:lpstr>AGENTS AND ENVIRONMENTS</vt:lpstr>
      <vt:lpstr>AGENTS AND ENVIRONMENTS</vt:lpstr>
      <vt:lpstr>AGENTS AND ENVIRONMENTS</vt:lpstr>
      <vt:lpstr>AGENTS AND ENVIRONMENTS</vt:lpstr>
      <vt:lpstr>THE CONCEPT OF RATIONALITY</vt:lpstr>
      <vt:lpstr>Rationality</vt:lpstr>
      <vt:lpstr>Omniscience, Learning, and Autonomy</vt:lpstr>
      <vt:lpstr>THE NATURE OF ENVIRONMENTS</vt:lpstr>
      <vt:lpstr>Slide 12</vt:lpstr>
      <vt:lpstr>Properties of task environments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hornai</dc:creator>
  <cp:lastModifiedBy>hornai</cp:lastModifiedBy>
  <cp:revision>43</cp:revision>
  <dcterms:created xsi:type="dcterms:W3CDTF">2021-03-10T17:46:28Z</dcterms:created>
  <dcterms:modified xsi:type="dcterms:W3CDTF">2021-03-17T10:05:29Z</dcterms:modified>
</cp:coreProperties>
</file>