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9"/>
  </p:notesMasterIdLst>
  <p:handoutMasterIdLst>
    <p:handoutMasterId r:id="rId30"/>
  </p:handoutMasterIdLst>
  <p:sldIdLst>
    <p:sldId id="277" r:id="rId4"/>
    <p:sldId id="399" r:id="rId5"/>
    <p:sldId id="400" r:id="rId6"/>
    <p:sldId id="408" r:id="rId7"/>
    <p:sldId id="409" r:id="rId8"/>
    <p:sldId id="401" r:id="rId9"/>
    <p:sldId id="422" r:id="rId10"/>
    <p:sldId id="402" r:id="rId11"/>
    <p:sldId id="403" r:id="rId12"/>
    <p:sldId id="420" r:id="rId13"/>
    <p:sldId id="421" r:id="rId14"/>
    <p:sldId id="404" r:id="rId15"/>
    <p:sldId id="418" r:id="rId16"/>
    <p:sldId id="417" r:id="rId17"/>
    <p:sldId id="416" r:id="rId18"/>
    <p:sldId id="415" r:id="rId19"/>
    <p:sldId id="414" r:id="rId20"/>
    <p:sldId id="410" r:id="rId21"/>
    <p:sldId id="411" r:id="rId22"/>
    <p:sldId id="412" r:id="rId23"/>
    <p:sldId id="413" r:id="rId24"/>
    <p:sldId id="405" r:id="rId25"/>
    <p:sldId id="406" r:id="rId26"/>
    <p:sldId id="407" r:id="rId27"/>
    <p:sldId id="4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3" d="100"/>
          <a:sy n="63" d="100"/>
        </p:scale>
        <p:origin x="99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a:t>
            </a:r>
            <a:r>
              <a:rPr lang="en-IN" sz="2400" b="1" i="0" dirty="0">
                <a:solidFill>
                  <a:srgbClr val="202124"/>
                </a:solidFill>
                <a:effectLst/>
                <a:latin typeface="Google Sans"/>
              </a:rPr>
              <a:t>Intelligence</a:t>
            </a:r>
            <a:r>
              <a:rPr lang="en-US" sz="2400" b="1" dirty="0">
                <a:solidFill>
                  <a:srgbClr val="000000"/>
                </a:solidFill>
              </a:rPr>
              <a:t> and machine learning </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a:latin typeface="Arial Black" pitchFamily="34" charset="0"/>
              </a:rPr>
              <a:t>Personality Prediction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845925" y="4281929"/>
            <a:ext cx="1735283" cy="1938992"/>
          </a:xfrm>
          <a:prstGeom prst="rect">
            <a:avLst/>
          </a:prstGeom>
          <a:noFill/>
        </p:spPr>
        <p:txBody>
          <a:bodyPr wrap="none" rtlCol="0">
            <a:spAutoFit/>
          </a:bodyPr>
          <a:lstStyle/>
          <a:p>
            <a:r>
              <a:rPr lang="en-US" sz="2000" b="1" dirty="0"/>
              <a:t>Submitted by: </a:t>
            </a:r>
          </a:p>
          <a:p>
            <a:r>
              <a:rPr lang="en-US" sz="2000" dirty="0"/>
              <a:t>Priya yadav</a:t>
            </a:r>
          </a:p>
          <a:p>
            <a:r>
              <a:rPr lang="en-US" sz="2000" dirty="0"/>
              <a:t>20BCS6126</a:t>
            </a:r>
          </a:p>
          <a:p>
            <a:r>
              <a:rPr lang="en-US" sz="2000" dirty="0"/>
              <a:t>Hitesh Kumar</a:t>
            </a:r>
          </a:p>
          <a:p>
            <a:r>
              <a:rPr lang="en-US" sz="2000" dirty="0"/>
              <a:t>20BCS6157</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Mrs. </a:t>
            </a:r>
            <a:r>
              <a:rPr lang="en-US" sz="2000" dirty="0" err="1"/>
              <a:t>Lata</a:t>
            </a:r>
            <a:r>
              <a:rPr lang="en-US" sz="2000" dirty="0"/>
              <a:t> Gupta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0288"/>
            <a:ext cx="10515600" cy="5416675"/>
          </a:xfrm>
        </p:spPr>
        <p:txBody>
          <a:bodyPr>
            <a:normAutofit/>
          </a:bodyPr>
          <a:lstStyle/>
          <a:p>
            <a:pPr>
              <a:buNone/>
            </a:pPr>
            <a:r>
              <a:rPr lang="en-IN" sz="2400" b="1" dirty="0"/>
              <a:t>   </a:t>
            </a:r>
            <a:r>
              <a:rPr lang="en-IN" sz="2400" b="1" u="sng" dirty="0"/>
              <a:t>Streamlit</a:t>
            </a:r>
            <a:endParaRPr lang="en-US" sz="2400" u="sng" dirty="0"/>
          </a:p>
          <a:p>
            <a:pPr algn="just"/>
            <a:r>
              <a:rPr lang="en-IN" sz="2400" dirty="0"/>
              <a:t>Streamlit is an open source app framework in Python language. It helps us create web apps for data science and machine learning in a short time. It is compatible with major Python libraries such as Scikit-learn, Keras, PyTorch, </a:t>
            </a:r>
            <a:r>
              <a:rPr lang="en-IN" sz="2400" dirty="0" err="1"/>
              <a:t>SymPy</a:t>
            </a:r>
            <a:r>
              <a:rPr lang="en-IN" sz="2400" dirty="0"/>
              <a:t>(latex), NumPy, pandas, Matplotlib etc. The interface for the user is created using this technique.</a:t>
            </a:r>
          </a:p>
          <a:p>
            <a:endParaRPr lang="en-US" sz="2400" dirty="0"/>
          </a:p>
          <a:p>
            <a:pPr>
              <a:buNone/>
            </a:pPr>
            <a:r>
              <a:rPr lang="en-IN" sz="2400" b="1" dirty="0"/>
              <a:t>   </a:t>
            </a:r>
            <a:r>
              <a:rPr lang="en-IN" sz="2400" b="1" u="sng" dirty="0"/>
              <a:t>HTML</a:t>
            </a:r>
            <a:endParaRPr lang="en-US" sz="2400" u="sng" dirty="0"/>
          </a:p>
          <a:p>
            <a:pPr algn="just"/>
            <a:r>
              <a:rPr lang="en-IN" sz="2400" dirty="0"/>
              <a:t>HTML (Hyper Text Mark-up Language) is the code that is used to structure a web page and its content. For example, content could be structured within a set of paragraphs, a list of bulleted points or using images and data tables. The structure of the user interface is described using this technique. HTML elements tell the browser how to display the content.</a:t>
            </a:r>
            <a:endParaRPr lang="en-US" sz="2400" dirty="0"/>
          </a:p>
          <a:p>
            <a:pPr algn="just">
              <a:buNone/>
            </a:pPr>
            <a:r>
              <a:rPr lang="en-IN" sz="2400" b="1" dirty="0"/>
              <a:t> </a:t>
            </a:r>
            <a:endParaRPr lang="en-US" sz="24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68611" name="Picture 3"/>
          <p:cNvPicPr>
            <a:picLocks noGrp="1" noChangeAspect="1" noChangeArrowheads="1"/>
          </p:cNvPicPr>
          <p:nvPr>
            <p:ph idx="1"/>
          </p:nvPr>
        </p:nvPicPr>
        <p:blipFill>
          <a:blip r:embed="rId2" cstate="print">
            <a:lum bright="-20000"/>
          </a:blip>
          <a:srcRect/>
          <a:stretch>
            <a:fillRect/>
          </a:stretch>
        </p:blipFill>
        <p:spPr bwMode="auto">
          <a:xfrm>
            <a:off x="2517170" y="395331"/>
            <a:ext cx="7150812" cy="5705475"/>
          </a:xfrm>
          <a:prstGeom prst="rect">
            <a:avLst/>
          </a:prstGeom>
          <a:noFill/>
          <a:ln w="9525">
            <a:noFill/>
            <a:miter lim="800000"/>
            <a:headEnd/>
            <a:tailEnd/>
          </a:ln>
        </p:spPr>
      </p:pic>
      <p:sp>
        <p:nvSpPr>
          <p:cNvPr id="8" name="TextBox 7"/>
          <p:cNvSpPr txBox="1"/>
          <p:nvPr/>
        </p:nvSpPr>
        <p:spPr>
          <a:xfrm>
            <a:off x="2496620" y="6102849"/>
            <a:ext cx="7222733" cy="276999"/>
          </a:xfrm>
          <a:prstGeom prst="rect">
            <a:avLst/>
          </a:prstGeom>
          <a:noFill/>
        </p:spPr>
        <p:txBody>
          <a:bodyPr wrap="square" rtlCol="0">
            <a:spAutoFit/>
          </a:bodyPr>
          <a:lstStyle/>
          <a:p>
            <a:r>
              <a:rPr lang="en-US" sz="1200" dirty="0"/>
              <a:t>FIG 1: Flowchart representing methodology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566407" y="1825625"/>
            <a:ext cx="7059185" cy="4351338"/>
          </a:xfrm>
          <a:prstGeom prst="rect">
            <a:avLst/>
          </a:prstGeom>
          <a:noFill/>
          <a:ln w="9525">
            <a:noFill/>
            <a:miter lim="800000"/>
            <a:headEnd/>
            <a:tailEnd/>
          </a:ln>
        </p:spPr>
      </p:pic>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95438" y="633413"/>
            <a:ext cx="9001125" cy="55911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776413" y="671513"/>
            <a:ext cx="8639175" cy="55149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1257300" y="619125"/>
            <a:ext cx="9677400" cy="56197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1514475" y="557213"/>
            <a:ext cx="9163050" cy="57435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809750" y="609600"/>
            <a:ext cx="8572500" cy="5638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071688" y="576263"/>
            <a:ext cx="8048625" cy="57054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19</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933450" y="352425"/>
            <a:ext cx="10325100" cy="61531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20</a:t>
            </a:fld>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66750" y="714375"/>
            <a:ext cx="10858500" cy="5429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21</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28650" y="661988"/>
            <a:ext cx="10934700" cy="55340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algn="just"/>
            <a:r>
              <a:rPr lang="en-US" sz="2300" dirty="0">
                <a:latin typeface="Times New Roman" pitchFamily="18" charset="0"/>
                <a:cs typeface="Times New Roman" pitchFamily="18" charset="0"/>
              </a:rPr>
              <a:t>Racist comments have become very frequent on social media platforms like Twitter and may be mechanically detected and stopped to avoid any unfolding. This study considers racism detection from a sentiment analysis perspective and marks racism amplifying tweets by distinguishing negative sentiments. Training and testing dataset collected from GitHub and annotated by utilizing the Text Blob is employed for experiments with many machine learning. Overall, 7.01% of the collected 31,962 train tweets and 17,197 check tweets contain racist comments. Since the negative category is vital to notice racism, a separate analysis indicates that SVM and LR respectively observed 97% and 96% of racist tweets accurately, whereas 3% and 4% of the racist tweets are mislabeled, respectively. Results show that machine learning models SVM and LR show higher performance getting averaged 0.97 and 0.96 accuracy scores respectively, concerning the sentiment analysis for positive and negative categories. The accuracy/ results of every methodology permit us to imagine the potency of the applied technique in several circumstances.</a:t>
            </a:r>
          </a:p>
          <a:p>
            <a:endParaRPr lang="en-US" sz="9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dirty="0"/>
          </a:p>
        </p:txBody>
      </p:sp>
    </p:spTree>
    <p:extLst>
      <p:ext uri="{BB962C8B-B14F-4D97-AF65-F5344CB8AC3E}">
        <p14:creationId xmlns:p14="http://schemas.microsoft.com/office/powerpoint/2010/main" val="88046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We believe our results would build a brand new reference for future comparative studies. We are going to explore future work diversely, like alternative network structures to extract different options; explore different word embedding’ impact on learning; and integrate user </a:t>
            </a:r>
            <a:r>
              <a:rPr lang="en-US" dirty="0" err="1">
                <a:latin typeface="Times New Roman" pitchFamily="18" charset="0"/>
                <a:cs typeface="Times New Roman" pitchFamily="18" charset="0"/>
              </a:rPr>
              <a:t>centrical</a:t>
            </a:r>
            <a:r>
              <a:rPr lang="en-US" dirty="0">
                <a:latin typeface="Times New Roman" pitchFamily="18" charset="0"/>
                <a:cs typeface="Times New Roman" pitchFamily="18" charset="0"/>
              </a:rPr>
              <a:t> features, like the frequency of a user detected for posting hate speech and also the user’s interaction with others.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dirty="0"/>
          </a:p>
        </p:txBody>
      </p:sp>
    </p:spTree>
    <p:extLst>
      <p:ext uri="{BB962C8B-B14F-4D97-AF65-F5344CB8AC3E}">
        <p14:creationId xmlns:p14="http://schemas.microsoft.com/office/powerpoint/2010/main" val="195242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dirty="0"/>
          </a:p>
        </p:txBody>
      </p:sp>
      <p:sp>
        <p:nvSpPr>
          <p:cNvPr id="3" name="Content Placeholder 2"/>
          <p:cNvSpPr>
            <a:spLocks noGrp="1"/>
          </p:cNvSpPr>
          <p:nvPr>
            <p:ph idx="1"/>
          </p:nvPr>
        </p:nvSpPr>
        <p:spPr>
          <a:xfrm>
            <a:off x="838200" y="1825625"/>
            <a:ext cx="10515600" cy="4102564"/>
          </a:xfrm>
        </p:spPr>
        <p:txBody>
          <a:bodyPr>
            <a:normAutofit fontScale="70000" lnSpcReduction="20000"/>
          </a:bodyPr>
          <a:lstStyle/>
          <a:p>
            <a:r>
              <a:rPr lang="en-IN" sz="3200" dirty="0"/>
              <a:t>[1] </a:t>
            </a:r>
            <a:r>
              <a:rPr lang="en-IN" sz="3200" dirty="0" err="1"/>
              <a:t>Asra</a:t>
            </a:r>
            <a:r>
              <a:rPr lang="en-IN" sz="3200" dirty="0"/>
              <a:t> S., </a:t>
            </a:r>
            <a:r>
              <a:rPr lang="en-IN" sz="3200" dirty="0" err="1"/>
              <a:t>Shubhangi</a:t>
            </a:r>
            <a:r>
              <a:rPr lang="en-IN" sz="3200" dirty="0"/>
              <a:t> D. C., Personality Trait Identification Using Unconstrained Cursive and Mood Invariant Handwritten Text. International Journal of Education and Management Engineering, 2015, 5(5), 20</a:t>
            </a:r>
            <a:endParaRPr lang="en-US" sz="3200" dirty="0"/>
          </a:p>
          <a:p>
            <a:r>
              <a:rPr lang="en-IN" sz="3200" dirty="0"/>
              <a:t>[2] </a:t>
            </a:r>
            <a:r>
              <a:rPr lang="en-IN" sz="3200" dirty="0" err="1"/>
              <a:t>Kedar</a:t>
            </a:r>
            <a:r>
              <a:rPr lang="en-IN" sz="3200" dirty="0"/>
              <a:t> S., Nair V., </a:t>
            </a:r>
            <a:r>
              <a:rPr lang="en-IN" sz="3200" dirty="0" err="1"/>
              <a:t>Kulkarni</a:t>
            </a:r>
            <a:r>
              <a:rPr lang="en-IN" sz="3200" dirty="0"/>
              <a:t> S., Personality identification through handwriting analysis: a review. Int. J. Adv. Res. </a:t>
            </a:r>
            <a:r>
              <a:rPr lang="en-IN" sz="3200" dirty="0" err="1"/>
              <a:t>Comput</a:t>
            </a:r>
            <a:r>
              <a:rPr lang="en-IN" sz="3200" dirty="0"/>
              <a:t>. Sci. </a:t>
            </a:r>
            <a:r>
              <a:rPr lang="en-IN" sz="3200" dirty="0" err="1"/>
              <a:t>Softw</a:t>
            </a:r>
            <a:r>
              <a:rPr lang="en-IN" sz="3200" dirty="0"/>
              <a:t>. Eng, 2015, 5(1)</a:t>
            </a:r>
            <a:endParaRPr lang="en-US" sz="3200" dirty="0"/>
          </a:p>
          <a:p>
            <a:r>
              <a:rPr lang="en-IN" sz="3200" dirty="0"/>
              <a:t>[3]  </a:t>
            </a:r>
            <a:r>
              <a:rPr lang="en-IN" sz="3200" dirty="0" err="1"/>
              <a:t>Ilimini</a:t>
            </a:r>
            <a:r>
              <a:rPr lang="en-IN" sz="3200" dirty="0"/>
              <a:t> K., Fernando T. G. I., Persons’ personality traits recognition using machine learning algorithms and image processing techniques. Advances in Computer Science: an International Journal, 2016, 5(1), 40-44 </a:t>
            </a:r>
            <a:endParaRPr lang="en-US" sz="3200" dirty="0"/>
          </a:p>
          <a:p>
            <a:r>
              <a:rPr lang="en-IN" sz="3200" dirty="0"/>
              <a:t>[4] Liu L., </a:t>
            </a:r>
            <a:r>
              <a:rPr lang="en-IN" sz="3200" dirty="0" err="1"/>
              <a:t>Preotiuc-Pietro</a:t>
            </a:r>
            <a:r>
              <a:rPr lang="en-IN" sz="3200" dirty="0"/>
              <a:t> D., </a:t>
            </a:r>
            <a:r>
              <a:rPr lang="en-IN" sz="3200" dirty="0" err="1"/>
              <a:t>Samani</a:t>
            </a:r>
            <a:r>
              <a:rPr lang="en-IN" sz="3200" dirty="0"/>
              <a:t> Z. R., </a:t>
            </a:r>
            <a:r>
              <a:rPr lang="en-IN" sz="3200" dirty="0" err="1"/>
              <a:t>Moghaddam</a:t>
            </a:r>
            <a:r>
              <a:rPr lang="en-IN" sz="3200" dirty="0"/>
              <a:t> M. E, </a:t>
            </a:r>
            <a:r>
              <a:rPr lang="en-IN" sz="3200" dirty="0" err="1"/>
              <a:t>Ungar</a:t>
            </a:r>
            <a:r>
              <a:rPr lang="en-IN" sz="3200" dirty="0"/>
              <a:t> L. H., Analyzing Personality through Social Media Profile Picture Choice. In Tenth international AAAI conference on web and social media (ICWSM), 2016, 211-220. </a:t>
            </a:r>
            <a:endParaRPr lang="en-US" sz="3200" dirty="0"/>
          </a:p>
          <a:p>
            <a:r>
              <a:rPr lang="en-IN" sz="3200" dirty="0"/>
              <a:t>[5] </a:t>
            </a:r>
            <a:r>
              <a:rPr lang="en-IN" sz="3200" dirty="0" err="1"/>
              <a:t>Sagadevan</a:t>
            </a:r>
            <a:r>
              <a:rPr lang="en-IN" sz="3200" dirty="0"/>
              <a:t> S., </a:t>
            </a:r>
            <a:r>
              <a:rPr lang="en-IN" sz="3200" dirty="0" err="1"/>
              <a:t>Malim</a:t>
            </a:r>
            <a:r>
              <a:rPr lang="en-IN" sz="3200" dirty="0"/>
              <a:t> N. H. A. H., </a:t>
            </a:r>
            <a:r>
              <a:rPr lang="en-IN" sz="3200" dirty="0" err="1"/>
              <a:t>Husin</a:t>
            </a:r>
            <a:r>
              <a:rPr lang="en-IN" sz="3200" dirty="0"/>
              <a:t> M. H., Sentiment Valences for Automatic Personality Detection of Online Social Networks Users Using Three Factor Model. </a:t>
            </a:r>
            <a:r>
              <a:rPr lang="en-IN" sz="3200" dirty="0" err="1"/>
              <a:t>Procedia</a:t>
            </a:r>
            <a:r>
              <a:rPr lang="en-IN" sz="3200" dirty="0"/>
              <a:t> Computer Science, 2015, 72, 201-208 </a:t>
            </a:r>
            <a:endParaRPr lang="en-US" sz="3200" dirty="0"/>
          </a:p>
          <a:p>
            <a:pPr>
              <a:buNone/>
            </a:pPr>
            <a:endParaRPr lang="en-IN" sz="2900" dirty="0">
              <a:latin typeface="Times New Roman" pitchFamily="18" charset="0"/>
              <a:cs typeface="Times New Roman" pitchFamily="18" charset="0"/>
            </a:endParaRPr>
          </a:p>
          <a:p>
            <a:pPr algn="just">
              <a:buNone/>
            </a:pP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dirty="0"/>
          </a:p>
        </p:txBody>
      </p:sp>
      <p:sp>
        <p:nvSpPr>
          <p:cNvPr id="10241" name="Rectangle 1"/>
          <p:cNvSpPr>
            <a:spLocks noChangeArrowheads="1"/>
          </p:cNvSpPr>
          <p:nvPr/>
        </p:nvSpPr>
        <p:spPr bwMode="auto">
          <a:xfrm>
            <a:off x="1150706" y="1142415"/>
            <a:ext cx="9308386"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[7]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jagran</a:t>
            </a:r>
            <a:endParaRPr kumimoji="0" lang="en-US" sz="24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[8]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Abood</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N. Big five traits: a critical review.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Gadjah</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Mada</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J Business. 2019 </a:t>
            </a:r>
            <a:endParaRPr kumimoji="0" lang="en-US" sz="24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[9]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Acheampong</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FA,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Nunoo-Mensah</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H, Chen W. Transformer models for text-based emotion detection: a review of BERT-based approaches.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Artif</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Intell</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Rev. 2021.</a:t>
            </a:r>
            <a:endParaRPr kumimoji="0" lang="en-US" sz="24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[10]</a:t>
            </a:r>
            <a:r>
              <a:rPr kumimoji="0" lang="en-US" sz="2400" i="0" u="none" strike="noStrike" cap="none" normalizeH="0" baseline="0" dirty="0">
                <a:ln>
                  <a:noFill/>
                </a:ln>
                <a:solidFill>
                  <a:srgbClr val="333333"/>
                </a:solidFill>
                <a:effectLst/>
                <a:latin typeface="Times New Roman" pitchFamily="18" charset="0"/>
                <a:ea typeface="Calibri" pitchFamily="34" charset="0"/>
                <a:cs typeface="Times New Roman" pitchFamily="18" charset="0"/>
              </a:rPr>
              <a:t>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Adi</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GYNN,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Tandio</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MH,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Ong</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V,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Suhartono</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D. Optimization for automatic personality recognition on Twitter in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Bahasa</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Indonesia. </a:t>
            </a:r>
            <a:r>
              <a:rPr kumimoji="0" lang="en-US" sz="240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Procedia</a:t>
            </a:r>
            <a:r>
              <a:rPr kumimoji="0" lang="en-US" sz="24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Comp Sci. 2018</a:t>
            </a:r>
            <a:endParaRPr kumimoji="0" lang="en-US" sz="240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to Project</a:t>
            </a:r>
          </a:p>
        </p:txBody>
      </p:sp>
      <p:sp>
        <p:nvSpPr>
          <p:cNvPr id="3" name="Content Placeholder 2"/>
          <p:cNvSpPr>
            <a:spLocks noGrp="1"/>
          </p:cNvSpPr>
          <p:nvPr>
            <p:ph idx="1"/>
          </p:nvPr>
        </p:nvSpPr>
        <p:spPr/>
        <p:txBody>
          <a:bodyPr>
            <a:normAutofit/>
          </a:bodyPr>
          <a:lstStyle/>
          <a:p>
            <a:pPr algn="ctr">
              <a:buNone/>
            </a:pPr>
            <a:r>
              <a:rPr lang="en-IN" sz="2000" dirty="0">
                <a:latin typeface="Times New Roman" pitchFamily="18" charset="0"/>
                <a:cs typeface="Times New Roman" pitchFamily="18" charset="0"/>
              </a:rPr>
              <a:t>1.1 PROBLEM DEFINITION:</a:t>
            </a: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400" dirty="0"/>
              <a:t>Knowing your personality helps you answer better the dilemma of how’s and why’s about yourself. You have a certain way and feel a certain way, but often it’s hard to understand why especially when other people aren’t thinking or feeling the same way. Getting insights into your personality helps in career growth by molding yourself accordingly. The main goal of this project is to know you better to excel in different aspects of life. A large portion of the information is accessible to humanitarian organizations that are not organized. Compiling questions for personality analysis and surveying the data collected for personality conclusions is a bit challenging</a:t>
            </a:r>
            <a:r>
              <a:rPr lang="en-US" sz="2400" dirty="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IN" dirty="0"/>
              <a:t>1.2 PROJECT OVERVIEW:</a:t>
            </a:r>
            <a:endParaRPr lang="en-US" dirty="0"/>
          </a:p>
          <a:p>
            <a:pPr algn="just">
              <a:buNone/>
            </a:pPr>
            <a:r>
              <a:rPr lang="en-IN" sz="2400" dirty="0"/>
              <a:t>   Personality prediction is based on identifying the personality of an individual using machine learning algorithms and big 5 models. Personality plays a major role in one’s personnel and professional life. Nowadays, many organizations have also started short listing the candidates based on their personality as this increase the efficiency of the work because the person is working in what he is good at than what he is forced to do. When the statistical analysis is applied to personality survey data, some person words used to describe the person and these words give a summary of the overall character or personality of the person accurately. Users can easily identify their personality from this system.</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9321"/>
            <a:ext cx="10515600" cy="5827642"/>
          </a:xfrm>
        </p:spPr>
        <p:txBody>
          <a:bodyPr>
            <a:normAutofit fontScale="25000" lnSpcReduction="20000"/>
          </a:bodyPr>
          <a:lstStyle/>
          <a:p>
            <a:pPr algn="ctr">
              <a:buNone/>
            </a:pPr>
            <a:endParaRPr lang="en-IN" sz="7200" b="1" dirty="0">
              <a:latin typeface="Times New Roman" pitchFamily="18" charset="0"/>
              <a:cs typeface="Times New Roman" pitchFamily="18" charset="0"/>
            </a:endParaRPr>
          </a:p>
          <a:p>
            <a:pPr algn="ctr">
              <a:buNone/>
            </a:pPr>
            <a:r>
              <a:rPr lang="en-IN" sz="9600" b="1" dirty="0">
                <a:latin typeface="Times New Roman" pitchFamily="18" charset="0"/>
                <a:cs typeface="Times New Roman" pitchFamily="18" charset="0"/>
              </a:rPr>
              <a:t>1.3 HARDWARE SPECIFICATIONS:</a:t>
            </a:r>
            <a:r>
              <a:rPr lang="en-IN" sz="9600" dirty="0">
                <a:latin typeface="Times New Roman" pitchFamily="18" charset="0"/>
                <a:cs typeface="Times New Roman" pitchFamily="18" charset="0"/>
              </a:rPr>
              <a:t> </a:t>
            </a:r>
          </a:p>
          <a:p>
            <a:pPr algn="ctr">
              <a:buNone/>
            </a:pPr>
            <a:endParaRPr lang="en-US" sz="4000" dirty="0">
              <a:latin typeface="Times New Roman" pitchFamily="18" charset="0"/>
              <a:cs typeface="Times New Roman" pitchFamily="18" charset="0"/>
            </a:endParaRPr>
          </a:p>
          <a:p>
            <a:pPr algn="just"/>
            <a:r>
              <a:rPr lang="en-IN" sz="7200" dirty="0">
                <a:latin typeface="Times New Roman" pitchFamily="18" charset="0"/>
                <a:cs typeface="Times New Roman" pitchFamily="18" charset="0"/>
              </a:rPr>
              <a:t> </a:t>
            </a:r>
            <a:r>
              <a:rPr lang="en-IN" sz="9600" dirty="0">
                <a:latin typeface="Times New Roman" pitchFamily="18" charset="0"/>
                <a:cs typeface="Times New Roman" pitchFamily="18" charset="0"/>
              </a:rPr>
              <a:t>Processor – 64-bit eight-core, 2.5GHz per core </a:t>
            </a:r>
            <a:endParaRPr lang="en-US" sz="9600" dirty="0">
              <a:latin typeface="Times New Roman" pitchFamily="18" charset="0"/>
              <a:cs typeface="Times New Roman" pitchFamily="18" charset="0"/>
            </a:endParaRPr>
          </a:p>
          <a:p>
            <a:pPr lvl="0" algn="just" fontAlgn="base"/>
            <a:r>
              <a:rPr lang="en-IN" sz="9600" dirty="0">
                <a:latin typeface="Times New Roman" pitchFamily="18" charset="0"/>
                <a:cs typeface="Times New Roman" pitchFamily="18" charset="0"/>
              </a:rPr>
              <a:t>RAM – Minimum 4GB required </a:t>
            </a:r>
            <a:endParaRPr lang="en-US" sz="9600" dirty="0">
              <a:latin typeface="Times New Roman" pitchFamily="18" charset="0"/>
              <a:cs typeface="Times New Roman" pitchFamily="18" charset="0"/>
            </a:endParaRPr>
          </a:p>
          <a:p>
            <a:pPr lvl="0" algn="just" fontAlgn="base"/>
            <a:r>
              <a:rPr lang="en-IN" sz="9600" dirty="0">
                <a:latin typeface="Times New Roman" pitchFamily="18" charset="0"/>
                <a:cs typeface="Times New Roman" pitchFamily="18" charset="0"/>
              </a:rPr>
              <a:t>Hard Disk – SSD or HDD minimum 40GB free space required </a:t>
            </a:r>
            <a:endParaRPr lang="en-US" sz="9600" dirty="0">
              <a:latin typeface="Times New Roman" pitchFamily="18" charset="0"/>
              <a:cs typeface="Times New Roman" pitchFamily="18" charset="0"/>
            </a:endParaRPr>
          </a:p>
          <a:p>
            <a:pPr lvl="0" algn="just" fontAlgn="base"/>
            <a:r>
              <a:rPr lang="en-IN" sz="9600" dirty="0">
                <a:latin typeface="Times New Roman" pitchFamily="18" charset="0"/>
                <a:cs typeface="Times New Roman" pitchFamily="18" charset="0"/>
              </a:rPr>
              <a:t>Webcam – HD Webcam supporting 720p video recording </a:t>
            </a:r>
            <a:endParaRPr lang="en-US" sz="9600" dirty="0">
              <a:latin typeface="Times New Roman" pitchFamily="18" charset="0"/>
              <a:cs typeface="Times New Roman" pitchFamily="18" charset="0"/>
            </a:endParaRPr>
          </a:p>
          <a:p>
            <a:pPr>
              <a:buNone/>
            </a:pPr>
            <a:r>
              <a:rPr lang="en-IN" sz="9600" dirty="0">
                <a:latin typeface="Times New Roman" pitchFamily="18" charset="0"/>
                <a:cs typeface="Times New Roman" pitchFamily="18" charset="0"/>
              </a:rPr>
              <a:t> </a:t>
            </a:r>
            <a:endParaRPr lang="en-US" sz="9600" dirty="0">
              <a:latin typeface="Times New Roman" pitchFamily="18" charset="0"/>
              <a:cs typeface="Times New Roman" pitchFamily="18" charset="0"/>
            </a:endParaRPr>
          </a:p>
          <a:p>
            <a:pPr algn="ctr">
              <a:buNone/>
            </a:pPr>
            <a:r>
              <a:rPr lang="en-IN" sz="9600" dirty="0"/>
              <a:t> </a:t>
            </a:r>
            <a:r>
              <a:rPr lang="en-IN" sz="9600" b="1" dirty="0">
                <a:latin typeface="Times New Roman" pitchFamily="18" charset="0"/>
                <a:cs typeface="Times New Roman" pitchFamily="18" charset="0"/>
              </a:rPr>
              <a:t>1.4  SOFTWARE SPECIFICATIONS:</a:t>
            </a:r>
            <a:r>
              <a:rPr lang="en-IN" sz="4000" dirty="0">
                <a:latin typeface="Times New Roman" pitchFamily="18" charset="0"/>
                <a:cs typeface="Times New Roman" pitchFamily="18" charset="0"/>
              </a:rPr>
              <a:t> </a:t>
            </a:r>
          </a:p>
          <a:p>
            <a:pPr algn="ctr">
              <a:buNone/>
            </a:pPr>
            <a:endParaRPr lang="en-US" sz="4000" dirty="0">
              <a:latin typeface="Times New Roman" pitchFamily="18" charset="0"/>
              <a:cs typeface="Times New Roman" pitchFamily="18" charset="0"/>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Edition - Windows 10 Home Single Language </a:t>
            </a:r>
            <a:endParaRPr lang="en-US" sz="8000" dirty="0">
              <a:solidFill>
                <a:srgbClr val="000000"/>
              </a:solidFill>
              <a:uFill>
                <a:solidFill>
                  <a:srgbClr val="000000"/>
                </a:solidFill>
              </a:uFill>
              <a:latin typeface="Arial"/>
              <a:ea typeface="Arial"/>
              <a:cs typeface="Arial"/>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Version - 21H1 </a:t>
            </a:r>
            <a:endParaRPr lang="en-US" sz="8000" dirty="0">
              <a:solidFill>
                <a:srgbClr val="000000"/>
              </a:solidFill>
              <a:uFill>
                <a:solidFill>
                  <a:srgbClr val="000000"/>
                </a:solidFill>
              </a:uFill>
              <a:latin typeface="Arial"/>
              <a:ea typeface="Arial"/>
              <a:cs typeface="Arial"/>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Installed on - 16-08-2020 </a:t>
            </a:r>
            <a:endParaRPr lang="en-US" sz="8000" dirty="0">
              <a:solidFill>
                <a:srgbClr val="000000"/>
              </a:solidFill>
              <a:uFill>
                <a:solidFill>
                  <a:srgbClr val="000000"/>
                </a:solidFill>
              </a:uFill>
              <a:latin typeface="Arial"/>
              <a:ea typeface="Arial"/>
              <a:cs typeface="Arial"/>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OS build 	19043.1526 </a:t>
            </a:r>
            <a:endParaRPr lang="en-US" sz="8000" dirty="0">
              <a:solidFill>
                <a:srgbClr val="000000"/>
              </a:solidFill>
              <a:uFill>
                <a:solidFill>
                  <a:srgbClr val="000000"/>
                </a:solidFill>
              </a:uFill>
              <a:latin typeface="Arial"/>
              <a:ea typeface="Arial"/>
              <a:cs typeface="Arial"/>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Experience 	Windows Feature Experience Pack 120.2212.4170.0 </a:t>
            </a:r>
            <a:endParaRPr lang="en-US" sz="8000" dirty="0">
              <a:solidFill>
                <a:srgbClr val="000000"/>
              </a:solidFill>
              <a:uFill>
                <a:solidFill>
                  <a:srgbClr val="000000"/>
                </a:solidFill>
              </a:uFill>
              <a:latin typeface="Arial"/>
              <a:ea typeface="Arial"/>
              <a:cs typeface="Arial"/>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Python installed – version 3.7 to 3.10 </a:t>
            </a:r>
            <a:endParaRPr lang="en-US" sz="8000" dirty="0">
              <a:solidFill>
                <a:srgbClr val="000000"/>
              </a:solidFill>
              <a:uFill>
                <a:solidFill>
                  <a:srgbClr val="000000"/>
                </a:solidFill>
              </a:uFill>
              <a:latin typeface="Arial"/>
              <a:ea typeface="Arial"/>
              <a:cs typeface="Arial"/>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Steam lit.</a:t>
            </a:r>
            <a:endParaRPr lang="en-US" sz="8000" dirty="0">
              <a:solidFill>
                <a:srgbClr val="000000"/>
              </a:solidFill>
              <a:uFill>
                <a:solidFill>
                  <a:srgbClr val="000000"/>
                </a:solidFill>
              </a:uFill>
              <a:latin typeface="Arial"/>
              <a:ea typeface="Arial"/>
              <a:cs typeface="Arial"/>
            </a:endParaRPr>
          </a:p>
          <a:p>
            <a:pPr marL="342900" marR="266065" lvl="0" indent="-342900" fontAlgn="base">
              <a:lnSpc>
                <a:spcPct val="103000"/>
              </a:lnSpc>
              <a:spcBef>
                <a:spcPts val="0"/>
              </a:spcBef>
              <a:spcAft>
                <a:spcPts val="15"/>
              </a:spcAft>
              <a:buClr>
                <a:srgbClr val="000000"/>
              </a:buClr>
              <a:buSzPts val="1400"/>
              <a:buFont typeface="Arial"/>
              <a:buChar char="•"/>
            </a:pPr>
            <a:r>
              <a:rPr lang="en-IN" sz="9600" dirty="0">
                <a:solidFill>
                  <a:srgbClr val="000000"/>
                </a:solidFill>
                <a:uFill>
                  <a:solidFill>
                    <a:srgbClr val="000000"/>
                  </a:solidFill>
                </a:uFill>
                <a:latin typeface="Times New Roman"/>
                <a:ea typeface="Arial"/>
                <a:cs typeface="Arial"/>
              </a:rPr>
              <a:t>Spyder.</a:t>
            </a:r>
            <a:endParaRPr lang="en-US" sz="8000" dirty="0">
              <a:solidFill>
                <a:srgbClr val="000000"/>
              </a:solidFill>
              <a:uFill>
                <a:solidFill>
                  <a:srgbClr val="000000"/>
                </a:solidFill>
              </a:uFill>
              <a:latin typeface="Arial"/>
              <a:ea typeface="Arial"/>
              <a:cs typeface="Arial"/>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algn="just">
              <a:buNone/>
            </a:pPr>
            <a:r>
              <a:rPr lang="en-US" dirty="0"/>
              <a:t>   We are faced with many challenges which can be overcome by the advancing technology. One such challenge faced by every individual is getting to know their own self better. Knowing your personality helps you answer better the dilemma of how’s and why’s about yourself. You have a certain way and feel a certain way, but often it’s hard to understand why especially when other people aren’t thinking or feeling the same way. Getting insights into your personality helps in career growth by molding yourself accordingly. it's a vivid example of how technologies with a transformative potential like the web bring with them each opportunity to get themselves know better by developing a personality prediction product.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1254"/>
            <a:ext cx="10515600" cy="5005709"/>
          </a:xfrm>
        </p:spPr>
        <p:txBody>
          <a:bodyPr>
            <a:normAutofit/>
          </a:bodyPr>
          <a:lstStyle/>
          <a:p>
            <a:pPr algn="just">
              <a:buNone/>
            </a:pPr>
            <a:r>
              <a:rPr lang="en-US" dirty="0"/>
              <a:t>   Using the personality surveyed dataset, one will get a charming mix of different personality contents and different connected information like gender, age, grading based on user’s answers to the question that pave the approach for perceptive analysis. The dataset consists of user information that they provided during the survey.  Survey question posed to the user by the system brings in a lot of information to preprocess and get inferences from, for the prediction. Operating with the dataset can assist you to perceive the challenges related to information provided by the user data processing and additionally find out about classifiers comprehensively. The foremost downside that, we tend to be acting on as a beginner is to make a model to predict the personality of the user.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376737"/>
            <a:ext cx="10515600" cy="4800226"/>
          </a:xfrm>
        </p:spPr>
        <p:txBody>
          <a:bodyPr>
            <a:noAutofit/>
          </a:bodyPr>
          <a:lstStyle/>
          <a:p>
            <a:r>
              <a:rPr lang="en-US" sz="2300" dirty="0">
                <a:latin typeface="Times New Roman" pitchFamily="18" charset="0"/>
                <a:cs typeface="Times New Roman" pitchFamily="18" charset="0"/>
              </a:rPr>
              <a:t>Our goal is to develop a way that uses machine learning primarily based on algorithms so that a label is categorified to individual tweets and also the sentimental analysis of identical information might be conducted. The label will either be positive or negative based on the text analysis.</a:t>
            </a:r>
          </a:p>
          <a:p>
            <a:r>
              <a:rPr lang="en-US" sz="2300" dirty="0">
                <a:latin typeface="Times New Roman" pitchFamily="18" charset="0"/>
                <a:cs typeface="Times New Roman" pitchFamily="18" charset="0"/>
              </a:rPr>
              <a:t>For the machine-learning-based approach, we tend to study a baseline methodology and a few tree-based strategies giving supervised machine learning to train a classifier on the labeled dataset and measure the accuracy of these algorithms.</a:t>
            </a:r>
          </a:p>
          <a:p>
            <a:r>
              <a:rPr lang="en-US" sz="2300" dirty="0">
                <a:latin typeface="Times New Roman" pitchFamily="18" charset="0"/>
                <a:cs typeface="Times New Roman" pitchFamily="18" charset="0"/>
              </a:rPr>
              <a:t> The planned aim is going to be achieved by dividing the work into the following objectives:</a:t>
            </a:r>
          </a:p>
          <a:p>
            <a:r>
              <a:rPr lang="en-US" sz="2300" dirty="0">
                <a:latin typeface="Times New Roman" pitchFamily="18" charset="0"/>
                <a:cs typeface="Times New Roman" pitchFamily="18" charset="0"/>
              </a:rPr>
              <a:t> To grasp a user or audience's opinion on a target object by analyzing an enormous amount of text from Twitter.</a:t>
            </a:r>
          </a:p>
          <a:p>
            <a:r>
              <a:rPr lang="en-US" sz="2300" dirty="0">
                <a:latin typeface="Times New Roman" pitchFamily="18" charset="0"/>
                <a:cs typeface="Times New Roman" pitchFamily="18" charset="0"/>
              </a:rPr>
              <a:t> We can analyze text on completely different levels of detail and also the detail level depends on our goals.</a:t>
            </a:r>
          </a:p>
          <a:p>
            <a:r>
              <a:rPr lang="en-US" sz="2300" dirty="0">
                <a:latin typeface="Times New Roman" pitchFamily="18" charset="0"/>
                <a:cs typeface="Times New Roman" pitchFamily="18" charset="0"/>
              </a:rPr>
              <a:t> To urge valuable insights in varied fields and conjointly the notion of public.</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algn="just">
              <a:buNone/>
            </a:pPr>
            <a:r>
              <a:rPr lang="en-IN" sz="1800" dirty="0"/>
              <a:t>    Personality prediction of a user is a new area that needs more attention. The collected user information has been developed from scratch to prepare for cleanliness. Also, using an element selection technique, important content is removed from the entire content. Third, the information bits are rated according to the data provided to configure the preparation package. Finally, preparation sets marked with individual highlights are provided as an aid to the classification to add additional information such as test sets.</a:t>
            </a:r>
            <a:endParaRPr lang="en-US" sz="1800" b="1" dirty="0"/>
          </a:p>
          <a:p>
            <a:pPr>
              <a:buNone/>
            </a:pPr>
            <a:r>
              <a:rPr lang="en-US" sz="1800" dirty="0"/>
              <a:t>     </a:t>
            </a:r>
            <a:r>
              <a:rPr lang="en-IN" sz="1800" b="1" u="sng" dirty="0"/>
              <a:t>Data Source</a:t>
            </a:r>
            <a:r>
              <a:rPr lang="en-IN" sz="1800" dirty="0"/>
              <a:t> </a:t>
            </a:r>
            <a:endParaRPr lang="en-US" sz="1800" dirty="0"/>
          </a:p>
          <a:p>
            <a:pPr algn="just"/>
            <a:r>
              <a:rPr lang="en-IN" sz="1800" dirty="0"/>
              <a:t>Determining the source of information is a critical task to advance the final investigation. User data is collected and on the basis of age, gender, and ratings for personality as parameters. Data is collected on the basis of specific question posed to the user through the interface created. </a:t>
            </a:r>
          </a:p>
          <a:p>
            <a:pPr>
              <a:buNone/>
            </a:pPr>
            <a:r>
              <a:rPr lang="en-IN" sz="1800" dirty="0"/>
              <a:t>     </a:t>
            </a:r>
            <a:r>
              <a:rPr lang="en-IN" sz="1800" b="1" u="sng" dirty="0"/>
              <a:t>Personality</a:t>
            </a:r>
            <a:endParaRPr lang="en-US" sz="1800" dirty="0"/>
          </a:p>
          <a:p>
            <a:pPr algn="just"/>
            <a:r>
              <a:rPr lang="en-IN" sz="1800" dirty="0"/>
              <a:t>Personality refers to individual differences in characteristic patterns of thinking, feeling and behaving. The study of personality focuses on two broad areas: One understands individual differences in particular personality characteristics, such as sociability or irritability. The other understands how the various parts of a person come together as a whole. The personality in this model is classified as 5 big models.</a:t>
            </a:r>
            <a:endParaRPr lang="en-US" sz="1800" dirty="0"/>
          </a:p>
          <a:p>
            <a:endParaRPr lang="en-US" sz="1800" dirty="0"/>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6371</TotalTime>
  <Words>1768</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Arial Black</vt:lpstr>
      <vt:lpstr>Calibri</vt:lpstr>
      <vt:lpstr>Calibri Light</vt:lpstr>
      <vt:lpstr>Casper</vt:lpstr>
      <vt:lpstr>Google Sans</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Problem Formulation</vt:lpstr>
      <vt:lpstr>PowerPoint Presentation</vt:lpstr>
      <vt:lpstr>Objectives of the Work</vt:lpstr>
      <vt:lpstr>Methodology used</vt:lpstr>
      <vt:lpstr>PowerPoint Presentation</vt:lpstr>
      <vt:lpstr>PowerPoint Presentation</vt:lpstr>
      <vt:lpstr>Results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 K</cp:lastModifiedBy>
  <cp:revision>531</cp:revision>
  <dcterms:created xsi:type="dcterms:W3CDTF">2019-01-09T10:33:58Z</dcterms:created>
  <dcterms:modified xsi:type="dcterms:W3CDTF">2022-11-03T06:16:09Z</dcterms:modified>
</cp:coreProperties>
</file>