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309" r:id="rId12"/>
    <p:sldId id="310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16F4D-D2AB-43BD-819C-B546F6CE97D1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2C3C-B93D-4066-9AD9-ADA016AFD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0D9-BEF5-4A3B-902A-F7D680A4FA94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C950-E2A8-4A4A-A943-1DFE04E7414A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43AA-F523-4603-BD2A-1475D5B62705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51C5-209E-48CE-A587-8230F6334677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0560-9430-4A3C-BB28-A227E3768F39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66D7-CEF7-440C-B93B-648D5C5DC893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E470-79C8-46A0-8745-EA5EDE18FD5A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A6A2-ABAA-4C91-819A-E3896349BE2A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0ED5-A60E-41CB-9296-140B30E7B675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AA3-7101-4E5B-983A-1A84B4258FCF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389F-8215-4B04-BFE3-19FB14D446AA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596D-A807-43D8-A217-E362A606D3FC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8D6C-2C34-43FF-8E6B-22C55117A868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DBF-F304-40E6-A89E-D448D317195A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A186-8FE0-4484-A007-73C33F296F0C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CA55-3A60-44AC-889E-8D8DEC19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06151-BEBB-4535-8F8F-4E5B29C22DEE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B6E70-AAC6-4FDD-889B-1480C5DA0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8FB83-4527-4B77-8DFC-3BF09402BF93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179-9E38-4D69-8191-96A94B3B787A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42-042E-4EE8-A30B-819470E20EE1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6D9-F007-439A-93FB-8F149B6E69E3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FC42-77B0-4B91-8D8B-9F7DBBF74E00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16A9-6BFE-416A-9B32-78F70352E089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4311-CB81-4738-A2C7-9D0E0CE7D787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EA17-6EC3-401C-8C6B-0B6252ABA3E6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3D86-484E-48D6-9054-6BDEF762677D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F9C99-8634-441D-B371-F76CB045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B249-0B44-4B93-BF3D-1BEE90B075BE}" type="datetime1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escape-sequence-in-c/" TargetMode="External"/><Relationship Id="rId2" Type="http://schemas.openxmlformats.org/officeDocument/2006/relationships/hyperlink" Target="https://docs.oracle.com/cd/E18752_01/html/817-6223/chp-typeopexpr-2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/>
              <a:t>C Programming</a:t>
            </a:r>
            <a:br>
              <a:rPr lang="en-US" sz="5300" b="1" dirty="0" smtClean="0"/>
            </a:br>
            <a:r>
              <a:rPr lang="en-US" sz="3600" b="1" dirty="0" smtClean="0"/>
              <a:t>Iterative execution of code using </a:t>
            </a:r>
            <a:r>
              <a:rPr lang="en-US" sz="3600" b="1" dirty="0" smtClean="0">
                <a:solidFill>
                  <a:srgbClr val="FF0000"/>
                </a:solidFill>
              </a:rPr>
              <a:t>Loops</a:t>
            </a:r>
            <a:r>
              <a:rPr lang="en-US" sz="40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Lecture-7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Asif </a:t>
            </a:r>
            <a:r>
              <a:rPr lang="en-US" dirty="0" err="1" smtClean="0"/>
              <a:t>Uddin</a:t>
            </a:r>
            <a:r>
              <a:rPr lang="en-US" dirty="0" smtClean="0"/>
              <a:t> Khan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Logic for adding the digits of a number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sum,x,m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sum=0;</a:t>
            </a:r>
          </a:p>
          <a:p>
            <a:pPr>
              <a:buNone/>
            </a:pPr>
            <a:r>
              <a:rPr lang="en-US" dirty="0" smtClean="0"/>
              <a:t>while (x &gt; 0) {</a:t>
            </a:r>
          </a:p>
          <a:p>
            <a:pPr>
              <a:buNone/>
            </a:pPr>
            <a:r>
              <a:rPr lang="en-US" dirty="0" smtClean="0"/>
              <a:t>        m = x%10;    </a:t>
            </a:r>
          </a:p>
          <a:p>
            <a:pPr>
              <a:buNone/>
            </a:pPr>
            <a:r>
              <a:rPr lang="en-US" dirty="0" smtClean="0"/>
              <a:t>        sum = </a:t>
            </a:r>
            <a:r>
              <a:rPr lang="en-US" dirty="0" err="1" smtClean="0"/>
              <a:t>sum+m</a:t>
            </a:r>
            <a:r>
              <a:rPr lang="en-US" dirty="0" smtClean="0"/>
              <a:t>;    </a:t>
            </a:r>
          </a:p>
          <a:p>
            <a:pPr>
              <a:buNone/>
            </a:pPr>
            <a:r>
              <a:rPr lang="en-US" dirty="0" smtClean="0"/>
              <a:t>        x = x/10;    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Logic to find the reverse of a number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Reverse=0;</a:t>
            </a:r>
            <a:r>
              <a:rPr lang="pt-BR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while</a:t>
            </a:r>
            <a:r>
              <a:rPr lang="pt-BR" dirty="0" smtClean="0"/>
              <a:t>(n</a:t>
            </a:r>
            <a:r>
              <a:rPr lang="pt-BR" dirty="0" smtClean="0"/>
              <a:t>!=0)    </a:t>
            </a:r>
          </a:p>
          <a:p>
            <a:pPr>
              <a:buNone/>
            </a:pPr>
            <a:r>
              <a:rPr lang="pt-BR" dirty="0" smtClean="0"/>
              <a:t>  {    </a:t>
            </a:r>
          </a:p>
          <a:p>
            <a:pPr>
              <a:buNone/>
            </a:pPr>
            <a:r>
              <a:rPr lang="pt-BR" dirty="0" smtClean="0"/>
              <a:t>     rem=n%10;    </a:t>
            </a:r>
          </a:p>
          <a:p>
            <a:pPr>
              <a:buNone/>
            </a:pPr>
            <a:r>
              <a:rPr lang="pt-BR" dirty="0" smtClean="0"/>
              <a:t>     reverse=reverse*10+rem;    </a:t>
            </a:r>
          </a:p>
          <a:p>
            <a:pPr>
              <a:buNone/>
            </a:pPr>
            <a:r>
              <a:rPr lang="pt-BR" dirty="0" smtClean="0"/>
              <a:t>     n=n/10;    </a:t>
            </a:r>
          </a:p>
          <a:p>
            <a:pPr>
              <a:buNone/>
            </a:pPr>
            <a:r>
              <a:rPr lang="pt-BR" dirty="0" smtClean="0"/>
              <a:t>  } 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 programming by E </a:t>
            </a:r>
            <a:r>
              <a:rPr lang="en-US" dirty="0" err="1" smtClean="0"/>
              <a:t>Balaguruswami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C by Y. </a:t>
            </a:r>
            <a:r>
              <a:rPr lang="en-US" dirty="0" err="1" smtClean="0"/>
              <a:t>kanitkar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C by Denis Ritchie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NPTEL Lecture note of Dr.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Das, Department of Computer Science and Engineering, Indian Institute of Technology, </a:t>
            </a:r>
            <a:r>
              <a:rPr lang="en-US" dirty="0" err="1" smtClean="0"/>
              <a:t>Kharagpur</a:t>
            </a:r>
            <a:r>
              <a:rPr lang="en-US" dirty="0" smtClean="0"/>
              <a:t>.</a:t>
            </a:r>
            <a:endParaRPr lang="en-US" dirty="0" smtClean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https://docs.oracle.com/cd/E18752_01/html/817-6223/chp-typeopexpr-2.html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https://data-flair.training/blogs/escape-sequence-in-c/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Internet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D513-CEB1-408C-841F-C1C94FB0FB8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Iterative execution of code using </a:t>
            </a:r>
            <a:r>
              <a:rPr lang="en-US" b="1" dirty="0" smtClean="0">
                <a:solidFill>
                  <a:srgbClr val="FF0000"/>
                </a:solidFill>
              </a:rPr>
              <a:t>Loops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990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loop statement allows execution of a statement or group of statements multiple times.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3200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4267200"/>
            <a:ext cx="609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 programming has three types of 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while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do...while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while</a:t>
            </a:r>
            <a:r>
              <a:rPr lang="en-US" sz="4800" dirty="0" smtClean="0"/>
              <a:t> loop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while</a:t>
            </a:r>
            <a:r>
              <a:rPr lang="en-US" dirty="0" smtClean="0"/>
              <a:t> loop repeatedly executes a target statements as long as a given condition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9050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Syntax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592783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" y="396240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statement(s)</a:t>
            </a:r>
            <a:r>
              <a:rPr lang="en-US" sz="2400" dirty="0" smtClean="0"/>
              <a:t> may be a single statement or a block of statements.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The </a:t>
            </a:r>
            <a:r>
              <a:rPr lang="en-US" sz="2400" b="1" dirty="0" smtClean="0"/>
              <a:t>condition</a:t>
            </a:r>
            <a:r>
              <a:rPr lang="en-US" sz="2400" dirty="0" smtClean="0"/>
              <a:t> may be any expression, and true is any nonzero value.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The loop iterates while the condition is true.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When the condition becomes false, the program control passes to the line immediately following the loop.</a:t>
            </a:r>
          </a:p>
          <a:p>
            <a:pPr>
              <a:buFont typeface="Wingdings" pitchFamily="2" charset="2"/>
              <a:buChar char="ü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1: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0292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A0A1A7"/>
                </a:solidFill>
              </a:rPr>
              <a:t>/</a:t>
            </a:r>
            <a:r>
              <a:rPr lang="en-US" sz="4100" dirty="0" smtClean="0">
                <a:solidFill>
                  <a:srgbClr val="A0A1A7"/>
                </a:solidFill>
              </a:rPr>
              <a:t>/ Print numbers from 1 to 5</a:t>
            </a:r>
            <a:r>
              <a:rPr lang="en-US" sz="4100" dirty="0" smtClean="0"/>
              <a:t> </a:t>
            </a:r>
          </a:p>
          <a:p>
            <a:pPr>
              <a:buNone/>
            </a:pPr>
            <a:r>
              <a:rPr lang="en-US" sz="4100" dirty="0" smtClean="0">
                <a:solidFill>
                  <a:srgbClr val="4078F2"/>
                </a:solidFill>
              </a:rPr>
              <a:t>#include </a:t>
            </a:r>
            <a:r>
              <a:rPr lang="en-US" sz="4100" dirty="0" smtClean="0">
                <a:solidFill>
                  <a:srgbClr val="50A14F"/>
                </a:solidFill>
              </a:rPr>
              <a:t>&lt;</a:t>
            </a:r>
            <a:r>
              <a:rPr lang="en-US" sz="4100" dirty="0" err="1" smtClean="0">
                <a:solidFill>
                  <a:srgbClr val="50A14F"/>
                </a:solidFill>
              </a:rPr>
              <a:t>stdio.h</a:t>
            </a:r>
            <a:r>
              <a:rPr lang="en-US" sz="4100" dirty="0" smtClean="0">
                <a:solidFill>
                  <a:srgbClr val="50A14F"/>
                </a:solidFill>
              </a:rPr>
              <a:t>&gt;</a:t>
            </a:r>
            <a:r>
              <a:rPr lang="en-US" sz="4100" dirty="0" smtClean="0"/>
              <a:t> </a:t>
            </a:r>
          </a:p>
          <a:p>
            <a:pPr>
              <a:buNone/>
            </a:pPr>
            <a:r>
              <a:rPr lang="en-US" sz="4100" dirty="0" err="1" smtClean="0">
                <a:solidFill>
                  <a:srgbClr val="A626A4"/>
                </a:solidFill>
              </a:rPr>
              <a:t>int</a:t>
            </a:r>
            <a:r>
              <a:rPr lang="en-US" sz="4100" dirty="0" smtClean="0"/>
              <a:t> </a:t>
            </a:r>
            <a:r>
              <a:rPr lang="en-US" sz="4100" dirty="0" smtClean="0">
                <a:solidFill>
                  <a:srgbClr val="4078F2"/>
                </a:solidFill>
              </a:rPr>
              <a:t>main</a:t>
            </a:r>
            <a:r>
              <a:rPr lang="en-US" sz="4100" dirty="0" smtClean="0"/>
              <a:t>() { </a:t>
            </a:r>
          </a:p>
          <a:p>
            <a:pPr>
              <a:buNone/>
            </a:pPr>
            <a:r>
              <a:rPr lang="en-US" sz="4100" dirty="0" err="1" smtClean="0">
                <a:solidFill>
                  <a:srgbClr val="A626A4"/>
                </a:solidFill>
              </a:rPr>
              <a:t>int</a:t>
            </a:r>
            <a:r>
              <a:rPr lang="en-US" sz="4100" dirty="0" smtClean="0"/>
              <a:t> </a:t>
            </a:r>
            <a:r>
              <a:rPr lang="en-US" sz="4100" dirty="0" err="1" smtClean="0"/>
              <a:t>i</a:t>
            </a:r>
            <a:r>
              <a:rPr lang="en-US" sz="4100" dirty="0" smtClean="0"/>
              <a:t> = </a:t>
            </a:r>
            <a:r>
              <a:rPr lang="en-US" sz="4100" dirty="0" smtClean="0">
                <a:solidFill>
                  <a:srgbClr val="986801"/>
                </a:solidFill>
              </a:rPr>
              <a:t>1</a:t>
            </a:r>
            <a:r>
              <a:rPr lang="en-US" sz="4100" dirty="0" smtClean="0"/>
              <a:t>; </a:t>
            </a:r>
          </a:p>
          <a:p>
            <a:pPr>
              <a:buNone/>
            </a:pPr>
            <a:r>
              <a:rPr lang="en-US" sz="4100" dirty="0" smtClean="0">
                <a:solidFill>
                  <a:srgbClr val="A626A4"/>
                </a:solidFill>
              </a:rPr>
              <a:t>while</a:t>
            </a:r>
            <a:r>
              <a:rPr lang="en-US" sz="4100" dirty="0" smtClean="0"/>
              <a:t> (</a:t>
            </a:r>
            <a:r>
              <a:rPr lang="en-US" sz="4100" dirty="0" err="1" smtClean="0"/>
              <a:t>i</a:t>
            </a:r>
            <a:r>
              <a:rPr lang="en-US" sz="4100" dirty="0" smtClean="0"/>
              <a:t> &lt;= </a:t>
            </a:r>
            <a:r>
              <a:rPr lang="en-US" sz="4100" dirty="0" smtClean="0">
                <a:solidFill>
                  <a:srgbClr val="986801"/>
                </a:solidFill>
              </a:rPr>
              <a:t>5</a:t>
            </a:r>
            <a:r>
              <a:rPr lang="en-US" sz="4100" dirty="0" smtClean="0"/>
              <a:t>) { </a:t>
            </a:r>
          </a:p>
          <a:p>
            <a:pPr>
              <a:buNone/>
            </a:pPr>
            <a:r>
              <a:rPr lang="en-US" sz="4100" dirty="0" err="1" smtClean="0">
                <a:solidFill>
                  <a:srgbClr val="C18401"/>
                </a:solidFill>
              </a:rPr>
              <a:t>printf</a:t>
            </a:r>
            <a:r>
              <a:rPr lang="en-US" sz="4100" dirty="0" smtClean="0"/>
              <a:t>(</a:t>
            </a:r>
            <a:r>
              <a:rPr lang="en-US" sz="4100" dirty="0" smtClean="0">
                <a:solidFill>
                  <a:srgbClr val="50A14F"/>
                </a:solidFill>
              </a:rPr>
              <a:t>"%d\n"</a:t>
            </a:r>
            <a:r>
              <a:rPr lang="en-US" sz="4100" dirty="0" smtClean="0"/>
              <a:t>, </a:t>
            </a:r>
            <a:r>
              <a:rPr lang="en-US" sz="4100" dirty="0" err="1" smtClean="0"/>
              <a:t>i</a:t>
            </a:r>
            <a:r>
              <a:rPr lang="en-US" sz="4100" dirty="0" smtClean="0"/>
              <a:t>); </a:t>
            </a:r>
          </a:p>
          <a:p>
            <a:pPr>
              <a:buNone/>
            </a:pPr>
            <a:r>
              <a:rPr lang="en-US" sz="4100" dirty="0" smtClean="0"/>
              <a:t>++</a:t>
            </a:r>
            <a:r>
              <a:rPr lang="en-US" sz="4100" dirty="0" err="1" smtClean="0"/>
              <a:t>i</a:t>
            </a:r>
            <a:r>
              <a:rPr lang="en-US" sz="4100" dirty="0" smtClean="0"/>
              <a:t>; </a:t>
            </a:r>
          </a:p>
          <a:p>
            <a:pPr>
              <a:buNone/>
            </a:pPr>
            <a:r>
              <a:rPr lang="en-US" sz="4100" dirty="0" smtClean="0"/>
              <a:t>} </a:t>
            </a:r>
          </a:p>
          <a:p>
            <a:pPr>
              <a:buNone/>
            </a:pPr>
            <a:r>
              <a:rPr lang="en-US" sz="4100" dirty="0" smtClean="0">
                <a:solidFill>
                  <a:srgbClr val="A626A4"/>
                </a:solidFill>
              </a:rPr>
              <a:t>return</a:t>
            </a:r>
            <a:r>
              <a:rPr lang="en-US" sz="4100" dirty="0" smtClean="0"/>
              <a:t> </a:t>
            </a:r>
            <a:r>
              <a:rPr lang="en-US" sz="4100" dirty="0" smtClean="0">
                <a:solidFill>
                  <a:srgbClr val="986801"/>
                </a:solidFill>
              </a:rPr>
              <a:t>0</a:t>
            </a:r>
            <a:r>
              <a:rPr lang="en-US" sz="4100" dirty="0" smtClean="0"/>
              <a:t>; </a:t>
            </a:r>
          </a:p>
          <a:p>
            <a:pPr>
              <a:buNone/>
            </a:pPr>
            <a:r>
              <a:rPr lang="en-US" sz="4100" dirty="0" smtClean="0"/>
              <a:t>}</a:t>
            </a:r>
            <a:endParaRPr lang="en-US" sz="4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2514600"/>
            <a:ext cx="15240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5</a:t>
            </a:r>
            <a:endParaRPr kumimoji="0" lang="en-US" sz="28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Example 2: while loop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00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main () {</a:t>
            </a:r>
          </a:p>
          <a:p>
            <a:pPr>
              <a:buNone/>
            </a:pPr>
            <a:r>
              <a:rPr lang="en-US" sz="2800" dirty="0" smtClean="0"/>
              <a:t>   /* local variable definition */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a = 10;</a:t>
            </a:r>
          </a:p>
          <a:p>
            <a:pPr>
              <a:buNone/>
            </a:pPr>
            <a:r>
              <a:rPr lang="en-US" sz="2800" dirty="0" smtClean="0"/>
              <a:t>   /* while loop execution */</a:t>
            </a:r>
          </a:p>
          <a:p>
            <a:pPr>
              <a:buNone/>
            </a:pPr>
            <a:r>
              <a:rPr lang="en-US" sz="2800" dirty="0" smtClean="0"/>
              <a:t>   while( a &lt; 20 ) {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("value of a: %d\n", a);</a:t>
            </a:r>
          </a:p>
          <a:p>
            <a:pPr>
              <a:buNone/>
            </a:pPr>
            <a:r>
              <a:rPr lang="en-US" sz="2800" dirty="0" smtClean="0"/>
              <a:t>      a++;</a:t>
            </a:r>
          </a:p>
          <a:p>
            <a:pPr>
              <a:buNone/>
            </a:pPr>
            <a:r>
              <a:rPr lang="en-US" sz="2800" dirty="0" smtClean="0"/>
              <a:t>   } </a:t>
            </a:r>
          </a:p>
          <a:p>
            <a:pPr>
              <a:buNone/>
            </a:pPr>
            <a:r>
              <a:rPr lang="en-US" sz="2800" dirty="0" smtClean="0"/>
              <a:t>   return 0;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219200"/>
            <a:ext cx="2514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value of a: 10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value of a: 11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value of a: 12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value of a: 13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value of a: 14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value of a: 15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value of a: 16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value of a: 17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value of a: 18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value of a: 19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do...while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 do..while loop is similar to the while loop with one important difference. </a:t>
            </a:r>
          </a:p>
          <a:p>
            <a:r>
              <a:rPr lang="en-US" dirty="0" smtClean="0"/>
              <a:t>The body of do...while loop is executed at least once. Only then, the test expression is evaluated.</a:t>
            </a:r>
          </a:p>
          <a:p>
            <a:pPr>
              <a:buNone/>
            </a:pPr>
            <a:r>
              <a:rPr lang="en-US" b="1" u="sng" dirty="0" smtClean="0"/>
              <a:t>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419600"/>
            <a:ext cx="561473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/>
              <a:t>How do...while loop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body of do...while loop is executed once. Only then, the test expression is evaluated.</a:t>
            </a:r>
          </a:p>
          <a:p>
            <a:r>
              <a:rPr lang="en-US" dirty="0" smtClean="0"/>
              <a:t>If the test expression is true, the body of the loop is executed again and the test expression is evaluated.</a:t>
            </a:r>
          </a:p>
          <a:p>
            <a:r>
              <a:rPr lang="en-US" dirty="0" smtClean="0"/>
              <a:t>This process goes on until the test expression becomes false.</a:t>
            </a:r>
          </a:p>
          <a:p>
            <a:r>
              <a:rPr lang="en-US" dirty="0" smtClean="0"/>
              <a:t>If the test expression is false, the loop 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/>
              <a:t>Program using do...while loop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748834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10400" cy="563562"/>
          </a:xfrm>
        </p:spPr>
        <p:txBody>
          <a:bodyPr>
            <a:noAutofit/>
          </a:bodyPr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43400" y="2819400"/>
            <a:ext cx="4648200" cy="3810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How for loop works?</a:t>
            </a:r>
          </a:p>
          <a:p>
            <a:r>
              <a:rPr lang="en-US" sz="2000" dirty="0" smtClean="0"/>
              <a:t>The initialization statement is executed only once.</a:t>
            </a:r>
          </a:p>
          <a:p>
            <a:r>
              <a:rPr lang="en-US" sz="2000" dirty="0" smtClean="0"/>
              <a:t>Then, the test expression is evaluated. If the test expression is evaluated to false, the for loop is terminated.</a:t>
            </a:r>
          </a:p>
          <a:p>
            <a:r>
              <a:rPr lang="en-US" sz="2000" dirty="0" smtClean="0"/>
              <a:t>However, if the test expression is evaluated to true, statements inside the body of for loop are executed, and the update expression is updated.</a:t>
            </a:r>
          </a:p>
          <a:p>
            <a:r>
              <a:rPr lang="en-US" sz="2000" dirty="0" smtClean="0"/>
              <a:t>Again the test expression is evaluated.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8263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971800"/>
            <a:ext cx="376000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0" y="129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433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C Programming Iterative execution of code using Loops   Lecture-7</vt:lpstr>
      <vt:lpstr>Iterative execution of code using Loops</vt:lpstr>
      <vt:lpstr>while loop</vt:lpstr>
      <vt:lpstr>Example 1: while loop</vt:lpstr>
      <vt:lpstr>Example 2: while loop</vt:lpstr>
      <vt:lpstr>do...while loop</vt:lpstr>
      <vt:lpstr>How do...while loop works?</vt:lpstr>
      <vt:lpstr>Program using do...while loop </vt:lpstr>
      <vt:lpstr>for Loop</vt:lpstr>
      <vt:lpstr>Logic for adding the digits of a number</vt:lpstr>
      <vt:lpstr>Logic to find the reverse of a number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 Lecture-15, 16</dc:title>
  <dc:creator>asif</dc:creator>
  <cp:lastModifiedBy>106785</cp:lastModifiedBy>
  <cp:revision>14</cp:revision>
  <dcterms:created xsi:type="dcterms:W3CDTF">2021-01-12T05:57:19Z</dcterms:created>
  <dcterms:modified xsi:type="dcterms:W3CDTF">2024-02-05T05:18:43Z</dcterms:modified>
</cp:coreProperties>
</file>