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EC5555F-184C-44C6-9743-639A105E86C4}">
          <p14:sldIdLst>
            <p14:sldId id="264"/>
          </p14:sldIdLst>
        </p14:section>
        <p14:section name="Old (Honda's uniaxial Raw)" id="{6BDD9AC0-37AB-48D9-8230-75FE35433160}">
          <p14:sldIdLst>
            <p14:sldId id="256"/>
            <p14:sldId id="257"/>
            <p14:sldId id="260"/>
          </p14:sldIdLst>
        </p14:section>
        <p14:section name="JFE's uniaxial Raw 0.8mm" id="{315555CF-1742-4FB3-9789-4BA781DC4766}">
          <p14:sldIdLst>
            <p14:sldId id="258"/>
            <p14:sldId id="259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FDD9C-BD8E-4F62-8BFD-F0CBF8A83D3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0E41-E052-49D5-A3AD-238D9EB6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14D7-DFED-0AF3-ECF4-0DCDA4055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1DEEF-15A8-724F-3739-EA4DD6A61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CCF56-373B-1FA4-5D05-C0BB383E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499D-9D78-41BC-A5A4-6006E2CE7D4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E30ED-41A8-2689-EBEB-FFC83B74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0500-B182-C29E-D4E5-A50713FD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4609-2B68-0871-7A5E-E570C8AF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BB382-DF85-0A38-F6C4-21F04E05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FC3E9-BA0C-817A-AFAA-8727FDCC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D789-C21E-41BC-A6BC-9B579560B6AA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E3F8E-1904-7AC1-5967-C703324C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9D949-EB2B-4DAB-B1B2-1CE4EA3F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2E73C-70CA-E344-F02F-9ED372A23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340D0-F0D9-3C36-51A0-60514F870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4ED2C-442F-6271-AA8E-613E303D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6C2F-2714-4915-B47B-3E64B65AF5FB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644A2-59F4-729C-4D8F-0146F1BF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D9023-58E3-1D38-94A8-F1CAF007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8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E7EB-52B0-C683-BF25-9C9F8995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89E7-93AC-E06A-38A5-89182DEE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251A8-3DF0-81DC-F004-E04ED07E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036B-208F-43EB-A0D9-063FFFAC49BA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340B0-E9F2-84B0-4E15-186A4EA6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086F8-998D-B2AE-4422-04EE7B0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2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C7B8-E4CD-3FE4-6690-C19985F8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C9676-D7E5-6BC3-D892-1E3F81932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10F7D-D7B9-C7B0-9AC6-4B50BE86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5BAA-12FE-4972-9C56-592B6433FE7B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13E2-3C63-F295-D9F8-F43453CF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2F723-3F9A-24E7-B33B-673960E1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0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1621-B7DF-DB36-E12D-BF932A9D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A318-8679-F397-5E67-3C7E02069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6FA8B-F904-F46F-B606-F1F1F0F66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1A107-2BAC-0DF0-4D4C-DE48A2BF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994D-1980-4E4D-94DD-D61065CA152C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CE61E-481A-8718-1563-86966FED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76766-4F2F-0523-6B59-BB4321DE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159F-D3EE-57DD-BFC4-D2CBF19C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8EDF-4952-1362-9F50-779A4710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2E213-9D58-0AFB-3413-A5BBDA372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00719-8C6E-D7A2-86BE-C5AC848DC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C1D81-5E5E-57D6-0DED-34EDA5EDE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C3941-2F68-25F0-D282-C41AE4AC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1B6A-E454-4045-BC11-982766530925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E0A2F-23C0-8856-B207-8B724EAD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E5EE6-E5FB-95C2-89EF-5A1A5560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E696-486D-F1ED-9B34-FF8737FE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65BE4-CBF1-4E2E-AB90-82ECB273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5E1E-82B5-417B-ABFC-4F81BF891173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02B32-7DF1-2C00-4F9F-D7B277AF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59AC1-6357-CAD7-6D11-86239838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2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17F54-4844-2A4D-BF30-8C7E0843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3523-22D8-44F1-86CA-88695E213066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EAE65-119F-AEC2-25D9-F76C42ED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61F7D-B2CA-F0F2-9AAA-27EAA085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6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600A-6758-864D-794F-B6657CF5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9C11-777E-5405-D9B8-4C86D425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A0CCF-629B-A6D0-5056-FE4FE704E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8972A-2578-7B5E-38F8-8D7FA89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6C90-6CAA-414C-A851-3786A88661BE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BF12D-6962-C2A7-39B2-90246611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9DA1D-A184-0753-72BE-F5A086D6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6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2D91-F9DE-8D4E-6588-B4018B60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408C8-DA83-CEFD-B6A4-D3CC28A6C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0BBC3-1037-B18C-A588-332A095ED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864F5-D40D-DB7E-9C76-03554510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F667-900E-4C21-9411-EB2FCDA5771F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C8127-85C9-5AC3-56E8-DC60FD93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96315-42F8-EE21-D76F-4D57E3B0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9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B29D4-681C-E2DB-FDAC-AAE8D24D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49A14-54B0-ECCB-30E9-6D72D1D48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2D6C-9AF5-0B3C-4C87-FFDEE58C7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A2CB-90C3-4CB9-AF49-1019E14E0395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FE8A-655D-F142-7694-4523339D0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57158-75F1-CD3E-E780-AC488FE6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19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1D2881ED-EF55-46ED-B854-F6F1B090B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1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2C2318-068F-A737-2585-C9DF4F94D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8655"/>
          </a:xfrm>
        </p:spPr>
        <p:txBody>
          <a:bodyPr>
            <a:normAutofit/>
          </a:bodyPr>
          <a:lstStyle/>
          <a:p>
            <a:r>
              <a:rPr lang="en-US" sz="4400" dirty="0"/>
              <a:t>Yield Surface Fitting of </a:t>
            </a:r>
            <a:br>
              <a:rPr lang="en-US" sz="4400" dirty="0"/>
            </a:br>
            <a:r>
              <a:rPr lang="en-US" sz="4400" dirty="0"/>
              <a:t>Raw DP980 specimens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CAD3C1-B38F-1C2B-FAFA-203440CFC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Thein Lin Aung, </a:t>
            </a:r>
            <a:r>
              <a:rPr lang="en-US" dirty="0" err="1"/>
              <a:t>Kohki</a:t>
            </a:r>
            <a:r>
              <a:rPr lang="en-US" dirty="0"/>
              <a:t> </a:t>
            </a:r>
            <a:r>
              <a:rPr lang="en-US" dirty="0" err="1"/>
              <a:t>Enomoto</a:t>
            </a:r>
            <a:r>
              <a:rPr lang="en-US" dirty="0"/>
              <a:t>, </a:t>
            </a:r>
            <a:r>
              <a:rPr lang="en-US" dirty="0" err="1"/>
              <a:t>Ninshu</a:t>
            </a:r>
            <a:r>
              <a:rPr lang="en-US" dirty="0"/>
              <a:t> Ma</a:t>
            </a:r>
          </a:p>
          <a:p>
            <a:r>
              <a:rPr lang="en-US" dirty="0"/>
              <a:t>JWRI, Osaka University</a:t>
            </a:r>
          </a:p>
          <a:p>
            <a:r>
              <a:rPr lang="en-US"/>
              <a:t>2023/03/08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8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E7F6E4-6462-3C66-E379-D0015E159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494" y="1514475"/>
            <a:ext cx="5753100" cy="38290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C28D0BE-0E61-2C44-5811-49DFEFBC5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4406" y="1514475"/>
            <a:ext cx="5753100" cy="38290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50C447-D810-2C87-8FF5-BC85CD918576}"/>
              </a:ext>
            </a:extLst>
          </p:cNvPr>
          <p:cNvSpPr txBox="1"/>
          <p:nvPr/>
        </p:nvSpPr>
        <p:spPr>
          <a:xfrm>
            <a:off x="1944914" y="1145143"/>
            <a:ext cx="76655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Hill48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35DAB6-3F47-3DBC-7A61-C7FA5399650C}"/>
              </a:ext>
            </a:extLst>
          </p:cNvPr>
          <p:cNvSpPr txBox="1"/>
          <p:nvPr/>
        </p:nvSpPr>
        <p:spPr>
          <a:xfrm>
            <a:off x="7474857" y="1145143"/>
            <a:ext cx="17459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M&amp;A quadratic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A0C6BE-F18F-039D-0D4D-512A044FE2B6}"/>
              </a:ext>
            </a:extLst>
          </p:cNvPr>
          <p:cNvSpPr/>
          <p:nvPr/>
        </p:nvSpPr>
        <p:spPr>
          <a:xfrm>
            <a:off x="5260062" y="2966330"/>
            <a:ext cx="757531" cy="830997"/>
          </a:xfrm>
          <a:prstGeom prst="roundRect">
            <a:avLst/>
          </a:prstGeom>
          <a:noFill/>
          <a:ln w="25400">
            <a:solidFill>
              <a:srgbClr val="C0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CC8FFC-9B74-D5F3-25CC-1EBE72119B1A}"/>
              </a:ext>
            </a:extLst>
          </p:cNvPr>
          <p:cNvSpPr txBox="1"/>
          <p:nvPr/>
        </p:nvSpPr>
        <p:spPr>
          <a:xfrm>
            <a:off x="4169119" y="3797327"/>
            <a:ext cx="218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Independent equivalent stress values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8642BE8-EFA1-FEA5-CDF8-AC90CCAF839B}"/>
              </a:ext>
            </a:extLst>
          </p:cNvPr>
          <p:cNvSpPr/>
          <p:nvPr/>
        </p:nvSpPr>
        <p:spPr>
          <a:xfrm>
            <a:off x="11101058" y="3006446"/>
            <a:ext cx="757531" cy="830997"/>
          </a:xfrm>
          <a:prstGeom prst="roundRect">
            <a:avLst/>
          </a:prstGeom>
          <a:noFill/>
          <a:ln w="25400">
            <a:solidFill>
              <a:srgbClr val="C0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0577BF-A53E-CF47-5DE1-84F1816D2358}"/>
              </a:ext>
            </a:extLst>
          </p:cNvPr>
          <p:cNvSpPr txBox="1"/>
          <p:nvPr/>
        </p:nvSpPr>
        <p:spPr>
          <a:xfrm>
            <a:off x="10010115" y="3837443"/>
            <a:ext cx="218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Independent equivalent stress values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8046425-3853-C058-0696-05FFF8779E93}"/>
              </a:ext>
            </a:extLst>
          </p:cNvPr>
          <p:cNvSpPr txBox="1">
            <a:spLocks/>
          </p:cNvSpPr>
          <p:nvPr/>
        </p:nvSpPr>
        <p:spPr>
          <a:xfrm>
            <a:off x="585457" y="260923"/>
            <a:ext cx="10515600" cy="8451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Yield curve fitting of uniaxial and biaxial tensile tests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C4D252B0-422C-931F-D8E7-462B8BE2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2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5A288B-8D15-ECD0-15ED-3D2E0B6C1778}"/>
              </a:ext>
            </a:extLst>
          </p:cNvPr>
          <p:cNvSpPr txBox="1"/>
          <p:nvPr/>
        </p:nvSpPr>
        <p:spPr>
          <a:xfrm>
            <a:off x="5752722" y="5525352"/>
            <a:ext cx="145142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effectLst/>
                <a:latin typeface="Cascadia code" panose="020B0609020000020004" pitchFamily="49" charset="0"/>
              </a:rPr>
              <a:t>x  = 1.0</a:t>
            </a:r>
          </a:p>
          <a:p>
            <a:r>
              <a:rPr lang="en-US" sz="1200" b="0" dirty="0">
                <a:effectLst/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effectLst/>
                <a:latin typeface="Cascadia code" panose="020B0609020000020004" pitchFamily="49" charset="0"/>
              </a:rPr>
              <a:t>y  = 0.98</a:t>
            </a:r>
          </a:p>
          <a:p>
            <a:r>
              <a:rPr lang="en-US" sz="1200" b="0" dirty="0">
                <a:solidFill>
                  <a:schemeClr val="bg1">
                    <a:lumMod val="75000"/>
                  </a:schemeClr>
                </a:solidFill>
                <a:effectLst/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solidFill>
                  <a:schemeClr val="bg1">
                    <a:lumMod val="75000"/>
                  </a:schemeClr>
                </a:solidFill>
                <a:effectLst/>
                <a:latin typeface="Cascadia code" panose="020B0609020000020004" pitchFamily="49" charset="0"/>
              </a:rPr>
              <a:t>xy = 0.9</a:t>
            </a:r>
            <a:r>
              <a:rPr lang="en-US" sz="1200" b="0" dirty="0">
                <a:solidFill>
                  <a:schemeClr val="bg1">
                    <a:lumMod val="75000"/>
                  </a:schemeClr>
                </a:solidFill>
                <a:effectLst/>
                <a:latin typeface="Cascadia code" panose="020B0609020000020004" pitchFamily="49" charset="0"/>
              </a:rPr>
              <a:t>9</a:t>
            </a:r>
            <a:endParaRPr lang="pl-PL" sz="1200" b="0" dirty="0">
              <a:solidFill>
                <a:schemeClr val="bg1">
                  <a:lumMod val="75000"/>
                </a:schemeClr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200" b="0" dirty="0">
                <a:effectLst/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effectLst/>
                <a:latin typeface="Cascadia code" panose="020B0609020000020004" pitchFamily="49" charset="0"/>
              </a:rPr>
              <a:t>z  = 1.0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B46E3E-1957-A784-8F7A-57513055CCD4}"/>
              </a:ext>
            </a:extLst>
          </p:cNvPr>
          <p:cNvSpPr txBox="1"/>
          <p:nvPr/>
        </p:nvSpPr>
        <p:spPr>
          <a:xfrm>
            <a:off x="585457" y="5710018"/>
            <a:ext cx="489108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Uniaxial tests from Honda (1.6 mm specimens)</a:t>
            </a:r>
          </a:p>
          <a:p>
            <a:r>
              <a:rPr lang="en-US" dirty="0"/>
              <a:t>Biaxial tests from TUAT (0.8mm specimens)</a:t>
            </a:r>
          </a:p>
        </p:txBody>
      </p:sp>
    </p:spTree>
    <p:extLst>
      <p:ext uri="{BB962C8B-B14F-4D97-AF65-F5344CB8AC3E}">
        <p14:creationId xmlns:p14="http://schemas.microsoft.com/office/powerpoint/2010/main" val="218800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7F90F2D-2EE7-7A7A-A117-D06F6D1E7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6732" y="1525498"/>
            <a:ext cx="5665546" cy="377077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152FF01-3D1C-033B-2833-FF2DD190D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987" y="1525498"/>
            <a:ext cx="5966278" cy="39709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D3BC76-9444-3DAF-06CC-A3B02E684A8D}"/>
              </a:ext>
            </a:extLst>
          </p:cNvPr>
          <p:cNvSpPr txBox="1"/>
          <p:nvPr/>
        </p:nvSpPr>
        <p:spPr>
          <a:xfrm>
            <a:off x="1944914" y="1145143"/>
            <a:ext cx="76655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Hill48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F012E-458F-E13F-8931-7ED6E9A26A1B}"/>
              </a:ext>
            </a:extLst>
          </p:cNvPr>
          <p:cNvSpPr txBox="1"/>
          <p:nvPr/>
        </p:nvSpPr>
        <p:spPr>
          <a:xfrm>
            <a:off x="7474857" y="1145143"/>
            <a:ext cx="17459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M&amp;A quadratic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EE114-D579-A2B4-5680-BF2CF281C5D4}"/>
              </a:ext>
            </a:extLst>
          </p:cNvPr>
          <p:cNvSpPr txBox="1"/>
          <p:nvPr/>
        </p:nvSpPr>
        <p:spPr>
          <a:xfrm>
            <a:off x="386281" y="5986298"/>
            <a:ext cx="11096820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Equivalent stress for the yield curve was calculated from Swift equation of Raw L (Honda’s 1.6mm specimen)</a:t>
            </a:r>
          </a:p>
          <a:p>
            <a:r>
              <a:rPr lang="en-US" dirty="0"/>
              <a:t>Isotropic hardening is assumed, so YF parameters do not change.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3732FD-4C09-4F8D-B2F6-815BC16F2652}"/>
              </a:ext>
            </a:extLst>
          </p:cNvPr>
          <p:cNvSpPr/>
          <p:nvPr/>
        </p:nvSpPr>
        <p:spPr>
          <a:xfrm>
            <a:off x="5305790" y="3047811"/>
            <a:ext cx="757531" cy="830997"/>
          </a:xfrm>
          <a:prstGeom prst="roundRect">
            <a:avLst/>
          </a:prstGeom>
          <a:noFill/>
          <a:ln w="25400">
            <a:solidFill>
              <a:srgbClr val="C0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4A014-9359-0571-8DC3-B1700934AB36}"/>
              </a:ext>
            </a:extLst>
          </p:cNvPr>
          <p:cNvSpPr txBox="1"/>
          <p:nvPr/>
        </p:nvSpPr>
        <p:spPr>
          <a:xfrm>
            <a:off x="4214847" y="3878808"/>
            <a:ext cx="218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Equivalent stress from Swift equation (Raw L)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7AFF705-9938-2A61-C680-C8C5BAC56E16}"/>
              </a:ext>
            </a:extLst>
          </p:cNvPr>
          <p:cNvSpPr/>
          <p:nvPr/>
        </p:nvSpPr>
        <p:spPr>
          <a:xfrm>
            <a:off x="11259482" y="2968228"/>
            <a:ext cx="757531" cy="830997"/>
          </a:xfrm>
          <a:prstGeom prst="roundRect">
            <a:avLst/>
          </a:prstGeom>
          <a:noFill/>
          <a:ln w="25400">
            <a:solidFill>
              <a:srgbClr val="C0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C2ED2-9AAE-C6DE-94FC-1A4559C743A6}"/>
              </a:ext>
            </a:extLst>
          </p:cNvPr>
          <p:cNvSpPr txBox="1"/>
          <p:nvPr/>
        </p:nvSpPr>
        <p:spPr>
          <a:xfrm>
            <a:off x="10181125" y="3799225"/>
            <a:ext cx="218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Equivalent stress from Swift equation (Raw L)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230D2-5A7D-8FF6-840E-EE6934F86BF7}"/>
              </a:ext>
            </a:extLst>
          </p:cNvPr>
          <p:cNvSpPr txBox="1"/>
          <p:nvPr/>
        </p:nvSpPr>
        <p:spPr>
          <a:xfrm>
            <a:off x="4689837" y="4845659"/>
            <a:ext cx="145142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effectLst/>
                <a:latin typeface="Cascadia code" panose="020B0609020000020004" pitchFamily="49" charset="0"/>
              </a:rPr>
              <a:t>x  = 1.0</a:t>
            </a:r>
          </a:p>
          <a:p>
            <a:r>
              <a:rPr lang="en-US" sz="1200" b="0" dirty="0">
                <a:effectLst/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effectLst/>
                <a:latin typeface="Cascadia code" panose="020B0609020000020004" pitchFamily="49" charset="0"/>
              </a:rPr>
              <a:t>y  = 0.98</a:t>
            </a:r>
          </a:p>
          <a:p>
            <a:r>
              <a:rPr lang="en-US" sz="1200" b="0" dirty="0">
                <a:solidFill>
                  <a:schemeClr val="bg1">
                    <a:lumMod val="75000"/>
                  </a:schemeClr>
                </a:solidFill>
                <a:effectLst/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solidFill>
                  <a:schemeClr val="bg1">
                    <a:lumMod val="75000"/>
                  </a:schemeClr>
                </a:solidFill>
                <a:effectLst/>
                <a:latin typeface="Cascadia code" panose="020B0609020000020004" pitchFamily="49" charset="0"/>
              </a:rPr>
              <a:t>xy = 0.9</a:t>
            </a:r>
            <a:r>
              <a:rPr lang="en-US" sz="1200" b="0" dirty="0">
                <a:solidFill>
                  <a:schemeClr val="bg1">
                    <a:lumMod val="75000"/>
                  </a:schemeClr>
                </a:solidFill>
                <a:effectLst/>
                <a:latin typeface="Cascadia code" panose="020B0609020000020004" pitchFamily="49" charset="0"/>
              </a:rPr>
              <a:t>9</a:t>
            </a:r>
            <a:endParaRPr lang="pl-PL" sz="1200" b="0" dirty="0">
              <a:solidFill>
                <a:schemeClr val="bg1">
                  <a:lumMod val="75000"/>
                </a:schemeClr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200" b="0" dirty="0">
                <a:effectLst/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effectLst/>
                <a:latin typeface="Cascadia code" panose="020B0609020000020004" pitchFamily="49" charset="0"/>
              </a:rPr>
              <a:t>z  = 1.0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D710795-A253-9B90-7361-EEA91EB8B34C}"/>
              </a:ext>
            </a:extLst>
          </p:cNvPr>
          <p:cNvSpPr txBox="1">
            <a:spLocks/>
          </p:cNvSpPr>
          <p:nvPr/>
        </p:nvSpPr>
        <p:spPr>
          <a:xfrm>
            <a:off x="585457" y="260923"/>
            <a:ext cx="10515600" cy="7039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Yield curve fitting of uniaxial and biaxial tensile tests 2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205C0E1-B987-74AC-EB5A-F7E66366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1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5B850CE-E7C0-D492-8499-73534ABFD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4479" y="1558198"/>
            <a:ext cx="5477521" cy="374160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9CBEFD-D69D-6C7F-F48F-9D55D70F0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758" y="1355250"/>
            <a:ext cx="6231566" cy="414749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FDB6DFF-8869-E79C-D7B8-0EA890221416}"/>
              </a:ext>
            </a:extLst>
          </p:cNvPr>
          <p:cNvSpPr/>
          <p:nvPr/>
        </p:nvSpPr>
        <p:spPr>
          <a:xfrm>
            <a:off x="2453488" y="4878060"/>
            <a:ext cx="1548143" cy="660903"/>
          </a:xfrm>
          <a:prstGeom prst="ellipse">
            <a:avLst/>
          </a:prstGeom>
          <a:noFill/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400372-680D-6164-6F4C-8F29B52D9838}"/>
              </a:ext>
            </a:extLst>
          </p:cNvPr>
          <p:cNvSpPr/>
          <p:nvPr/>
        </p:nvSpPr>
        <p:spPr>
          <a:xfrm rot="5400000">
            <a:off x="7191535" y="2762130"/>
            <a:ext cx="1217912" cy="351224"/>
          </a:xfrm>
          <a:prstGeom prst="ellipse">
            <a:avLst/>
          </a:prstGeom>
          <a:noFill/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5C0D759-1035-5627-20AA-BF27417F77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673" t="23336" r="13347" b="8729"/>
          <a:stretch/>
        </p:blipFill>
        <p:spPr>
          <a:xfrm>
            <a:off x="8821308" y="2190939"/>
            <a:ext cx="2514576" cy="182382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DA54E4-CF13-342E-C26B-D814829FE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21496"/>
              </p:ext>
            </p:extLst>
          </p:nvPr>
        </p:nvGraphicFramePr>
        <p:xfrm>
          <a:off x="10179586" y="2805776"/>
          <a:ext cx="1584356" cy="7409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6373">
                  <a:extLst>
                    <a:ext uri="{9D8B030D-6E8A-4147-A177-3AD203B41FA5}">
                      <a16:colId xmlns:a16="http://schemas.microsoft.com/office/drawing/2014/main" val="1360552160"/>
                    </a:ext>
                  </a:extLst>
                </a:gridCol>
                <a:gridCol w="957983">
                  <a:extLst>
                    <a:ext uri="{9D8B030D-6E8A-4147-A177-3AD203B41FA5}">
                      <a16:colId xmlns:a16="http://schemas.microsoft.com/office/drawing/2014/main" val="1505525136"/>
                    </a:ext>
                  </a:extLst>
                </a:gridCol>
              </a:tblGrid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>
                          <a:effectLst/>
                        </a:rPr>
                        <a:t>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effectLst/>
                        </a:rPr>
                        <a:t>1447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06155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>
                          <a:effectLst/>
                        </a:rPr>
                        <a:t>ep0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effectLst/>
                        </a:rPr>
                        <a:t>2.74E-05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109655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u="none" strike="noStrike" dirty="0">
                          <a:effectLst/>
                        </a:rPr>
                        <a:t>0.102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3166690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AD2768-DEB7-9937-AC08-8F579A31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A2AB252-FE14-CBD3-3783-A6582306C06D}"/>
              </a:ext>
            </a:extLst>
          </p:cNvPr>
          <p:cNvSpPr txBox="1">
            <a:spLocks/>
          </p:cNvSpPr>
          <p:nvPr/>
        </p:nvSpPr>
        <p:spPr>
          <a:xfrm>
            <a:off x="585457" y="260923"/>
            <a:ext cx="10515600" cy="7039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Bad Swift fitting accuracy at small strains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5E21B-5CB4-4558-615E-D51B89B1787B}"/>
              </a:ext>
            </a:extLst>
          </p:cNvPr>
          <p:cNvSpPr txBox="1"/>
          <p:nvPr/>
        </p:nvSpPr>
        <p:spPr>
          <a:xfrm>
            <a:off x="756842" y="6033183"/>
            <a:ext cx="7387535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 Swift curve’s fitting accuracy is not good for small strains.</a:t>
            </a:r>
          </a:p>
          <a:p>
            <a:r>
              <a:rPr lang="en-US" dirty="0"/>
              <a:t>If fitting is optimized for small strains, large error occurs at large strains.</a:t>
            </a:r>
          </a:p>
        </p:txBody>
      </p:sp>
    </p:spTree>
    <p:extLst>
      <p:ext uri="{BB962C8B-B14F-4D97-AF65-F5344CB8AC3E}">
        <p14:creationId xmlns:p14="http://schemas.microsoft.com/office/powerpoint/2010/main" val="62985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ABFE-92BB-8EAC-032D-3D93B9CB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18" y="338134"/>
            <a:ext cx="7210331" cy="845110"/>
          </a:xfrm>
        </p:spPr>
        <p:txBody>
          <a:bodyPr>
            <a:noAutofit/>
          </a:bodyPr>
          <a:lstStyle/>
          <a:p>
            <a:r>
              <a:rPr lang="en-US" sz="2800" dirty="0"/>
              <a:t>Comparison of Raw L uniaxial SS-curves with 0.8mm large tensile specimen from JFE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7B5D8-B94E-E6BB-C7D9-CE7AF017C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772" y="2390120"/>
            <a:ext cx="5565533" cy="3801724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D7A526E-F3AF-978C-AF8D-51DBE1B6E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9191" y="2390120"/>
            <a:ext cx="5565534" cy="38017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0D8D53-86B7-78DD-B97B-EBF6C6282C08}"/>
              </a:ext>
            </a:extLst>
          </p:cNvPr>
          <p:cNvSpPr/>
          <p:nvPr/>
        </p:nvSpPr>
        <p:spPr>
          <a:xfrm>
            <a:off x="1267485" y="2996337"/>
            <a:ext cx="1865014" cy="258929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377F91C-ED52-0841-2734-3F91BFBB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92523A-AA1C-F13B-6DBC-A40F8F22D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838" y="155324"/>
            <a:ext cx="3440561" cy="2180470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61D42AC-7136-8305-8200-4A943BE71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24667"/>
              </p:ext>
            </p:extLst>
          </p:nvPr>
        </p:nvGraphicFramePr>
        <p:xfrm>
          <a:off x="4226649" y="6016306"/>
          <a:ext cx="1638300" cy="680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28144165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33094177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9053" marR="9053" marT="9053" marB="0" anchor="b"/>
                </a:tc>
                <a:extLst>
                  <a:ext uri="{0D108BD9-81ED-4DB2-BD59-A6C34878D82A}">
                    <a16:rowId xmlns:a16="http://schemas.microsoft.com/office/drawing/2014/main" val="987844595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ep0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2.74E-05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9053" marR="9053" marT="9053" marB="0" anchor="b"/>
                </a:tc>
                <a:extLst>
                  <a:ext uri="{0D108BD9-81ED-4DB2-BD59-A6C34878D82A}">
                    <a16:rowId xmlns:a16="http://schemas.microsoft.com/office/drawing/2014/main" val="693014111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9053" marR="9053" marT="9053" marB="0" anchor="b"/>
                </a:tc>
                <a:extLst>
                  <a:ext uri="{0D108BD9-81ED-4DB2-BD59-A6C34878D82A}">
                    <a16:rowId xmlns:a16="http://schemas.microsoft.com/office/drawing/2014/main" val="1702878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08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phic 39">
            <a:extLst>
              <a:ext uri="{FF2B5EF4-FFF2-40B4-BE49-F238E27FC236}">
                <a16:creationId xmlns:a16="http://schemas.microsoft.com/office/drawing/2014/main" id="{F7C387A3-73C9-5250-3D14-95606721E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6823" y="882970"/>
            <a:ext cx="4030277" cy="284437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233E1E3B-9BFB-F497-B932-D69E9EED6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0453" y="3807038"/>
            <a:ext cx="4026648" cy="28863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043692-E552-51F6-B509-F34EBF94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19"/>
            <a:ext cx="10515600" cy="845110"/>
          </a:xfrm>
        </p:spPr>
        <p:txBody>
          <a:bodyPr>
            <a:noAutofit/>
          </a:bodyPr>
          <a:lstStyle/>
          <a:p>
            <a:r>
              <a:rPr lang="en-US" sz="2800" dirty="0"/>
              <a:t>Modification of Swift parameters to fit JFE specimen’s SS-curve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DFEE379-F7D2-2572-A3DB-BFBB8DE49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31228"/>
              </p:ext>
            </p:extLst>
          </p:nvPr>
        </p:nvGraphicFramePr>
        <p:xfrm>
          <a:off x="3444688" y="4895073"/>
          <a:ext cx="1584356" cy="7409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6373">
                  <a:extLst>
                    <a:ext uri="{9D8B030D-6E8A-4147-A177-3AD203B41FA5}">
                      <a16:colId xmlns:a16="http://schemas.microsoft.com/office/drawing/2014/main" val="1360552160"/>
                    </a:ext>
                  </a:extLst>
                </a:gridCol>
                <a:gridCol w="957983">
                  <a:extLst>
                    <a:ext uri="{9D8B030D-6E8A-4147-A177-3AD203B41FA5}">
                      <a16:colId xmlns:a16="http://schemas.microsoft.com/office/drawing/2014/main" val="1505525136"/>
                    </a:ext>
                  </a:extLst>
                </a:gridCol>
              </a:tblGrid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06155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ep0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1.374E-04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109655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0.1388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3166690"/>
                  </a:ext>
                </a:extLst>
              </a:tr>
            </a:tbl>
          </a:graphicData>
        </a:graphic>
      </p:graphicFrame>
      <p:pic>
        <p:nvPicPr>
          <p:cNvPr id="33" name="Graphic 32">
            <a:extLst>
              <a:ext uri="{FF2B5EF4-FFF2-40B4-BE49-F238E27FC236}">
                <a16:creationId xmlns:a16="http://schemas.microsoft.com/office/drawing/2014/main" id="{AF4DE86F-4C1E-4EAD-9042-F8C8B8A40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5544" y="3754506"/>
            <a:ext cx="4379531" cy="3038475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85EA8C3-2FC1-49B7-01A5-15E2D04FB1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86900" y="716031"/>
            <a:ext cx="4448175" cy="3038475"/>
          </a:xfrm>
          <a:prstGeom prst="rect">
            <a:avLst/>
          </a:prstGeom>
        </p:spPr>
      </p:pic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0EBF674-40D3-1190-7D11-D895EF211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177777"/>
              </p:ext>
            </p:extLst>
          </p:nvPr>
        </p:nvGraphicFramePr>
        <p:xfrm>
          <a:off x="3444688" y="1918350"/>
          <a:ext cx="1584356" cy="7409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6373">
                  <a:extLst>
                    <a:ext uri="{9D8B030D-6E8A-4147-A177-3AD203B41FA5}">
                      <a16:colId xmlns:a16="http://schemas.microsoft.com/office/drawing/2014/main" val="1360552160"/>
                    </a:ext>
                  </a:extLst>
                </a:gridCol>
                <a:gridCol w="957983">
                  <a:extLst>
                    <a:ext uri="{9D8B030D-6E8A-4147-A177-3AD203B41FA5}">
                      <a16:colId xmlns:a16="http://schemas.microsoft.com/office/drawing/2014/main" val="1505525136"/>
                    </a:ext>
                  </a:extLst>
                </a:gridCol>
              </a:tblGrid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1578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06155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ep0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1.577E-04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109655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0.1343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3166690"/>
                  </a:ext>
                </a:extLst>
              </a:tr>
            </a:tbl>
          </a:graphicData>
        </a:graphic>
      </p:graphicFrame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1A044FFA-A0F1-5D1C-DA19-D17250F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0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4B80076-D16A-29E9-8721-EA1A0FDA5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156" y="1379778"/>
            <a:ext cx="5712851" cy="3802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E00AC-F213-525A-CE14-56BB41C8800B}"/>
              </a:ext>
            </a:extLst>
          </p:cNvPr>
          <p:cNvSpPr txBox="1"/>
          <p:nvPr/>
        </p:nvSpPr>
        <p:spPr>
          <a:xfrm>
            <a:off x="4566395" y="5351471"/>
            <a:ext cx="145142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effectLst/>
                <a:latin typeface="Cascadia code" panose="020B0609020000020004" pitchFamily="49" charset="0"/>
              </a:rPr>
              <a:t>x  = 1.0</a:t>
            </a:r>
          </a:p>
          <a:p>
            <a:r>
              <a:rPr lang="en-US" sz="1200" dirty="0"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effectLst/>
                <a:latin typeface="Cascadia code" panose="020B0609020000020004" pitchFamily="49" charset="0"/>
              </a:rPr>
              <a:t>y  = </a:t>
            </a:r>
            <a:r>
              <a:rPr lang="en-US" sz="1200" b="0" dirty="0">
                <a:effectLst/>
                <a:latin typeface="Cascadia code" panose="020B0609020000020004" pitchFamily="49" charset="0"/>
              </a:rPr>
              <a:t>1.03</a:t>
            </a:r>
            <a:endParaRPr lang="pl-PL" sz="1200" b="0" dirty="0">
              <a:effectLst/>
              <a:latin typeface="Cascadia code" panose="020B060902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solidFill>
                  <a:schemeClr val="bg1">
                    <a:lumMod val="75000"/>
                  </a:schemeClr>
                </a:solidFill>
                <a:effectLst/>
                <a:latin typeface="Cascadia code" panose="020B0609020000020004" pitchFamily="49" charset="0"/>
              </a:rPr>
              <a:t>xy = </a:t>
            </a:r>
            <a:r>
              <a:rPr lang="en-US" sz="1200" b="0" dirty="0">
                <a:solidFill>
                  <a:schemeClr val="bg1">
                    <a:lumMod val="75000"/>
                  </a:schemeClr>
                </a:solidFill>
                <a:effectLst/>
                <a:latin typeface="Cascadia code" panose="020B0609020000020004" pitchFamily="49" charset="0"/>
              </a:rPr>
              <a:t>1.0</a:t>
            </a:r>
            <a:endParaRPr lang="pl-PL" sz="1200" b="0" dirty="0">
              <a:solidFill>
                <a:schemeClr val="bg1">
                  <a:lumMod val="75000"/>
                </a:schemeClr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200" dirty="0">
                <a:latin typeface="Cascadia code" panose="020B0609020000020004" pitchFamily="49" charset="0"/>
              </a:rPr>
              <a:t>R</a:t>
            </a:r>
            <a:r>
              <a:rPr lang="pl-PL" sz="1200" b="0" dirty="0">
                <a:effectLst/>
                <a:latin typeface="Cascadia code" panose="020B0609020000020004" pitchFamily="49" charset="0"/>
              </a:rPr>
              <a:t>z  = 1.0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A2BE667-6E1A-FEED-21DF-9D0EB0951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993" y="1379778"/>
            <a:ext cx="5712850" cy="380226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3A975-836B-1438-CDF8-A12D2AE5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8130F4-8BBE-58E1-715F-992C5C3DC93A}"/>
              </a:ext>
            </a:extLst>
          </p:cNvPr>
          <p:cNvSpPr/>
          <p:nvPr/>
        </p:nvSpPr>
        <p:spPr>
          <a:xfrm>
            <a:off x="8148118" y="4596799"/>
            <a:ext cx="1548143" cy="660903"/>
          </a:xfrm>
          <a:prstGeom prst="ellipse">
            <a:avLst/>
          </a:prstGeom>
          <a:noFill/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5319EF-5A5D-EA96-BE98-32C6C6F55230}"/>
              </a:ext>
            </a:extLst>
          </p:cNvPr>
          <p:cNvSpPr/>
          <p:nvPr/>
        </p:nvSpPr>
        <p:spPr>
          <a:xfrm>
            <a:off x="2154724" y="4596799"/>
            <a:ext cx="1548143" cy="660903"/>
          </a:xfrm>
          <a:prstGeom prst="ellipse">
            <a:avLst/>
          </a:prstGeom>
          <a:noFill/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1E4A0F2-6B87-0709-5794-C167F5085F80}"/>
              </a:ext>
            </a:extLst>
          </p:cNvPr>
          <p:cNvSpPr txBox="1">
            <a:spLocks/>
          </p:cNvSpPr>
          <p:nvPr/>
        </p:nvSpPr>
        <p:spPr>
          <a:xfrm>
            <a:off x="439848" y="241681"/>
            <a:ext cx="11184802" cy="8451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Better fitting accuracy at small strains using optimized Swift parameters (JFE 2)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15CFE13-4B8D-B071-1509-69D438305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36420"/>
              </p:ext>
            </p:extLst>
          </p:nvPr>
        </p:nvGraphicFramePr>
        <p:xfrm>
          <a:off x="6177626" y="5351471"/>
          <a:ext cx="1584356" cy="7409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6373">
                  <a:extLst>
                    <a:ext uri="{9D8B030D-6E8A-4147-A177-3AD203B41FA5}">
                      <a16:colId xmlns:a16="http://schemas.microsoft.com/office/drawing/2014/main" val="1360552160"/>
                    </a:ext>
                  </a:extLst>
                </a:gridCol>
                <a:gridCol w="957983">
                  <a:extLst>
                    <a:ext uri="{9D8B030D-6E8A-4147-A177-3AD203B41FA5}">
                      <a16:colId xmlns:a16="http://schemas.microsoft.com/office/drawing/2014/main" val="1505525136"/>
                    </a:ext>
                  </a:extLst>
                </a:gridCol>
              </a:tblGrid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06155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ep0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1.374E-04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109655"/>
                  </a:ext>
                </a:extLst>
              </a:tr>
              <a:tr h="2469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0.1388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B0502040204020203" pitchFamily="34" charset="0"/>
                      </a:endParaRPr>
                    </a:p>
                  </a:txBody>
                  <a:tcPr marL="72000" marR="72000" marT="3600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3166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71BF4E3-8D05-9842-38D4-B0C21F5E9203}"/>
              </a:ext>
            </a:extLst>
          </p:cNvPr>
          <p:cNvSpPr txBox="1"/>
          <p:nvPr/>
        </p:nvSpPr>
        <p:spPr>
          <a:xfrm>
            <a:off x="1944914" y="1063666"/>
            <a:ext cx="76655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Hill48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46091-AC5D-913E-AAB2-60702AB00D90}"/>
              </a:ext>
            </a:extLst>
          </p:cNvPr>
          <p:cNvSpPr txBox="1"/>
          <p:nvPr/>
        </p:nvSpPr>
        <p:spPr>
          <a:xfrm>
            <a:off x="7474857" y="1063666"/>
            <a:ext cx="17459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M&amp;A quadratic</a:t>
            </a:r>
          </a:p>
        </p:txBody>
      </p:sp>
    </p:spTree>
    <p:extLst>
      <p:ext uri="{BB962C8B-B14F-4D97-AF65-F5344CB8AC3E}">
        <p14:creationId xmlns:p14="http://schemas.microsoft.com/office/powerpoint/2010/main" val="132395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FCF90-B0BC-D350-9BE0-5C3177C01599}"/>
                  </a:ext>
                </a:extLst>
              </p:cNvPr>
              <p:cNvSpPr txBox="1"/>
              <p:nvPr/>
            </p:nvSpPr>
            <p:spPr>
              <a:xfrm>
                <a:off x="2041735" y="1848091"/>
                <a:ext cx="1116972" cy="390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FCF90-B0BC-D350-9BE0-5C3177C0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735" y="1848091"/>
                <a:ext cx="1116972" cy="390876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969A7-149B-6545-DD95-D17B35B204BC}"/>
                  </a:ext>
                </a:extLst>
              </p:cNvPr>
              <p:cNvSpPr txBox="1"/>
              <p:nvPr/>
            </p:nvSpPr>
            <p:spPr>
              <a:xfrm>
                <a:off x="3802141" y="1848091"/>
                <a:ext cx="1161407" cy="390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969A7-149B-6545-DD95-D17B35B20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41" y="1848091"/>
                <a:ext cx="1161407" cy="390876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92BD4AC-1029-F66A-BFD5-013A490859C5}"/>
              </a:ext>
            </a:extLst>
          </p:cNvPr>
          <p:cNvGrpSpPr/>
          <p:nvPr/>
        </p:nvGrpSpPr>
        <p:grpSpPr>
          <a:xfrm>
            <a:off x="4360627" y="1177135"/>
            <a:ext cx="2855333" cy="726645"/>
            <a:chOff x="4211337" y="233819"/>
            <a:chExt cx="2855333" cy="72664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D1F2F7-F04F-6775-E1D4-DDEEBAE717D6}"/>
                </a:ext>
              </a:extLst>
            </p:cNvPr>
            <p:cNvSpPr txBox="1"/>
            <p:nvPr/>
          </p:nvSpPr>
          <p:spPr>
            <a:xfrm>
              <a:off x="4632587" y="233819"/>
              <a:ext cx="1640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equv. plastic strain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987B97-5FCC-462C-A4A7-8BC9C4BA720B}"/>
                </a:ext>
              </a:extLst>
            </p:cNvPr>
            <p:cNvSpPr txBox="1"/>
            <p:nvPr/>
          </p:nvSpPr>
          <p:spPr>
            <a:xfrm>
              <a:off x="4988729" y="476841"/>
              <a:ext cx="20779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loading history variable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53C4F52-3A96-A907-74CC-218DCF03BAB1}"/>
                </a:ext>
              </a:extLst>
            </p:cNvPr>
            <p:cNvSpPr/>
            <p:nvPr/>
          </p:nvSpPr>
          <p:spPr>
            <a:xfrm>
              <a:off x="4211337" y="426677"/>
              <a:ext cx="445559" cy="533787"/>
            </a:xfrm>
            <a:custGeom>
              <a:avLst/>
              <a:gdLst>
                <a:gd name="connsiteX0" fmla="*/ 0 w 402589"/>
                <a:gd name="connsiteY0" fmla="*/ 470780 h 470780"/>
                <a:gd name="connsiteX1" fmla="*/ 217283 w 402589"/>
                <a:gd name="connsiteY1" fmla="*/ 63374 h 470780"/>
                <a:gd name="connsiteX2" fmla="*/ 380245 w 402589"/>
                <a:gd name="connsiteY2" fmla="*/ 0 h 470780"/>
                <a:gd name="connsiteX0" fmla="*/ 0 w 396133"/>
                <a:gd name="connsiteY0" fmla="*/ 470780 h 470780"/>
                <a:gd name="connsiteX1" fmla="*/ 114646 w 396133"/>
                <a:gd name="connsiteY1" fmla="*/ 63374 h 470780"/>
                <a:gd name="connsiteX2" fmla="*/ 380245 w 396133"/>
                <a:gd name="connsiteY2" fmla="*/ 0 h 470780"/>
                <a:gd name="connsiteX0" fmla="*/ 0 w 458964"/>
                <a:gd name="connsiteY0" fmla="*/ 454804 h 454804"/>
                <a:gd name="connsiteX1" fmla="*/ 114646 w 458964"/>
                <a:gd name="connsiteY1" fmla="*/ 47398 h 454804"/>
                <a:gd name="connsiteX2" fmla="*/ 445559 w 458964"/>
                <a:gd name="connsiteY2" fmla="*/ 0 h 454804"/>
                <a:gd name="connsiteX0" fmla="*/ 0 w 445559"/>
                <a:gd name="connsiteY0" fmla="*/ 466744 h 466744"/>
                <a:gd name="connsiteX1" fmla="*/ 114646 w 445559"/>
                <a:gd name="connsiteY1" fmla="*/ 59338 h 466744"/>
                <a:gd name="connsiteX2" fmla="*/ 445559 w 445559"/>
                <a:gd name="connsiteY2" fmla="*/ 11940 h 466744"/>
                <a:gd name="connsiteX0" fmla="*/ 0 w 445559"/>
                <a:gd name="connsiteY0" fmla="*/ 456972 h 456972"/>
                <a:gd name="connsiteX1" fmla="*/ 114646 w 445559"/>
                <a:gd name="connsiteY1" fmla="*/ 121458 h 456972"/>
                <a:gd name="connsiteX2" fmla="*/ 445559 w 445559"/>
                <a:gd name="connsiteY2" fmla="*/ 2168 h 45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5559" h="456972">
                  <a:moveTo>
                    <a:pt x="0" y="456972"/>
                  </a:moveTo>
                  <a:cubicBezTo>
                    <a:pt x="76954" y="292500"/>
                    <a:pt x="51272" y="199921"/>
                    <a:pt x="114646" y="121458"/>
                  </a:cubicBezTo>
                  <a:cubicBezTo>
                    <a:pt x="178020" y="42995"/>
                    <a:pt x="307632" y="-11761"/>
                    <a:pt x="445559" y="2168"/>
                  </a:cubicBezTo>
                </a:path>
              </a:pathLst>
            </a:custGeom>
            <a:ln w="19050">
              <a:head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E3F0646-CEE7-302E-0141-11F3FE6C8BB7}"/>
                </a:ext>
              </a:extLst>
            </p:cNvPr>
            <p:cNvSpPr/>
            <p:nvPr/>
          </p:nvSpPr>
          <p:spPr>
            <a:xfrm>
              <a:off x="4504514" y="649412"/>
              <a:ext cx="445559" cy="307778"/>
            </a:xfrm>
            <a:custGeom>
              <a:avLst/>
              <a:gdLst>
                <a:gd name="connsiteX0" fmla="*/ 0 w 402589"/>
                <a:gd name="connsiteY0" fmla="*/ 470780 h 470780"/>
                <a:gd name="connsiteX1" fmla="*/ 217283 w 402589"/>
                <a:gd name="connsiteY1" fmla="*/ 63374 h 470780"/>
                <a:gd name="connsiteX2" fmla="*/ 380245 w 402589"/>
                <a:gd name="connsiteY2" fmla="*/ 0 h 470780"/>
                <a:gd name="connsiteX0" fmla="*/ 0 w 396133"/>
                <a:gd name="connsiteY0" fmla="*/ 470780 h 470780"/>
                <a:gd name="connsiteX1" fmla="*/ 114646 w 396133"/>
                <a:gd name="connsiteY1" fmla="*/ 63374 h 470780"/>
                <a:gd name="connsiteX2" fmla="*/ 380245 w 396133"/>
                <a:gd name="connsiteY2" fmla="*/ 0 h 470780"/>
                <a:gd name="connsiteX0" fmla="*/ 0 w 458964"/>
                <a:gd name="connsiteY0" fmla="*/ 454804 h 454804"/>
                <a:gd name="connsiteX1" fmla="*/ 114646 w 458964"/>
                <a:gd name="connsiteY1" fmla="*/ 47398 h 454804"/>
                <a:gd name="connsiteX2" fmla="*/ 445559 w 458964"/>
                <a:gd name="connsiteY2" fmla="*/ 0 h 454804"/>
                <a:gd name="connsiteX0" fmla="*/ 0 w 445559"/>
                <a:gd name="connsiteY0" fmla="*/ 466744 h 466744"/>
                <a:gd name="connsiteX1" fmla="*/ 114646 w 445559"/>
                <a:gd name="connsiteY1" fmla="*/ 59338 h 466744"/>
                <a:gd name="connsiteX2" fmla="*/ 445559 w 445559"/>
                <a:gd name="connsiteY2" fmla="*/ 11940 h 466744"/>
                <a:gd name="connsiteX0" fmla="*/ 0 w 445559"/>
                <a:gd name="connsiteY0" fmla="*/ 456972 h 456972"/>
                <a:gd name="connsiteX1" fmla="*/ 114646 w 445559"/>
                <a:gd name="connsiteY1" fmla="*/ 121458 h 456972"/>
                <a:gd name="connsiteX2" fmla="*/ 445559 w 445559"/>
                <a:gd name="connsiteY2" fmla="*/ 2168 h 45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5559" h="456972">
                  <a:moveTo>
                    <a:pt x="0" y="456972"/>
                  </a:moveTo>
                  <a:cubicBezTo>
                    <a:pt x="76954" y="292500"/>
                    <a:pt x="51272" y="199921"/>
                    <a:pt x="114646" y="121458"/>
                  </a:cubicBezTo>
                  <a:cubicBezTo>
                    <a:pt x="178020" y="42995"/>
                    <a:pt x="307632" y="-11761"/>
                    <a:pt x="445559" y="2168"/>
                  </a:cubicBezTo>
                </a:path>
              </a:pathLst>
            </a:custGeom>
            <a:ln w="19050">
              <a:head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333DA5-DD66-6CA4-332E-EA931AAA65D2}"/>
                  </a:ext>
                </a:extLst>
              </p:cNvPr>
              <p:cNvSpPr txBox="1"/>
              <p:nvPr/>
            </p:nvSpPr>
            <p:spPr>
              <a:xfrm>
                <a:off x="2041735" y="2662970"/>
                <a:ext cx="1015021" cy="390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333DA5-DD66-6CA4-332E-EA931AAA6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735" y="2662970"/>
                <a:ext cx="1015021" cy="390876"/>
              </a:xfrm>
              <a:prstGeom prst="rect">
                <a:avLst/>
              </a:prstGeom>
              <a:blipFill>
                <a:blip r:embed="rId4"/>
                <a:stretch>
                  <a:fillRect r="-7831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1169BF-D9BB-570D-FBC4-76BC78F320FA}"/>
                  </a:ext>
                </a:extLst>
              </p:cNvPr>
              <p:cNvSpPr txBox="1"/>
              <p:nvPr/>
            </p:nvSpPr>
            <p:spPr>
              <a:xfrm>
                <a:off x="3802141" y="2662970"/>
                <a:ext cx="1030667" cy="391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1169BF-D9BB-570D-FBC4-76BC78F32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41" y="2662970"/>
                <a:ext cx="1030667" cy="391326"/>
              </a:xfrm>
              <a:prstGeom prst="rect">
                <a:avLst/>
              </a:prstGeom>
              <a:blipFill>
                <a:blip r:embed="rId5"/>
                <a:stretch>
                  <a:fillRect r="-7101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228BA4-02B1-781E-ECD7-AE34C36A37E1}"/>
                  </a:ext>
                </a:extLst>
              </p:cNvPr>
              <p:cNvSpPr txBox="1"/>
              <p:nvPr/>
            </p:nvSpPr>
            <p:spPr>
              <a:xfrm>
                <a:off x="5121929" y="2662519"/>
                <a:ext cx="611128" cy="391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228BA4-02B1-781E-ECD7-AE34C36A3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929" y="2662519"/>
                <a:ext cx="611128" cy="391326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BCA1BC-2CBC-794B-AB5C-DAA1B3FC938E}"/>
                  </a:ext>
                </a:extLst>
              </p:cNvPr>
              <p:cNvSpPr txBox="1"/>
              <p:nvPr/>
            </p:nvSpPr>
            <p:spPr>
              <a:xfrm>
                <a:off x="6930766" y="2684514"/>
                <a:ext cx="445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BCA1BC-2CBC-794B-AB5C-DAA1B3FC9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766" y="2684514"/>
                <a:ext cx="44512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49B66F-AE4E-F7C2-EF0C-0397EF63790D}"/>
              </a:ext>
            </a:extLst>
          </p:cNvPr>
          <p:cNvCxnSpPr>
            <a:cxnSpLocks/>
          </p:cNvCxnSpPr>
          <p:nvPr/>
        </p:nvCxnSpPr>
        <p:spPr>
          <a:xfrm>
            <a:off x="2600221" y="2276291"/>
            <a:ext cx="0" cy="369649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A416E8-5EC0-72C9-8B26-29E1722FAB83}"/>
              </a:ext>
            </a:extLst>
          </p:cNvPr>
          <p:cNvCxnSpPr>
            <a:cxnSpLocks/>
          </p:cNvCxnSpPr>
          <p:nvPr/>
        </p:nvCxnSpPr>
        <p:spPr>
          <a:xfrm>
            <a:off x="4426863" y="2264878"/>
            <a:ext cx="0" cy="369649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FA626C-4722-13E0-1A22-DC42F882C094}"/>
              </a:ext>
            </a:extLst>
          </p:cNvPr>
          <p:cNvSpPr txBox="1"/>
          <p:nvPr/>
        </p:nvSpPr>
        <p:spPr>
          <a:xfrm>
            <a:off x="8210939" y="1888336"/>
            <a:ext cx="3097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Uniaxial hardening curves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B45710-5D46-0AFA-82B9-DA03C9200E0E}"/>
              </a:ext>
            </a:extLst>
          </p:cNvPr>
          <p:cNvSpPr txBox="1"/>
          <p:nvPr/>
        </p:nvSpPr>
        <p:spPr>
          <a:xfrm>
            <a:off x="8210938" y="2653424"/>
            <a:ext cx="3097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Yield function parameters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A088A5-DB6B-D23B-37EA-8889941226C8}"/>
              </a:ext>
            </a:extLst>
          </p:cNvPr>
          <p:cNvCxnSpPr>
            <a:cxnSpLocks/>
          </p:cNvCxnSpPr>
          <p:nvPr/>
        </p:nvCxnSpPr>
        <p:spPr>
          <a:xfrm>
            <a:off x="5138019" y="2079058"/>
            <a:ext cx="3072920" cy="1356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E470B7-8976-1F2A-25C4-E51A085517C2}"/>
              </a:ext>
            </a:extLst>
          </p:cNvPr>
          <p:cNvCxnSpPr>
            <a:cxnSpLocks/>
          </p:cNvCxnSpPr>
          <p:nvPr/>
        </p:nvCxnSpPr>
        <p:spPr>
          <a:xfrm>
            <a:off x="7585788" y="2882216"/>
            <a:ext cx="62515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7752C6-165F-F8A0-0B7D-066B8F8C37E6}"/>
              </a:ext>
            </a:extLst>
          </p:cNvPr>
          <p:cNvCxnSpPr>
            <a:cxnSpLocks/>
          </p:cNvCxnSpPr>
          <p:nvPr/>
        </p:nvCxnSpPr>
        <p:spPr>
          <a:xfrm>
            <a:off x="3797392" y="3552776"/>
            <a:ext cx="0" cy="369649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100E138-9DCB-F972-35BE-AD47E14A1291}"/>
              </a:ext>
            </a:extLst>
          </p:cNvPr>
          <p:cNvCxnSpPr>
            <a:cxnSpLocks/>
          </p:cNvCxnSpPr>
          <p:nvPr/>
        </p:nvCxnSpPr>
        <p:spPr>
          <a:xfrm>
            <a:off x="2600221" y="3126679"/>
            <a:ext cx="0" cy="429208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9AB478-8345-9F18-D92F-D870A53F9A45}"/>
              </a:ext>
            </a:extLst>
          </p:cNvPr>
          <p:cNvCxnSpPr>
            <a:cxnSpLocks/>
          </p:cNvCxnSpPr>
          <p:nvPr/>
        </p:nvCxnSpPr>
        <p:spPr>
          <a:xfrm>
            <a:off x="4408292" y="3126679"/>
            <a:ext cx="0" cy="429208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2A16EF-A2EB-60D7-673F-56898506FDB6}"/>
              </a:ext>
            </a:extLst>
          </p:cNvPr>
          <p:cNvCxnSpPr>
            <a:cxnSpLocks/>
          </p:cNvCxnSpPr>
          <p:nvPr/>
        </p:nvCxnSpPr>
        <p:spPr>
          <a:xfrm>
            <a:off x="5427493" y="3123567"/>
            <a:ext cx="0" cy="429208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3689D7-6768-B548-512D-969A9142B9A6}"/>
              </a:ext>
            </a:extLst>
          </p:cNvPr>
          <p:cNvCxnSpPr>
            <a:cxnSpLocks/>
          </p:cNvCxnSpPr>
          <p:nvPr/>
        </p:nvCxnSpPr>
        <p:spPr>
          <a:xfrm>
            <a:off x="2600030" y="3552776"/>
            <a:ext cx="4553106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73B00C-5642-593C-A484-FEA898AAE1F5}"/>
              </a:ext>
            </a:extLst>
          </p:cNvPr>
          <p:cNvCxnSpPr>
            <a:cxnSpLocks/>
          </p:cNvCxnSpPr>
          <p:nvPr/>
        </p:nvCxnSpPr>
        <p:spPr>
          <a:xfrm>
            <a:off x="7153136" y="3132897"/>
            <a:ext cx="0" cy="429208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DE41F04-85BB-CE27-46CB-6F4EF3A13067}"/>
                  </a:ext>
                </a:extLst>
              </p:cNvPr>
              <p:cNvSpPr txBox="1"/>
              <p:nvPr/>
            </p:nvSpPr>
            <p:spPr>
              <a:xfrm>
                <a:off x="3397891" y="3900568"/>
                <a:ext cx="799001" cy="390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DE41F04-85BB-CE27-46CB-6F4EF3A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891" y="3900568"/>
                <a:ext cx="799001" cy="390876"/>
              </a:xfrm>
              <a:prstGeom prst="rect">
                <a:avLst/>
              </a:prstGeom>
              <a:blipFill>
                <a:blip r:embed="rId8"/>
                <a:stretch>
                  <a:fillRect r="-9924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4C22EA1-B52F-FA7C-7E28-0A154E667147}"/>
                  </a:ext>
                </a:extLst>
              </p:cNvPr>
              <p:cNvSpPr txBox="1"/>
              <p:nvPr/>
            </p:nvSpPr>
            <p:spPr>
              <a:xfrm>
                <a:off x="5057345" y="3740341"/>
                <a:ext cx="548868" cy="628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4C22EA1-B52F-FA7C-7E28-0A154E667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345" y="3740341"/>
                <a:ext cx="548868" cy="6287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7C690F-62B0-DAD3-81D5-DB753F80F170}"/>
              </a:ext>
            </a:extLst>
          </p:cNvPr>
          <p:cNvCxnSpPr>
            <a:cxnSpLocks/>
          </p:cNvCxnSpPr>
          <p:nvPr/>
        </p:nvCxnSpPr>
        <p:spPr>
          <a:xfrm>
            <a:off x="3797391" y="4780364"/>
            <a:ext cx="52008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356786F-63DA-5CDA-1007-D7B4E0EA2E16}"/>
              </a:ext>
            </a:extLst>
          </p:cNvPr>
          <p:cNvSpPr/>
          <p:nvPr/>
        </p:nvSpPr>
        <p:spPr>
          <a:xfrm>
            <a:off x="4310078" y="4513138"/>
            <a:ext cx="496108" cy="496108"/>
          </a:xfrm>
          <a:prstGeom prst="ellips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A51B4E-5BA0-BE98-378C-B5A8C752FBC6}"/>
              </a:ext>
            </a:extLst>
          </p:cNvPr>
          <p:cNvCxnSpPr/>
          <p:nvPr/>
        </p:nvCxnSpPr>
        <p:spPr>
          <a:xfrm>
            <a:off x="3797481" y="4351156"/>
            <a:ext cx="0" cy="429208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2C2078-106F-23A5-9FD9-1195D454A924}"/>
              </a:ext>
            </a:extLst>
          </p:cNvPr>
          <p:cNvCxnSpPr>
            <a:cxnSpLocks/>
          </p:cNvCxnSpPr>
          <p:nvPr/>
        </p:nvCxnSpPr>
        <p:spPr>
          <a:xfrm>
            <a:off x="4806186" y="4761192"/>
            <a:ext cx="520083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D6197B-4F0C-BD4C-83BD-9D46C0B3AA79}"/>
              </a:ext>
            </a:extLst>
          </p:cNvPr>
          <p:cNvCxnSpPr>
            <a:cxnSpLocks/>
          </p:cNvCxnSpPr>
          <p:nvPr/>
        </p:nvCxnSpPr>
        <p:spPr>
          <a:xfrm>
            <a:off x="5326269" y="4331984"/>
            <a:ext cx="0" cy="429208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1B333BE-4CCC-2A93-8BD2-2AD8C6B92B5F}"/>
              </a:ext>
            </a:extLst>
          </p:cNvPr>
          <p:cNvSpPr txBox="1"/>
          <p:nvPr/>
        </p:nvSpPr>
        <p:spPr>
          <a:xfrm>
            <a:off x="5351450" y="4591915"/>
            <a:ext cx="1643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Return mapping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7170F8-CDBD-1822-0A4B-BDD1401E1313}"/>
              </a:ext>
            </a:extLst>
          </p:cNvPr>
          <p:cNvSpPr txBox="1"/>
          <p:nvPr/>
        </p:nvSpPr>
        <p:spPr>
          <a:xfrm>
            <a:off x="8210938" y="3842483"/>
            <a:ext cx="3335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Equivalent stress and flow rule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EFCCC5F-B0ED-F9CC-452B-2BA8BC88695E}"/>
              </a:ext>
            </a:extLst>
          </p:cNvPr>
          <p:cNvCxnSpPr>
            <a:cxnSpLocks/>
          </p:cNvCxnSpPr>
          <p:nvPr/>
        </p:nvCxnSpPr>
        <p:spPr>
          <a:xfrm>
            <a:off x="6018245" y="4101378"/>
            <a:ext cx="219269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34B65-158E-A702-9F57-422915DC27BE}"/>
              </a:ext>
            </a:extLst>
          </p:cNvPr>
          <p:cNvCxnSpPr>
            <a:cxnSpLocks/>
          </p:cNvCxnSpPr>
          <p:nvPr/>
        </p:nvCxnSpPr>
        <p:spPr>
          <a:xfrm>
            <a:off x="4558132" y="5009246"/>
            <a:ext cx="0" cy="369649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130D270-F4C3-F9BC-91CC-B30E7569AD1B}"/>
                  </a:ext>
                </a:extLst>
              </p:cNvPr>
              <p:cNvSpPr txBox="1"/>
              <p:nvPr/>
            </p:nvSpPr>
            <p:spPr>
              <a:xfrm>
                <a:off x="3836273" y="5425203"/>
                <a:ext cx="1438927" cy="39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130D270-F4C3-F9BC-91CC-B30E7569A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73" y="5425203"/>
                <a:ext cx="1438927" cy="390876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40DC67E-6535-9639-9C57-2DA35BACD505}"/>
              </a:ext>
            </a:extLst>
          </p:cNvPr>
          <p:cNvSpPr/>
          <p:nvPr/>
        </p:nvSpPr>
        <p:spPr>
          <a:xfrm>
            <a:off x="1518935" y="2044327"/>
            <a:ext cx="3034405" cy="4273421"/>
          </a:xfrm>
          <a:custGeom>
            <a:avLst/>
            <a:gdLst>
              <a:gd name="connsiteX0" fmla="*/ 2911151 w 2911151"/>
              <a:gd name="connsiteY0" fmla="*/ 3788229 h 4170784"/>
              <a:gd name="connsiteX1" fmla="*/ 2911151 w 2911151"/>
              <a:gd name="connsiteY1" fmla="*/ 4170784 h 4170784"/>
              <a:gd name="connsiteX2" fmla="*/ 0 w 2911151"/>
              <a:gd name="connsiteY2" fmla="*/ 4170784 h 4170784"/>
              <a:gd name="connsiteX3" fmla="*/ 0 w 2911151"/>
              <a:gd name="connsiteY3" fmla="*/ 0 h 4170784"/>
              <a:gd name="connsiteX4" fmla="*/ 447869 w 2911151"/>
              <a:gd name="connsiteY4" fmla="*/ 0 h 417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151" h="4170784">
                <a:moveTo>
                  <a:pt x="2911151" y="3788229"/>
                </a:moveTo>
                <a:lnTo>
                  <a:pt x="2911151" y="4170784"/>
                </a:lnTo>
                <a:lnTo>
                  <a:pt x="0" y="4170784"/>
                </a:lnTo>
                <a:lnTo>
                  <a:pt x="0" y="0"/>
                </a:lnTo>
                <a:lnTo>
                  <a:pt x="447869" y="0"/>
                </a:lnTo>
              </a:path>
            </a:pathLst>
          </a:custGeom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9BA5D8-409E-ABB6-E765-31212459B8BE}"/>
              </a:ext>
            </a:extLst>
          </p:cNvPr>
          <p:cNvSpPr txBox="1"/>
          <p:nvPr/>
        </p:nvSpPr>
        <p:spPr>
          <a:xfrm>
            <a:off x="1021582" y="3993430"/>
            <a:ext cx="140134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Time step ++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84F27B4-6F2F-4CE2-1A74-A956100F3436}"/>
              </a:ext>
            </a:extLst>
          </p:cNvPr>
          <p:cNvSpPr txBox="1"/>
          <p:nvPr/>
        </p:nvSpPr>
        <p:spPr>
          <a:xfrm>
            <a:off x="5355339" y="5425203"/>
            <a:ext cx="1325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State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A1A9C1E-7734-3194-327C-7246510A1B17}"/>
                  </a:ext>
                </a:extLst>
              </p:cNvPr>
              <p:cNvSpPr txBox="1"/>
              <p:nvPr/>
            </p:nvSpPr>
            <p:spPr>
              <a:xfrm>
                <a:off x="5996082" y="2664533"/>
                <a:ext cx="49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A1A9C1E-7734-3194-327C-7246510A1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082" y="2664533"/>
                <a:ext cx="493725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4F46AE7-4F5E-553E-E771-C2E038DD9557}"/>
              </a:ext>
            </a:extLst>
          </p:cNvPr>
          <p:cNvCxnSpPr>
            <a:cxnSpLocks/>
          </p:cNvCxnSpPr>
          <p:nvPr/>
        </p:nvCxnSpPr>
        <p:spPr>
          <a:xfrm>
            <a:off x="6301646" y="3125581"/>
            <a:ext cx="0" cy="429208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290604-976B-8FFC-9736-92181384E487}"/>
              </a:ext>
            </a:extLst>
          </p:cNvPr>
          <p:cNvSpPr txBox="1">
            <a:spLocks/>
          </p:cNvSpPr>
          <p:nvPr/>
        </p:nvSpPr>
        <p:spPr>
          <a:xfrm>
            <a:off x="475257" y="323615"/>
            <a:ext cx="11357622" cy="8451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Pre-strain dependent anisotropic hardening (State variables update flow)</a:t>
            </a:r>
          </a:p>
        </p:txBody>
      </p:sp>
    </p:spTree>
    <p:extLst>
      <p:ext uri="{BB962C8B-B14F-4D97-AF65-F5344CB8AC3E}">
        <p14:creationId xmlns:p14="http://schemas.microsoft.com/office/powerpoint/2010/main" val="405724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5177-E8C8-7543-E286-C457405B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83" y="284538"/>
            <a:ext cx="10515600" cy="1176323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Simulation: 3-point bending model using Isogeometric Analysis (IGA)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BA10E-D845-63DC-8B8C-2102E408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2ED887-2119-69BE-4B3B-49E46E4A7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68" y="1816608"/>
            <a:ext cx="5221555" cy="24105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EF8DC3-6587-0EBF-42DA-05038726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445242"/>
            <a:ext cx="6096000" cy="14677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BCA83B-8664-4197-82F7-246560C11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793" y="3119031"/>
            <a:ext cx="1798430" cy="110814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4803220-4FE5-495D-08FF-4BECEE8D92DE}"/>
              </a:ext>
            </a:extLst>
          </p:cNvPr>
          <p:cNvSpPr/>
          <p:nvPr/>
        </p:nvSpPr>
        <p:spPr>
          <a:xfrm>
            <a:off x="5992763" y="3566909"/>
            <a:ext cx="272360" cy="272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F7929C-2E40-80C5-B246-8D2459C9D076}"/>
              </a:ext>
            </a:extLst>
          </p:cNvPr>
          <p:cNvSpPr/>
          <p:nvPr/>
        </p:nvSpPr>
        <p:spPr>
          <a:xfrm>
            <a:off x="11460584" y="3566909"/>
            <a:ext cx="272360" cy="272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FAB58D-5AD6-F3EE-7AC0-9B63BFA689D5}"/>
              </a:ext>
            </a:extLst>
          </p:cNvPr>
          <p:cNvGrpSpPr/>
          <p:nvPr/>
        </p:nvGrpSpPr>
        <p:grpSpPr>
          <a:xfrm>
            <a:off x="8608613" y="2103959"/>
            <a:ext cx="461174" cy="1175229"/>
            <a:chOff x="8727402" y="2119022"/>
            <a:chExt cx="461174" cy="117522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ED6B69-A4BF-D5E9-1B18-3468009727E0}"/>
                </a:ext>
              </a:extLst>
            </p:cNvPr>
            <p:cNvSpPr/>
            <p:nvPr/>
          </p:nvSpPr>
          <p:spPr>
            <a:xfrm>
              <a:off x="8727403" y="2833078"/>
              <a:ext cx="461173" cy="461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27F61B-CB0F-BA55-1C60-FA01D7FF56AB}"/>
                </a:ext>
              </a:extLst>
            </p:cNvPr>
            <p:cNvSpPr/>
            <p:nvPr/>
          </p:nvSpPr>
          <p:spPr>
            <a:xfrm>
              <a:off x="8727402" y="2119022"/>
              <a:ext cx="461173" cy="9446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346D8C4-3914-1F08-894D-0EEF7E10211E}"/>
              </a:ext>
            </a:extLst>
          </p:cNvPr>
          <p:cNvSpPr/>
          <p:nvPr/>
        </p:nvSpPr>
        <p:spPr>
          <a:xfrm>
            <a:off x="8514206" y="1702732"/>
            <a:ext cx="649986" cy="944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3CAE3D-F3BA-099C-2E17-9D6503E6DFA7}"/>
              </a:ext>
            </a:extLst>
          </p:cNvPr>
          <p:cNvSpPr txBox="1"/>
          <p:nvPr/>
        </p:nvSpPr>
        <p:spPr>
          <a:xfrm>
            <a:off x="255668" y="4693912"/>
            <a:ext cx="7251922" cy="101154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bIns="108000" rtlCol="0">
            <a:spAutoFit/>
          </a:bodyPr>
          <a:lstStyle>
            <a:defPPr>
              <a:defRPr lang="en-US"/>
            </a:def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Experiment data (Stroke, displacement, strain) and material properties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CAD model =&gt; IGA model =&gt;Elastoplastic bending simulation</a:t>
            </a:r>
          </a:p>
        </p:txBody>
      </p:sp>
    </p:spTree>
    <p:extLst>
      <p:ext uri="{BB962C8B-B14F-4D97-AF65-F5344CB8AC3E}">
        <p14:creationId xmlns:p14="http://schemas.microsoft.com/office/powerpoint/2010/main" val="83023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5503</TotalTime>
  <Words>389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Cambria Math</vt:lpstr>
      <vt:lpstr>Cascadia code</vt:lpstr>
      <vt:lpstr>Office Theme</vt:lpstr>
      <vt:lpstr>Yield Surface Fitting of  Raw DP980 specimens</vt:lpstr>
      <vt:lpstr>PowerPoint Presentation</vt:lpstr>
      <vt:lpstr>PowerPoint Presentation</vt:lpstr>
      <vt:lpstr>PowerPoint Presentation</vt:lpstr>
      <vt:lpstr>Comparison of Raw L uniaxial SS-curves with 0.8mm large tensile specimen from JFE</vt:lpstr>
      <vt:lpstr>Modification of Swift parameters to fit JFE specimen’s SS-curve</vt:lpstr>
      <vt:lpstr>PowerPoint Presentation</vt:lpstr>
      <vt:lpstr>PowerPoint Presentation</vt:lpstr>
      <vt:lpstr>Simulation: 3-point bending model using Isogeometric Analysis (IGA)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Nemo</dc:creator>
  <cp:lastModifiedBy>Nemo</cp:lastModifiedBy>
  <cp:revision>42</cp:revision>
  <dcterms:created xsi:type="dcterms:W3CDTF">2023-02-20T11:30:28Z</dcterms:created>
  <dcterms:modified xsi:type="dcterms:W3CDTF">2023-03-08T16:42:00Z</dcterms:modified>
</cp:coreProperties>
</file>