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95300" y="72527"/>
            <a:ext cx="4419498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009180" y="1818080"/>
            <a:ext cx="2591739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</a:t>
            </a: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127927" y="996542"/>
            <a:ext cx="4354245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</a:t>
            </a: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</a:t>
            </a: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</a:t>
            </a: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</a:t>
            </a: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69083" y="3261575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894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67268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23614" y="3251262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326044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3620326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353142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3607626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3878593" y="3251262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1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3802393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/>
          <p:nvPr/>
        </p:nvSpPr>
        <p:spPr>
          <a:xfrm>
            <a:off x="3878593" y="3289363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1"/>
          <p:cNvSpPr/>
          <p:nvPr/>
        </p:nvSpPr>
        <p:spPr>
          <a:xfrm>
            <a:off x="4149573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1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1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"/>
          <p:cNvSpPr/>
          <p:nvPr/>
        </p:nvSpPr>
        <p:spPr>
          <a:xfrm>
            <a:off x="4423969" y="3255248"/>
            <a:ext cx="30480" cy="30480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1"/>
          <p:cNvSpPr/>
          <p:nvPr/>
        </p:nvSpPr>
        <p:spPr>
          <a:xfrm>
            <a:off x="4329112" y="3251262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1"/>
          <p:cNvSpPr/>
          <p:nvPr/>
        </p:nvSpPr>
        <p:spPr>
          <a:xfrm>
            <a:off x="0" y="3346348"/>
            <a:ext cx="1536065" cy="109855"/>
          </a:xfrm>
          <a:custGeom>
            <a:rect b="b" l="l" r="r" t="t"/>
            <a:pathLst>
              <a:path extrusionOk="0" h="109854" w="1536065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1"/>
          <p:cNvSpPr/>
          <p:nvPr/>
        </p:nvSpPr>
        <p:spPr>
          <a:xfrm>
            <a:off x="1535976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"/>
          <p:cNvSpPr/>
          <p:nvPr/>
        </p:nvSpPr>
        <p:spPr>
          <a:xfrm>
            <a:off x="3071952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"/>
          <p:cNvSpPr txBox="1"/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127927" y="996542"/>
            <a:ext cx="4354245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</a:t>
            </a: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slide" Target="/ppt/slides/slide14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hyperlink" Target="https://github.com/thevaliantthird" TargetMode="External"/><Relationship Id="rId5" Type="http://schemas.openxmlformats.org/officeDocument/2006/relationships/hyperlink" Target="https://github.com/theintrepidthird/SBI-Video-Hackath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hyperlink" Target="https://github.com/theintrepidthird/SBI-Video-Hackathon/blob/main/demonstration.mp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shubh5796@gmail.com" TargetMode="External"/><Relationship Id="rId4" Type="http://schemas.openxmlformats.org/officeDocument/2006/relationships/hyperlink" Target="https://github.com/thevaliantthird" TargetMode="External"/><Relationship Id="rId5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slide" Target="/ppt/slides/sl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" Target="/ppt/slides/slide1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" Target="/ppt/slides/slide1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" Target="/ppt/slides/slide1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drive.google.com/file/d/14fxNcPJBfU-HgPigVKemZpu6zYA3YGQZ/view?usp=sharing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slide" Target="/ppt/slides/slide1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slide" Target="/ppt/slides/slide1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slide" Target="/ppt/slides/slide1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slide" Target="/ppt/slides/slide1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ctrTitle"/>
          </p:nvPr>
        </p:nvSpPr>
        <p:spPr>
          <a:xfrm>
            <a:off x="95300" y="72527"/>
            <a:ext cx="4419498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508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Hyper-parametrization for efficient Video  Compression</a:t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1272124" y="895925"/>
            <a:ext cx="1738200" cy="80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1009180" y="1818080"/>
            <a:ext cx="2591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Compression Hackathon - SBI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Powered by Microsoft Corporation Pvt. Ltd.</a:t>
            </a:r>
            <a:endParaRPr/>
          </a:p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20221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95300" y="72525"/>
            <a:ext cx="28032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281089" y="1102093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6"/>
          <p:cNvSpPr txBox="1"/>
          <p:nvPr/>
        </p:nvSpPr>
        <p:spPr>
          <a:xfrm>
            <a:off x="402932" y="926780"/>
            <a:ext cx="1450975" cy="1316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x265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opencv4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Python’s cryptography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8674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Python’s zlib  ffmpeg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281089" y="1360208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6"/>
          <p:cNvSpPr/>
          <p:nvPr/>
        </p:nvSpPr>
        <p:spPr>
          <a:xfrm>
            <a:off x="281089" y="1618322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6"/>
          <p:cNvSpPr/>
          <p:nvPr/>
        </p:nvSpPr>
        <p:spPr>
          <a:xfrm>
            <a:off x="281089" y="1876425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6"/>
          <p:cNvSpPr/>
          <p:nvPr/>
        </p:nvSpPr>
        <p:spPr>
          <a:xfrm>
            <a:off x="281089" y="2134539"/>
            <a:ext cx="65265" cy="652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6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7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648773" y="3351784"/>
            <a:ext cx="7162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May 30, 202210 / 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95300" y="72525"/>
            <a:ext cx="34005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Corresponding Microsoft Tools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281089" y="1308582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17"/>
          <p:cNvSpPr txBox="1"/>
          <p:nvPr/>
        </p:nvSpPr>
        <p:spPr>
          <a:xfrm>
            <a:off x="402932" y="1133269"/>
            <a:ext cx="278828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x265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≡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HEVC Video Extensions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opencv4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≡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Microsoft Media Foundation MFIDL  ffmpeg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≡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FFmpegInterop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81089" y="1566697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7"/>
          <p:cNvSpPr/>
          <p:nvPr/>
        </p:nvSpPr>
        <p:spPr>
          <a:xfrm>
            <a:off x="281089" y="1824812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17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3648773" y="3351784"/>
            <a:ext cx="7162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May 30, 202211 / 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95300" y="72525"/>
            <a:ext cx="36642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281089" y="107999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27927" y="996542"/>
            <a:ext cx="4354245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87655" marR="59817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Video isn’t recorded in camcorders which make use of  Compressed Sensing.</a:t>
            </a:r>
            <a:endParaRPr/>
          </a:p>
          <a:p>
            <a:pPr indent="0" lvl="0" marL="287655" marR="508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Noise is minimal and patterns in the images remain consistent.  The Machine on which the Application is used has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lang="en-US"/>
              <a:t>8GB RAM.</a:t>
            </a:r>
            <a:endParaRPr/>
          </a:p>
          <a:p>
            <a:pPr indent="0" lvl="0" marL="287655" marR="5080" rtl="0" algn="l">
              <a:lnSpc>
                <a:spcPct val="1026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/>
              <a:t>This would enable greater compression due to easier Identification of  Generic features.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81089" y="1510182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8"/>
          <p:cNvSpPr/>
          <p:nvPr/>
        </p:nvSpPr>
        <p:spPr>
          <a:xfrm>
            <a:off x="281089" y="1768297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8"/>
          <p:cNvSpPr/>
          <p:nvPr/>
        </p:nvSpPr>
        <p:spPr>
          <a:xfrm>
            <a:off x="281089" y="2026399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18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648773" y="3351784"/>
            <a:ext cx="7162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May 30, 202212 / 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95300" y="72525"/>
            <a:ext cx="18723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Edge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281089" y="1100556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127927" y="996542"/>
            <a:ext cx="4354245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87655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HEVC </a:t>
            </a:r>
            <a:r>
              <a:rPr lang="en-US"/>
              <a:t>is known to better than state-of-the-art Deep Learning Methods 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DeepCoder </a:t>
            </a:r>
            <a:r>
              <a:rPr lang="en-US"/>
              <a:t>) by an additional 50 %.</a:t>
            </a:r>
            <a:endParaRPr/>
          </a:p>
          <a:p>
            <a:pPr indent="0" lvl="0" marL="287655" marR="257175" rtl="0" algn="l">
              <a:lnSpc>
                <a:spcPct val="1026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/>
              <a:t>Use-case specific optimization in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HEVC </a:t>
            </a:r>
            <a:r>
              <a:rPr lang="en-US"/>
              <a:t>is generically obtained by  making use of hyperparameter optimization.</a:t>
            </a:r>
            <a:endParaRPr/>
          </a:p>
          <a:p>
            <a:pPr indent="0" lvl="0" marL="287655" marR="443865" rtl="0" algn="l">
              <a:lnSpc>
                <a:spcPct val="1026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/>
              <a:t>Feedback functions could also be tinkered to better reflect our  Requirements (should they ever change!)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281089" y="1530743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19"/>
          <p:cNvSpPr/>
          <p:nvPr/>
        </p:nvSpPr>
        <p:spPr>
          <a:xfrm>
            <a:off x="281089" y="1960930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19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3648773" y="3351784"/>
            <a:ext cx="7162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May 30, 202214 / 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184450" y="81300"/>
            <a:ext cx="29163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Github Repository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648773" y="3351784"/>
            <a:ext cx="7162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May 30, 202215 / 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25844" y="1180005"/>
            <a:ext cx="4242435" cy="713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My Actual Github ID is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thevaliantthird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I’ve kept the Video Hackathon submission Repository via another profile, 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SBI-Video-Hackathon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/>
        </p:nvSpPr>
        <p:spPr>
          <a:xfrm>
            <a:off x="95300" y="72525"/>
            <a:ext cx="22323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Video Demonstration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3648773" y="3351784"/>
            <a:ext cx="7162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May 30, 202216 / 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125844" y="1433155"/>
            <a:ext cx="29527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 have demonstrated usage of my application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263750" y="912300"/>
            <a:ext cx="44532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245744" lvl="0" marL="940435" marR="931544" rtl="0" algn="ctr">
              <a:lnSpc>
                <a:spcPct val="102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Name : Shubh Kumar  Email 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shubh5796@gmail.com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Phone Number : 9470434205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Github ID (original) 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thevaliantthird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Website : thevaliantthird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3648773" y="3351784"/>
            <a:ext cx="7162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May 30, 202217 / 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95300" y="72525"/>
            <a:ext cx="1327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81089" y="107999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27927" y="996542"/>
            <a:ext cx="4354245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87655" marR="263525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the advent of Video based Customer Identification, multiple  use-cases have emerged for customer onboarding in a secure,  paperless, cost-effective and friendly manner.</a:t>
            </a:r>
            <a:endParaRPr/>
          </a:p>
          <a:p>
            <a:pPr indent="0" lvl="0" marL="287655" marR="5080" rtl="0" algn="l">
              <a:lnSpc>
                <a:spcPct val="1026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/>
              <a:t>Storage and retrieval of these video files is a challenge especially given  the expected tsunami of video files that are expected to be generated  on extending more use-cases to our client base of over 45 crore  customers.</a:t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81089" y="1682254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76" name="Google Shape;76;p8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20222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95300" y="72525"/>
            <a:ext cx="12573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281089" y="1183233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127927" y="996542"/>
            <a:ext cx="4354245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225">
            <a:spAutoFit/>
          </a:bodyPr>
          <a:lstStyle/>
          <a:p>
            <a:pPr indent="0" lvl="0" marL="287655" marR="240665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Reinforcement Learning Models provide great methods for getting  optimal hyperparameters for other methods/models.</a:t>
            </a:r>
            <a:endParaRPr/>
          </a:p>
          <a:p>
            <a:pPr indent="0" lvl="0" marL="287655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/>
              <a:t>These methods have been used heavily in all domains.</a:t>
            </a:r>
            <a:endParaRPr/>
          </a:p>
          <a:p>
            <a:pPr indent="0" lvl="0" marL="287655" marR="5080" rtl="0" algn="l">
              <a:lnSpc>
                <a:spcPct val="102699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/>
              <a:t>I made use of the same to learn optimal parameters for a vast array of  these.</a:t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281089" y="1613420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9"/>
          <p:cNvSpPr/>
          <p:nvPr/>
        </p:nvSpPr>
        <p:spPr>
          <a:xfrm>
            <a:off x="281089" y="1871535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6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20223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/>
        </p:nvSpPr>
        <p:spPr>
          <a:xfrm>
            <a:off x="95300" y="72525"/>
            <a:ext cx="8622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281089" y="124128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0"/>
          <p:cNvSpPr txBox="1"/>
          <p:nvPr/>
        </p:nvSpPr>
        <p:spPr>
          <a:xfrm>
            <a:off x="402932" y="1157845"/>
            <a:ext cx="3947160" cy="88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These included (among others!) : Maximum Reference to L0, Early  Skipping etc.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These methods were tabulated into 4 optimal settings in vals.txt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Then, these were made use of for encoding using x265.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281089" y="1671472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0"/>
          <p:cNvSpPr/>
          <p:nvPr/>
        </p:nvSpPr>
        <p:spPr>
          <a:xfrm>
            <a:off x="281089" y="1929587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00" name="Google Shape;100;p10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20224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/>
        </p:nvSpPr>
        <p:spPr>
          <a:xfrm>
            <a:off x="95300" y="72525"/>
            <a:ext cx="11343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281089" y="124128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1"/>
          <p:cNvSpPr txBox="1"/>
          <p:nvPr/>
        </p:nvSpPr>
        <p:spPr>
          <a:xfrm>
            <a:off x="402932" y="1157845"/>
            <a:ext cx="3769360" cy="88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RL part was done using Feedback Networks’ Architecture in  TensorFlow.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2809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Encryption Algorithm used was AES.  We also used zlib for further compression.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281089" y="1671472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1"/>
          <p:cNvSpPr/>
          <p:nvPr/>
        </p:nvSpPr>
        <p:spPr>
          <a:xfrm>
            <a:off x="281089" y="1929587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20225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95300" y="72525"/>
            <a:ext cx="1633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used</a:t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281089" y="897140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2"/>
          <p:cNvSpPr txBox="1"/>
          <p:nvPr/>
        </p:nvSpPr>
        <p:spPr>
          <a:xfrm>
            <a:off x="402932" y="721827"/>
            <a:ext cx="16338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phase3.mp4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8636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Profile : H.264  Dimensions : 1920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1080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FPS : 30.0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2004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Bit-Rate : 17036 kbps  Size : 127.8 MB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file may be found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281089" y="1155255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2"/>
          <p:cNvSpPr/>
          <p:nvPr/>
        </p:nvSpPr>
        <p:spPr>
          <a:xfrm>
            <a:off x="281089" y="1413370"/>
            <a:ext cx="65265" cy="652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2"/>
          <p:cNvSpPr/>
          <p:nvPr/>
        </p:nvSpPr>
        <p:spPr>
          <a:xfrm>
            <a:off x="281089" y="1671472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2"/>
          <p:cNvSpPr/>
          <p:nvPr/>
        </p:nvSpPr>
        <p:spPr>
          <a:xfrm>
            <a:off x="281089" y="1929587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2"/>
          <p:cNvSpPr/>
          <p:nvPr/>
        </p:nvSpPr>
        <p:spPr>
          <a:xfrm>
            <a:off x="281089" y="2187702"/>
            <a:ext cx="65265" cy="652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2"/>
          <p:cNvSpPr/>
          <p:nvPr/>
        </p:nvSpPr>
        <p:spPr>
          <a:xfrm>
            <a:off x="281089" y="2445816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2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8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20226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95300" y="72525"/>
            <a:ext cx="24519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Decompressed Video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81089" y="997305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402932" y="821992"/>
            <a:ext cx="1651635" cy="1574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phase31.mp4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4775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Profile (Main) : H.265  Dimensions : 1920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1080  FPS : 30.0 (as expected)  Bit-Rate : 1381 kbps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Size (compressed) : 9.5 MB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81089" y="1255420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3"/>
          <p:cNvSpPr/>
          <p:nvPr/>
        </p:nvSpPr>
        <p:spPr>
          <a:xfrm>
            <a:off x="281089" y="1513535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3"/>
          <p:cNvSpPr/>
          <p:nvPr/>
        </p:nvSpPr>
        <p:spPr>
          <a:xfrm>
            <a:off x="281089" y="1771650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3"/>
          <p:cNvSpPr/>
          <p:nvPr/>
        </p:nvSpPr>
        <p:spPr>
          <a:xfrm>
            <a:off x="281089" y="2029752"/>
            <a:ext cx="65265" cy="652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3"/>
          <p:cNvSpPr/>
          <p:nvPr/>
        </p:nvSpPr>
        <p:spPr>
          <a:xfrm>
            <a:off x="281089" y="2287866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3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7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20227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95300" y="72525"/>
            <a:ext cx="32601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Details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281089" y="1011161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4"/>
          <p:cNvSpPr txBox="1"/>
          <p:nvPr/>
        </p:nvSpPr>
        <p:spPr>
          <a:xfrm>
            <a:off x="402932" y="835848"/>
            <a:ext cx="246507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CPU : Intel(R) Core(TM) i5-1035G1 CPU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Memory : 8 GB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Memory Clock : 3200 MHz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2934368" y="927708"/>
            <a:ext cx="5226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1.00GHz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281089" y="1269276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4"/>
          <p:cNvSpPr/>
          <p:nvPr/>
        </p:nvSpPr>
        <p:spPr>
          <a:xfrm>
            <a:off x="281089" y="1527390"/>
            <a:ext cx="65265" cy="652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4"/>
          <p:cNvSpPr/>
          <p:nvPr/>
        </p:nvSpPr>
        <p:spPr>
          <a:xfrm>
            <a:off x="281089" y="1785493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4"/>
          <p:cNvSpPr txBox="1"/>
          <p:nvPr/>
        </p:nvSpPr>
        <p:spPr>
          <a:xfrm>
            <a:off x="402932" y="1852092"/>
            <a:ext cx="1125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L1 Cache : 128 kB  L2 Cache : 2 MiB  L3 Cache : 6 MiB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281089" y="2043607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4"/>
          <p:cNvSpPr/>
          <p:nvPr/>
        </p:nvSpPr>
        <p:spPr>
          <a:xfrm>
            <a:off x="281089" y="2301722"/>
            <a:ext cx="65265" cy="652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4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7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20228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/>
        </p:nvSpPr>
        <p:spPr>
          <a:xfrm>
            <a:off x="95300" y="72525"/>
            <a:ext cx="26277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Why this model?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281089" y="1344536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5"/>
          <p:cNvSpPr txBox="1"/>
          <p:nvPr/>
        </p:nvSpPr>
        <p:spPr>
          <a:xfrm>
            <a:off x="402932" y="1261083"/>
            <a:ext cx="385699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Different Types of applications provide scope for different types of  compression shorthands.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Our approach enables us to learn these shorthands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281089" y="1774723"/>
            <a:ext cx="65265" cy="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263740" y="3351784"/>
            <a:ext cx="10083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 Kumar (IIT Bombay)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1571510" y="3351784"/>
            <a:ext cx="146558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Optimal Hyper-parameterization for HEVC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3689108" y="3351784"/>
            <a:ext cx="67627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30, 20229 / 15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