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3A01-1A9F-4772-9E91-25E55AEA1E17}" type="datetimeFigureOut">
              <a:rPr lang="id-ID" smtClean="0"/>
              <a:t>22/06/2020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DEF-51D4-4B01-84C8-0B644F77F4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3A01-1A9F-4772-9E91-25E55AEA1E17}" type="datetimeFigureOut">
              <a:rPr lang="id-ID" smtClean="0"/>
              <a:t>22/06/2020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DEF-51D4-4B01-84C8-0B644F77F4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3A01-1A9F-4772-9E91-25E55AEA1E17}" type="datetimeFigureOut">
              <a:rPr lang="id-ID" smtClean="0"/>
              <a:t>22/06/2020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DEF-51D4-4B01-84C8-0B644F77F4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3A01-1A9F-4772-9E91-25E55AEA1E17}" type="datetimeFigureOut">
              <a:rPr lang="id-ID" smtClean="0"/>
              <a:t>22/06/2020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DEF-51D4-4B01-84C8-0B644F77F4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3A01-1A9F-4772-9E91-25E55AEA1E17}" type="datetimeFigureOut">
              <a:rPr lang="id-ID" smtClean="0"/>
              <a:t>22/06/2020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DEF-51D4-4B01-84C8-0B644F77F4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3A01-1A9F-4772-9E91-25E55AEA1E17}" type="datetimeFigureOut">
              <a:rPr lang="id-ID" smtClean="0"/>
              <a:t>22/06/2020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DEF-51D4-4B01-84C8-0B644F77F4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3A01-1A9F-4772-9E91-25E55AEA1E17}" type="datetimeFigureOut">
              <a:rPr lang="id-ID" smtClean="0"/>
              <a:t>22/06/2020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DEF-51D4-4B01-84C8-0B644F77F4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3A01-1A9F-4772-9E91-25E55AEA1E17}" type="datetimeFigureOut">
              <a:rPr lang="id-ID" smtClean="0"/>
              <a:t>22/06/2020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DEF-51D4-4B01-84C8-0B644F77F4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3A01-1A9F-4772-9E91-25E55AEA1E17}" type="datetimeFigureOut">
              <a:rPr lang="id-ID" smtClean="0"/>
              <a:t>22/06/2020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DEF-51D4-4B01-84C8-0B644F77F4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3A01-1A9F-4772-9E91-25E55AEA1E17}" type="datetimeFigureOut">
              <a:rPr lang="id-ID" smtClean="0"/>
              <a:t>22/06/2020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DEF-51D4-4B01-84C8-0B644F77F448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3A01-1A9F-4772-9E91-25E55AEA1E17}" type="datetimeFigureOut">
              <a:rPr lang="id-ID" smtClean="0"/>
              <a:t>22/06/2020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D0DEF-51D4-4B01-84C8-0B644F77F448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B2D0DEF-51D4-4B01-84C8-0B644F77F448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F613A01-1A9F-4772-9E91-25E55AEA1E17}" type="datetimeFigureOut">
              <a:rPr lang="id-ID" smtClean="0"/>
              <a:t>22/06/2020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 E-Commerce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Ivan Sebastian</a:t>
            </a:r>
          </a:p>
          <a:p>
            <a:r>
              <a:rPr lang="en-US" b="1" dirty="0" smtClean="0"/>
              <a:t>JCDS0804</a:t>
            </a:r>
          </a:p>
        </p:txBody>
      </p:sp>
    </p:spTree>
    <p:extLst>
      <p:ext uri="{BB962C8B-B14F-4D97-AF65-F5344CB8AC3E}">
        <p14:creationId xmlns:p14="http://schemas.microsoft.com/office/powerpoint/2010/main" val="20034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 lexicon-based approach, where instead of doing bag of words, train the machine learning model on the meaning of the words too, to achieve better understanding of the text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Oversampling technique such as SMOTE to deal with the imbalanced </a:t>
            </a:r>
            <a:r>
              <a:rPr lang="en-US" dirty="0" smtClean="0"/>
              <a:t>dataset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Deep Learning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092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Understand and gain insight for e-commerce business,  and build a model to classify reviews automatically.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Why?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Customer Reviews are </a:t>
            </a:r>
            <a:r>
              <a:rPr lang="en-US" dirty="0"/>
              <a:t>important because:</a:t>
            </a:r>
          </a:p>
          <a:p>
            <a:pPr marL="571500" indent="-457200">
              <a:buAutoNum type="arabicPeriod"/>
            </a:pPr>
            <a:r>
              <a:rPr lang="en-US" dirty="0" smtClean="0"/>
              <a:t>Reviews are </a:t>
            </a:r>
            <a:r>
              <a:rPr lang="en-US" dirty="0"/>
              <a:t>a reality check for businesses</a:t>
            </a:r>
          </a:p>
          <a:p>
            <a:pPr marL="571500" indent="-457200">
              <a:buFont typeface="Arial" pitchFamily="34" charset="0"/>
              <a:buAutoNum type="arabicPeriod"/>
            </a:pPr>
            <a:r>
              <a:rPr lang="id-ID" dirty="0"/>
              <a:t>Understand customers better</a:t>
            </a:r>
            <a:endParaRPr lang="en-US" dirty="0"/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dirty="0"/>
              <a:t>Get first-hand feedback about the products &amp; services</a:t>
            </a: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dirty="0"/>
              <a:t>Managing online reputation</a:t>
            </a: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dirty="0"/>
              <a:t>Improve the customer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dataset of Women's Clothing E-Commerce that revolves around the reviews written by customers.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/>
              <a:t>This dataset includes 23486 rows and 10 feature variables. Each row corresponds to a customer </a:t>
            </a:r>
            <a:r>
              <a:rPr lang="en-US" dirty="0" smtClean="0"/>
              <a:t>review</a:t>
            </a:r>
          </a:p>
          <a:p>
            <a:endParaRPr lang="en-US" dirty="0"/>
          </a:p>
          <a:p>
            <a:r>
              <a:rPr lang="en-US" dirty="0"/>
              <a:t>Source : https://www.kaggle.com/nicapotato/womens-ecommerce-clothing-reviews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2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Exploratory Data Analysis</a:t>
            </a:r>
          </a:p>
          <a:p>
            <a:r>
              <a:rPr lang="en-US" sz="2800" dirty="0" smtClean="0"/>
              <a:t>Data Cleaning</a:t>
            </a:r>
          </a:p>
          <a:p>
            <a:r>
              <a:rPr lang="en-US" sz="2800" dirty="0" smtClean="0"/>
              <a:t>Pre-processed text data with Regex and NLTK package</a:t>
            </a:r>
          </a:p>
          <a:p>
            <a:pPr lvl="1"/>
            <a:r>
              <a:rPr lang="en-US" sz="2600" dirty="0" smtClean="0"/>
              <a:t>Alphabet</a:t>
            </a:r>
          </a:p>
          <a:p>
            <a:pPr lvl="1"/>
            <a:r>
              <a:rPr lang="en-US" sz="2600" dirty="0" smtClean="0"/>
              <a:t>Stemmed</a:t>
            </a:r>
          </a:p>
          <a:p>
            <a:pPr lvl="1"/>
            <a:r>
              <a:rPr lang="en-US" sz="2600" dirty="0" smtClean="0"/>
              <a:t>Lemmatized</a:t>
            </a:r>
          </a:p>
          <a:p>
            <a:r>
              <a:rPr lang="en-US" sz="2800" dirty="0" smtClean="0"/>
              <a:t>Exploratory Data Analysis Part II</a:t>
            </a:r>
          </a:p>
          <a:p>
            <a:r>
              <a:rPr lang="en-US" sz="2800" dirty="0" smtClean="0"/>
              <a:t>Model Building</a:t>
            </a:r>
          </a:p>
          <a:p>
            <a:r>
              <a:rPr lang="en-US" sz="2800" dirty="0" smtClean="0"/>
              <a:t>Model Evaluation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4497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Pre-processed Text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/>
          <a:lstStyle/>
          <a:p>
            <a:r>
              <a:rPr lang="en-US" dirty="0" smtClean="0"/>
              <a:t>Alphabet</a:t>
            </a:r>
          </a:p>
          <a:p>
            <a:pPr marL="114300" indent="0">
              <a:buNone/>
            </a:pPr>
            <a:r>
              <a:rPr lang="en-US" dirty="0" smtClean="0"/>
              <a:t>Lower text to avoid the machine to think capitalization matters, and remove other characters besides alphabet to simplify the model</a:t>
            </a:r>
          </a:p>
          <a:p>
            <a:r>
              <a:rPr lang="en-US" dirty="0" smtClean="0"/>
              <a:t>Stem</a:t>
            </a:r>
          </a:p>
          <a:p>
            <a:pPr marL="114300" indent="0">
              <a:buNone/>
            </a:pPr>
            <a:r>
              <a:rPr lang="en-US" dirty="0" smtClean="0"/>
              <a:t>Lower text, remove stop words that is often deemed useless for model prediction and stem the words to achieve the goal of removing grammatical problems.</a:t>
            </a:r>
            <a:endParaRPr lang="en-US" dirty="0"/>
          </a:p>
          <a:p>
            <a:r>
              <a:rPr lang="en-US" dirty="0" smtClean="0"/>
              <a:t>Lemmatization</a:t>
            </a:r>
          </a:p>
          <a:p>
            <a:pPr marL="114300" indent="0">
              <a:buNone/>
            </a:pPr>
            <a:r>
              <a:rPr lang="en-US" dirty="0" smtClean="0"/>
              <a:t>Lower text, remove stop words for the same purpose as stem but instead of crudely chops off things as stem did, lemmatization takes a different approach and turn words into the base form through vocabulary, which is known as lemma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24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2578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Pipeline :</a:t>
            </a:r>
          </a:p>
          <a:p>
            <a:r>
              <a:rPr lang="en-US" dirty="0" err="1" smtClean="0"/>
              <a:t>CountVectorizer</a:t>
            </a:r>
            <a:r>
              <a:rPr lang="en-US" dirty="0" smtClean="0"/>
              <a:t> (Bag of Words)</a:t>
            </a:r>
          </a:p>
          <a:p>
            <a:pPr marL="114300" indent="0">
              <a:buNone/>
            </a:pPr>
            <a:r>
              <a:rPr lang="en-US" dirty="0"/>
              <a:t>Convert a collection of text documents to a matrix of token </a:t>
            </a:r>
            <a:r>
              <a:rPr lang="en-US" dirty="0" smtClean="0"/>
              <a:t>counts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TF-IDF Transformer</a:t>
            </a:r>
          </a:p>
          <a:p>
            <a:pPr lvl="1"/>
            <a:r>
              <a:rPr lang="en-US" dirty="0"/>
              <a:t>Term Frequent (</a:t>
            </a:r>
            <a:r>
              <a:rPr lang="en-US" dirty="0" smtClean="0"/>
              <a:t>TF) is </a:t>
            </a:r>
            <a:r>
              <a:rPr lang="en-US" dirty="0"/>
              <a:t>a measure of how frequently a </a:t>
            </a:r>
            <a:r>
              <a:rPr lang="en-US" dirty="0" smtClean="0"/>
              <a:t>term appears </a:t>
            </a:r>
            <a:r>
              <a:rPr lang="en-US" dirty="0"/>
              <a:t>in a </a:t>
            </a:r>
            <a:r>
              <a:rPr lang="en-US" dirty="0" smtClean="0"/>
              <a:t>document </a:t>
            </a:r>
          </a:p>
          <a:p>
            <a:pPr lvl="1"/>
            <a:r>
              <a:rPr lang="en-US" dirty="0" smtClean="0"/>
              <a:t>IDF </a:t>
            </a:r>
            <a:r>
              <a:rPr lang="en-US" dirty="0"/>
              <a:t>is a measure of how important a term is. We need the IDF value because computing just the TF alone is not sufficient to understand the importance of words</a:t>
            </a:r>
            <a:endParaRPr lang="en-US" dirty="0" smtClean="0"/>
          </a:p>
          <a:p>
            <a:r>
              <a:rPr lang="en-US" dirty="0" smtClean="0"/>
              <a:t>Multinomial Naïve Bayes</a:t>
            </a:r>
            <a:endParaRPr lang="id-ID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7" y="2667000"/>
            <a:ext cx="6630325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Naive </a:t>
            </a:r>
            <a:r>
              <a:rPr lang="en-US" dirty="0"/>
              <a:t>Bayes is a classification algorithm for binary (two-class) and multi-class classification problems. </a:t>
            </a:r>
            <a:endParaRPr lang="en-US" dirty="0" smtClean="0"/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is called </a:t>
            </a:r>
            <a:r>
              <a:rPr lang="en-US" i="1" dirty="0"/>
              <a:t>naive Bayes</a:t>
            </a:r>
            <a:r>
              <a:rPr lang="en-US" dirty="0"/>
              <a:t> or </a:t>
            </a:r>
            <a:r>
              <a:rPr lang="en-US" i="1" dirty="0"/>
              <a:t>idiot Bayes</a:t>
            </a:r>
            <a:r>
              <a:rPr lang="en-US" dirty="0"/>
              <a:t> because the calculation of the probabilities for each hypothesis are simplified to make their calculation </a:t>
            </a:r>
            <a:r>
              <a:rPr lang="en-US" dirty="0" smtClean="0"/>
              <a:t>tractable</a:t>
            </a:r>
          </a:p>
          <a:p>
            <a:pPr fontAlgn="base"/>
            <a:r>
              <a:rPr lang="en-US" dirty="0" smtClean="0"/>
              <a:t>It treats word as just a bag full of words, with no grammatical whatsoever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233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ROC AUC</a:t>
            </a:r>
          </a:p>
          <a:p>
            <a:endParaRPr lang="en-US" sz="2400" dirty="0" smtClean="0"/>
          </a:p>
          <a:p>
            <a:r>
              <a:rPr lang="en-US" sz="2400" dirty="0" smtClean="0"/>
              <a:t>Balanced Accuracy Score</a:t>
            </a:r>
          </a:p>
          <a:p>
            <a:endParaRPr lang="en-US" sz="2400" dirty="0" smtClean="0"/>
          </a:p>
          <a:p>
            <a:r>
              <a:rPr lang="en-US" sz="2400" dirty="0" smtClean="0"/>
              <a:t>F1 Score</a:t>
            </a:r>
          </a:p>
          <a:p>
            <a:pPr lvl="1"/>
            <a:r>
              <a:rPr lang="es-ES" sz="2400" dirty="0" smtClean="0"/>
              <a:t>Macro-F1 </a:t>
            </a:r>
            <a:r>
              <a:rPr lang="es-ES" sz="2400" dirty="0"/>
              <a:t>= </a:t>
            </a:r>
            <a:r>
              <a:rPr lang="es-ES" sz="2400" dirty="0" smtClean="0"/>
              <a:t>(F1 A + F1 B + F1 C)/ </a:t>
            </a:r>
            <a:r>
              <a:rPr lang="es-ES" sz="2400" dirty="0"/>
              <a:t>3 </a:t>
            </a:r>
            <a:endParaRPr lang="es-ES" sz="2400" dirty="0" smtClean="0"/>
          </a:p>
          <a:p>
            <a:pPr lvl="1"/>
            <a:r>
              <a:rPr lang="es-ES" sz="2400" dirty="0" err="1" smtClean="0"/>
              <a:t>If</a:t>
            </a:r>
            <a:r>
              <a:rPr lang="es-ES" sz="2400" dirty="0" smtClean="0"/>
              <a:t>  </a:t>
            </a:r>
            <a:r>
              <a:rPr lang="es-ES" sz="2400" dirty="0" err="1" smtClean="0"/>
              <a:t>we</a:t>
            </a:r>
            <a:r>
              <a:rPr lang="es-ES" sz="2400" dirty="0" smtClean="0"/>
              <a:t> </a:t>
            </a:r>
            <a:r>
              <a:rPr lang="es-ES" sz="2400" dirty="0" err="1" smtClean="0"/>
              <a:t>have</a:t>
            </a:r>
            <a:r>
              <a:rPr lang="es-ES" sz="2400" dirty="0" smtClean="0"/>
              <a:t> 25 </a:t>
            </a:r>
            <a:r>
              <a:rPr lang="es-ES" sz="2400" dirty="0" err="1" smtClean="0"/>
              <a:t>samples</a:t>
            </a:r>
            <a:r>
              <a:rPr lang="es-ES" sz="2400" dirty="0" smtClean="0"/>
              <a:t>: 6 A </a:t>
            </a:r>
            <a:r>
              <a:rPr lang="es-ES" sz="2400" dirty="0" err="1" smtClean="0"/>
              <a:t>samples</a:t>
            </a:r>
            <a:r>
              <a:rPr lang="es-ES" sz="2400" dirty="0" smtClean="0"/>
              <a:t>, 10 B, and 9 C :</a:t>
            </a:r>
          </a:p>
          <a:p>
            <a:pPr lvl="1"/>
            <a:r>
              <a:rPr lang="en-US" sz="2400" dirty="0"/>
              <a:t>Weighted-F1 = (6 × </a:t>
            </a:r>
            <a:r>
              <a:rPr lang="es-ES" sz="2400" dirty="0"/>
              <a:t> F1 A </a:t>
            </a:r>
            <a:r>
              <a:rPr lang="en-US" sz="2400" dirty="0" smtClean="0"/>
              <a:t>+ </a:t>
            </a:r>
            <a:r>
              <a:rPr lang="en-US" sz="2400" dirty="0"/>
              <a:t>10 × </a:t>
            </a:r>
            <a:r>
              <a:rPr lang="es-ES" sz="2400" dirty="0"/>
              <a:t> F1 B </a:t>
            </a:r>
            <a:r>
              <a:rPr lang="en-US" sz="2400" dirty="0" smtClean="0"/>
              <a:t>+ </a:t>
            </a:r>
            <a:r>
              <a:rPr lang="en-US" sz="2400" dirty="0"/>
              <a:t>9 × </a:t>
            </a:r>
            <a:r>
              <a:rPr lang="es-ES" sz="2400" dirty="0"/>
              <a:t> F1 C </a:t>
            </a:r>
            <a:r>
              <a:rPr lang="es-ES" sz="2400" dirty="0" smtClean="0"/>
              <a:t>)</a:t>
            </a:r>
            <a:r>
              <a:rPr lang="en-US" sz="2400" dirty="0" smtClean="0"/>
              <a:t>/ 25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25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model </a:t>
            </a:r>
            <a:r>
              <a:rPr lang="en-US" dirty="0" smtClean="0"/>
              <a:t>chosen </a:t>
            </a:r>
            <a:r>
              <a:rPr lang="en-US" dirty="0"/>
              <a:t>for this project ended up being </a:t>
            </a:r>
            <a:r>
              <a:rPr lang="en-US" dirty="0" smtClean="0"/>
              <a:t>  </a:t>
            </a:r>
            <a:r>
              <a:rPr lang="en-US" b="1" dirty="0" smtClean="0"/>
              <a:t>Multinomial </a:t>
            </a:r>
            <a:r>
              <a:rPr lang="en-US" b="1" dirty="0"/>
              <a:t>Naive </a:t>
            </a:r>
            <a:r>
              <a:rPr lang="en-US" b="1" dirty="0" smtClean="0"/>
              <a:t>Bayes</a:t>
            </a:r>
          </a:p>
          <a:p>
            <a:endParaRPr lang="en-US" b="1" dirty="0"/>
          </a:p>
          <a:p>
            <a:r>
              <a:rPr lang="en-US" dirty="0" smtClean="0"/>
              <a:t>The </a:t>
            </a:r>
            <a:r>
              <a:rPr lang="en-US" dirty="0"/>
              <a:t>processed text data best for this ended up being the </a:t>
            </a:r>
            <a:r>
              <a:rPr lang="en-US" b="1" dirty="0" smtClean="0"/>
              <a:t>Alphabet-only </a:t>
            </a:r>
            <a:r>
              <a:rPr lang="en-US" b="1" dirty="0"/>
              <a:t>Lowered Text </a:t>
            </a:r>
            <a:r>
              <a:rPr lang="en-US" b="1" dirty="0" smtClean="0"/>
              <a:t>Data</a:t>
            </a:r>
          </a:p>
          <a:p>
            <a:endParaRPr lang="en-US" b="1" dirty="0"/>
          </a:p>
          <a:p>
            <a:r>
              <a:rPr lang="en-US" dirty="0" smtClean="0"/>
              <a:t>Due </a:t>
            </a:r>
            <a:r>
              <a:rPr lang="en-US" dirty="0"/>
              <a:t>to Imbalanced Dataset, our model had a hard time predicting the minority classes and thus only able to achieve a </a:t>
            </a:r>
            <a:r>
              <a:rPr lang="en-US" b="1" dirty="0" smtClean="0"/>
              <a:t>Balanced </a:t>
            </a:r>
            <a:r>
              <a:rPr lang="en-US" b="1" dirty="0"/>
              <a:t>Accuracy Score of 60-70</a:t>
            </a:r>
            <a:r>
              <a:rPr lang="en-US" b="1" dirty="0" smtClean="0"/>
              <a:t>%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1249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209</TotalTime>
  <Words>445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Sentiment Analysis E-Commerce</vt:lpstr>
      <vt:lpstr>Project Purpose</vt:lpstr>
      <vt:lpstr>Dataset</vt:lpstr>
      <vt:lpstr>Steps</vt:lpstr>
      <vt:lpstr>Pre-processed Text</vt:lpstr>
      <vt:lpstr>Model Building</vt:lpstr>
      <vt:lpstr>Naïve Bayes Classifier</vt:lpstr>
      <vt:lpstr>Metrics</vt:lpstr>
      <vt:lpstr>Conclusion</vt:lpstr>
      <vt:lpstr>Possible 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E-Commerce</dc:title>
  <dc:creator>Anaconda</dc:creator>
  <cp:lastModifiedBy>Anaconda</cp:lastModifiedBy>
  <cp:revision>9</cp:revision>
  <dcterms:created xsi:type="dcterms:W3CDTF">2020-06-22T08:07:50Z</dcterms:created>
  <dcterms:modified xsi:type="dcterms:W3CDTF">2020-06-22T11:37:05Z</dcterms:modified>
</cp:coreProperties>
</file>