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95" r:id="rId4"/>
    <p:sldId id="283" r:id="rId5"/>
    <p:sldId id="296" r:id="rId6"/>
    <p:sldId id="297" r:id="rId7"/>
    <p:sldId id="298" r:id="rId8"/>
    <p:sldId id="29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287" r:id="rId31"/>
    <p:sldId id="288" r:id="rId32"/>
    <p:sldId id="289" r:id="rId33"/>
    <p:sldId id="285" r:id="rId34"/>
    <p:sldId id="286" r:id="rId35"/>
    <p:sldId id="290" r:id="rId36"/>
    <p:sldId id="291" r:id="rId37"/>
    <p:sldId id="292" r:id="rId38"/>
    <p:sldId id="293" r:id="rId39"/>
    <p:sldId id="294" r:id="rId40"/>
    <p:sldId id="300" r:id="rId41"/>
    <p:sldId id="27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3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EF549-2EAE-4315-B70D-5780CB2FE6F1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A4B6-D31C-4E3A-A55E-1B94C5D9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643426"/>
            <a:ext cx="776065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b="1" dirty="0">
                <a:solidFill>
                  <a:srgbClr val="C00000"/>
                </a:solidFill>
              </a:rPr>
              <a:t>Infrared (IR) Spectroscopy</a:t>
            </a:r>
            <a:endParaRPr lang="en-US" sz="5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4" y="76200"/>
            <a:ext cx="868680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3000" b="1" u="sng" dirty="0">
                <a:solidFill>
                  <a:srgbClr val="002060"/>
                </a:solidFill>
              </a:rPr>
              <a:t>Symmetrical stretching</a:t>
            </a:r>
            <a:r>
              <a:rPr lang="en-US" sz="3000" b="1" dirty="0"/>
              <a:t>. In this mode of vibration, the movement of atoms with respect to the common (or central) atom is simultaneously in the same direction along the same bond axis.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000" b="1" dirty="0"/>
          </a:p>
          <a:p>
            <a:pPr marL="514350" indent="-514350" algn="just">
              <a:buFont typeface="+mj-lt"/>
              <a:buAutoNum type="alphaLcParenR"/>
            </a:pPr>
            <a:endParaRPr lang="en-US" sz="3000" b="1" dirty="0"/>
          </a:p>
          <a:p>
            <a:pPr marL="514350" indent="-514350" algn="just">
              <a:buFont typeface="+mj-lt"/>
              <a:buAutoNum type="alphaLcParenR"/>
            </a:pPr>
            <a:endParaRPr lang="en-US" sz="3000" b="1" dirty="0" smtClean="0"/>
          </a:p>
          <a:p>
            <a:pPr marL="514350" indent="-514350" algn="just">
              <a:buFont typeface="+mj-lt"/>
              <a:buAutoNum type="alphaLcParenR"/>
            </a:pPr>
            <a:endParaRPr lang="en-US" sz="1500" b="1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en-US" sz="3000" b="1" u="sng" dirty="0" smtClean="0">
                <a:solidFill>
                  <a:srgbClr val="002060"/>
                </a:solidFill>
              </a:rPr>
              <a:t>Asymmetrical </a:t>
            </a:r>
            <a:r>
              <a:rPr lang="en-US" sz="3000" b="1" u="sng" dirty="0">
                <a:solidFill>
                  <a:srgbClr val="002060"/>
                </a:solidFill>
              </a:rPr>
              <a:t>Stretching</a:t>
            </a:r>
            <a:r>
              <a:rPr lang="en-US" sz="3000" b="1" dirty="0"/>
              <a:t>. In this vibration, one atom approaches the common atom while the other departs from it.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09" y="1936688"/>
            <a:ext cx="6220691" cy="157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/>
          <a:stretch/>
        </p:blipFill>
        <p:spPr bwMode="auto">
          <a:xfrm>
            <a:off x="1565564" y="4876800"/>
            <a:ext cx="637300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7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839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00B050"/>
                </a:solidFill>
              </a:rPr>
              <a:t>2</a:t>
            </a:r>
            <a:r>
              <a:rPr lang="en-US" sz="3400" b="1" dirty="0" smtClean="0">
                <a:solidFill>
                  <a:srgbClr val="00B050"/>
                </a:solidFill>
              </a:rPr>
              <a:t>. Bending </a:t>
            </a:r>
            <a:r>
              <a:rPr lang="en-US" sz="3400" b="1" dirty="0">
                <a:solidFill>
                  <a:srgbClr val="00B050"/>
                </a:solidFill>
              </a:rPr>
              <a:t>Vibrations </a:t>
            </a:r>
            <a:endParaRPr lang="en-US" sz="3400" b="1" dirty="0" smtClean="0">
              <a:solidFill>
                <a:srgbClr val="00B05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In </a:t>
            </a:r>
            <a:r>
              <a:rPr lang="en-US" sz="3000" b="1" dirty="0"/>
              <a:t>such vibrations, the positions of the atoms change with respect to their </a:t>
            </a:r>
            <a:r>
              <a:rPr lang="en-US" sz="3000" b="1" dirty="0" smtClean="0"/>
              <a:t>original bond </a:t>
            </a:r>
            <a:r>
              <a:rPr lang="en-US" sz="3000" b="1" dirty="0"/>
              <a:t>axes. </a:t>
            </a:r>
            <a:endParaRPr lang="en-US" sz="30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Bending </a:t>
            </a:r>
            <a:r>
              <a:rPr lang="en-US" sz="3000" b="1" dirty="0"/>
              <a:t>vibrations are of four types:</a:t>
            </a:r>
          </a:p>
          <a:p>
            <a:pPr algn="just"/>
            <a:r>
              <a:rPr lang="en-US" sz="3000" b="1" u="sng" dirty="0" smtClean="0">
                <a:solidFill>
                  <a:srgbClr val="0070C0"/>
                </a:solidFill>
              </a:rPr>
              <a:t>(</a:t>
            </a:r>
            <a:r>
              <a:rPr lang="en-US" sz="3000" b="1" u="sng" dirty="0">
                <a:solidFill>
                  <a:srgbClr val="0070C0"/>
                </a:solidFill>
              </a:rPr>
              <a:t>a) </a:t>
            </a:r>
            <a:r>
              <a:rPr lang="en-US" sz="3000" b="1" u="sng" dirty="0" smtClean="0">
                <a:solidFill>
                  <a:srgbClr val="0070C0"/>
                </a:solidFill>
              </a:rPr>
              <a:t>Scissoring.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smtClean="0"/>
              <a:t>In </a:t>
            </a:r>
            <a:r>
              <a:rPr lang="en-US" sz="3000" b="1" dirty="0"/>
              <a:t>this mode of vibration, the movement of atoms is in </a:t>
            </a:r>
            <a:r>
              <a:rPr lang="en-US" sz="3000" b="1" dirty="0" smtClean="0"/>
              <a:t>the opposite </a:t>
            </a:r>
            <a:r>
              <a:rPr lang="en-US" sz="3000" b="1" dirty="0"/>
              <a:t>direction with change in their bond axes as well as in the bond </a:t>
            </a:r>
            <a:r>
              <a:rPr lang="en-US" sz="3000" b="1" dirty="0" smtClean="0"/>
              <a:t>angle they </a:t>
            </a:r>
            <a:r>
              <a:rPr lang="en-US" sz="3000" b="1" dirty="0"/>
              <a:t>form with the central </a:t>
            </a:r>
            <a:r>
              <a:rPr lang="en-US" sz="3000" b="1" dirty="0" smtClean="0"/>
              <a:t>atom.</a:t>
            </a:r>
            <a:endParaRPr lang="en-US" sz="3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96589"/>
            <a:ext cx="2895600" cy="219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11360"/>
            <a:ext cx="1968132" cy="197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5344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>
                <a:solidFill>
                  <a:srgbClr val="0070C0"/>
                </a:solidFill>
              </a:rPr>
              <a:t>(b) </a:t>
            </a:r>
            <a:r>
              <a:rPr lang="en-US" sz="3000" b="1" u="sng" dirty="0" smtClean="0">
                <a:solidFill>
                  <a:srgbClr val="0070C0"/>
                </a:solidFill>
              </a:rPr>
              <a:t>Rocking: </a:t>
            </a:r>
            <a:r>
              <a:rPr lang="en-US" sz="3000" b="1" dirty="0" smtClean="0"/>
              <a:t>In </a:t>
            </a:r>
            <a:r>
              <a:rPr lang="en-US" sz="3000" b="1" dirty="0"/>
              <a:t>this vibration, the movement of atoms takes place in the </a:t>
            </a:r>
            <a:r>
              <a:rPr lang="en-US" sz="3000" b="1" dirty="0" smtClean="0"/>
              <a:t>same direction </a:t>
            </a:r>
            <a:r>
              <a:rPr lang="en-US" sz="3000" b="1" dirty="0"/>
              <a:t>with change in their bond axes </a:t>
            </a:r>
            <a:r>
              <a:rPr lang="en-US" sz="3000" b="1" dirty="0" smtClean="0"/>
              <a:t>.</a:t>
            </a:r>
          </a:p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Scissoring </a:t>
            </a:r>
            <a:r>
              <a:rPr lang="en-US" sz="3000" b="1" dirty="0">
                <a:solidFill>
                  <a:srgbClr val="FF0000"/>
                </a:solidFill>
              </a:rPr>
              <a:t>and rocking are in-plane </a:t>
            </a:r>
            <a:r>
              <a:rPr lang="en-US" sz="3000" b="1" dirty="0" smtClean="0">
                <a:solidFill>
                  <a:srgbClr val="FF0000"/>
                </a:solidFill>
              </a:rPr>
              <a:t>bending's.</a:t>
            </a:r>
          </a:p>
          <a:p>
            <a:pPr algn="just"/>
            <a:endParaRPr lang="en-US" sz="3000" b="1" dirty="0"/>
          </a:p>
          <a:p>
            <a:pPr algn="just"/>
            <a:endParaRPr lang="en-US" sz="3000" b="1" dirty="0" smtClean="0"/>
          </a:p>
          <a:p>
            <a:pPr algn="just"/>
            <a:endParaRPr lang="en-US" sz="3000" b="1" dirty="0" smtClean="0"/>
          </a:p>
          <a:p>
            <a:pPr algn="just"/>
            <a:endParaRPr lang="en-US" sz="500" b="1" dirty="0"/>
          </a:p>
          <a:p>
            <a:pPr algn="just"/>
            <a:r>
              <a:rPr lang="en-US" sz="3000" b="1" dirty="0" smtClean="0">
                <a:solidFill>
                  <a:srgbClr val="0070C0"/>
                </a:solidFill>
              </a:rPr>
              <a:t>(c) </a:t>
            </a:r>
            <a:r>
              <a:rPr lang="en-US" sz="3000" b="1" u="sng" dirty="0" smtClean="0">
                <a:solidFill>
                  <a:srgbClr val="0070C0"/>
                </a:solidFill>
              </a:rPr>
              <a:t>Wagging: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/>
              <a:t>In this vibration, two atoms simultaneously move above and </a:t>
            </a:r>
            <a:r>
              <a:rPr lang="en-US" sz="3000" b="1" dirty="0" smtClean="0"/>
              <a:t>below the </a:t>
            </a:r>
            <a:r>
              <a:rPr lang="en-US" sz="3000" b="1" dirty="0"/>
              <a:t>plane with respect to the common </a:t>
            </a:r>
            <a:r>
              <a:rPr lang="en-US" sz="3000" b="1" dirty="0" smtClean="0"/>
              <a:t>atom.</a:t>
            </a:r>
            <a:endParaRPr lang="en-US" sz="3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7"/>
          <a:stretch/>
        </p:blipFill>
        <p:spPr bwMode="auto">
          <a:xfrm>
            <a:off x="1752600" y="2238587"/>
            <a:ext cx="1905000" cy="142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1569720" cy="148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" b="8727"/>
          <a:stretch/>
        </p:blipFill>
        <p:spPr bwMode="auto">
          <a:xfrm>
            <a:off x="2209800" y="5090726"/>
            <a:ext cx="4705804" cy="160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048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>
                <a:solidFill>
                  <a:srgbClr val="0070C0"/>
                </a:solidFill>
              </a:rPr>
              <a:t>(d) </a:t>
            </a:r>
            <a:r>
              <a:rPr lang="en-US" sz="3000" b="1" u="sng" dirty="0" smtClean="0">
                <a:solidFill>
                  <a:srgbClr val="0070C0"/>
                </a:solidFill>
              </a:rPr>
              <a:t>Twisting</a:t>
            </a:r>
            <a:r>
              <a:rPr lang="en-US" sz="3000" b="1" dirty="0" smtClean="0"/>
              <a:t>: In </a:t>
            </a:r>
            <a:r>
              <a:rPr lang="en-US" sz="3000" b="1" dirty="0"/>
              <a:t>this mode of vibration, one of the atom moves up and the other moves down the plane with respect to the common atom.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3962400" cy="143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15866" y="3352800"/>
            <a:ext cx="6204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Number of Fundamental Vibrations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3843278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/>
              <a:t>The IR spectra of polyatomic molecules may exhibit more than one </a:t>
            </a:r>
            <a:r>
              <a:rPr lang="en-US" sz="3000" b="1" dirty="0" smtClean="0"/>
              <a:t>vibrational absorption </a:t>
            </a:r>
            <a:r>
              <a:rPr lang="en-US" sz="3000" b="1" dirty="0"/>
              <a:t>bands. </a:t>
            </a:r>
            <a:endParaRPr lang="en-US" sz="30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 </a:t>
            </a:r>
            <a:r>
              <a:rPr lang="en-US" sz="3000" b="1" dirty="0"/>
              <a:t>number of these bands corresponds to the number </a:t>
            </a:r>
            <a:r>
              <a:rPr lang="en-US" sz="3000" b="1" dirty="0" smtClean="0"/>
              <a:t>of fundamental </a:t>
            </a:r>
            <a:r>
              <a:rPr lang="en-US" sz="3000" b="1" dirty="0"/>
              <a:t>vibrations in the molecule which can be calculated from the </a:t>
            </a:r>
            <a:r>
              <a:rPr lang="en-US" sz="3000" b="1" dirty="0" smtClean="0"/>
              <a:t>degrees of </a:t>
            </a:r>
            <a:r>
              <a:rPr lang="en-US" sz="3000" b="1" dirty="0"/>
              <a:t>freedom of the molecule. 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0717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9959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/>
              <a:t>The degrees of freedom of a molecule are equal to the total degrees of freedom of its individual atoms. </a:t>
            </a:r>
            <a:endParaRPr lang="en-US" sz="30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Each </a:t>
            </a:r>
            <a:r>
              <a:rPr lang="en-US" sz="3000" b="1" dirty="0"/>
              <a:t>atom has three </a:t>
            </a:r>
            <a:r>
              <a:rPr lang="en-US" sz="3000" b="1" dirty="0" smtClean="0"/>
              <a:t>degrees of </a:t>
            </a:r>
            <a:r>
              <a:rPr lang="en-US" sz="3000" b="1" dirty="0"/>
              <a:t>freedom corresponding to the three Cartesian Coordinates (x, y and z) </a:t>
            </a:r>
            <a:r>
              <a:rPr lang="en-US" sz="3000" b="1" dirty="0" smtClean="0"/>
              <a:t>necessary to </a:t>
            </a:r>
            <a:r>
              <a:rPr lang="en-US" sz="3000" b="1" dirty="0"/>
              <a:t>describe its position relative to other atoms in the molecule. </a:t>
            </a:r>
            <a:endParaRPr lang="en-US" sz="30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A molecule </a:t>
            </a:r>
            <a:r>
              <a:rPr lang="en-US" sz="3000" b="1" dirty="0"/>
              <a:t>having n atoms will have 3n degrees of freedom. </a:t>
            </a:r>
            <a:endParaRPr lang="en-US" sz="30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In case of a </a:t>
            </a:r>
            <a:r>
              <a:rPr lang="en-US" sz="3000" b="1" u="sng" dirty="0" smtClean="0">
                <a:solidFill>
                  <a:srgbClr val="C00000"/>
                </a:solidFill>
              </a:rPr>
              <a:t>nonlinear molecule</a:t>
            </a:r>
            <a:r>
              <a:rPr lang="en-US" sz="3000" b="1" dirty="0" smtClean="0"/>
              <a:t>, three of the degrees of freedom describe rotation and three describe translation.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 remaining </a:t>
            </a:r>
            <a:r>
              <a:rPr lang="en-US" sz="3000" b="1" dirty="0">
                <a:solidFill>
                  <a:srgbClr val="FF0000"/>
                </a:solidFill>
              </a:rPr>
              <a:t>(3n - 3 - 3) = 3n - 6 </a:t>
            </a:r>
            <a:r>
              <a:rPr lang="en-US" sz="3000" b="1" dirty="0"/>
              <a:t>degrees </a:t>
            </a:r>
            <a:r>
              <a:rPr lang="en-US" sz="3000" b="1" dirty="0" smtClean="0"/>
              <a:t>of freedom </a:t>
            </a:r>
            <a:r>
              <a:rPr lang="en-US" sz="3000" b="1" dirty="0"/>
              <a:t>are its vibrational degrees of freedom or fundamental </a:t>
            </a:r>
            <a:r>
              <a:rPr lang="en-US" sz="3000" b="1" dirty="0" smtClean="0"/>
              <a:t>vibrations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302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67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/>
              <a:t>In case of a </a:t>
            </a:r>
            <a:r>
              <a:rPr lang="en-US" sz="3000" b="1" u="sng" dirty="0">
                <a:solidFill>
                  <a:srgbClr val="C00000"/>
                </a:solidFill>
              </a:rPr>
              <a:t>linear molecule</a:t>
            </a:r>
            <a:r>
              <a:rPr lang="en-US" sz="3000" b="1" dirty="0"/>
              <a:t>, only two degrees of freedom describe </a:t>
            </a:r>
            <a:r>
              <a:rPr lang="en-US" sz="3000" b="1" dirty="0" smtClean="0"/>
              <a:t>rotation and </a:t>
            </a:r>
            <a:r>
              <a:rPr lang="en-US" sz="3000" b="1" dirty="0"/>
              <a:t>three describe translation. </a:t>
            </a:r>
            <a:endParaRPr lang="en-US" sz="30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Thus</a:t>
            </a:r>
            <a:r>
              <a:rPr lang="en-US" sz="3000" b="1" dirty="0"/>
              <a:t>, the remaining </a:t>
            </a:r>
            <a:r>
              <a:rPr lang="en-US" sz="3000" b="1" dirty="0">
                <a:solidFill>
                  <a:srgbClr val="FF0000"/>
                </a:solidFill>
              </a:rPr>
              <a:t>(3n - 2 - 3) = 3n – 5 </a:t>
            </a:r>
            <a:r>
              <a:rPr lang="en-US" sz="3000" b="1" dirty="0" smtClean="0"/>
              <a:t>degrees of freedom </a:t>
            </a:r>
            <a:r>
              <a:rPr lang="en-US" sz="3000" b="1" dirty="0"/>
              <a:t>are vibrational degrees </a:t>
            </a:r>
            <a:r>
              <a:rPr lang="en-US" sz="3000" b="1" dirty="0" smtClean="0"/>
              <a:t>of freedom </a:t>
            </a:r>
            <a:r>
              <a:rPr lang="en-US" sz="3000" b="1" dirty="0"/>
              <a:t>or fundamental vibrations</a:t>
            </a:r>
            <a:r>
              <a:rPr lang="en-US" sz="3000" b="1" dirty="0" smtClean="0"/>
              <a:t>.</a:t>
            </a:r>
          </a:p>
          <a:p>
            <a:pPr algn="ctr"/>
            <a:r>
              <a:rPr lang="en-US" sz="3200" b="1" u="sng" dirty="0" smtClean="0">
                <a:solidFill>
                  <a:srgbClr val="7030A0"/>
                </a:solidFill>
              </a:rPr>
              <a:t>Vibrational </a:t>
            </a:r>
            <a:r>
              <a:rPr lang="en-US" sz="3200" b="1" u="sng" dirty="0">
                <a:solidFill>
                  <a:srgbClr val="7030A0"/>
                </a:solidFill>
              </a:rPr>
              <a:t>degrees of freedom for </a:t>
            </a:r>
            <a:r>
              <a:rPr lang="en-US" sz="3200" b="1" u="sng" dirty="0" smtClean="0">
                <a:solidFill>
                  <a:srgbClr val="7030A0"/>
                </a:solidFill>
              </a:rPr>
              <a:t>CO</a:t>
            </a:r>
            <a:r>
              <a:rPr lang="en-US" sz="3200" b="1" u="sng" baseline="-25000" dirty="0" smtClean="0">
                <a:solidFill>
                  <a:srgbClr val="7030A0"/>
                </a:solidFill>
              </a:rPr>
              <a:t>2</a:t>
            </a:r>
            <a:endParaRPr lang="en-US" sz="3000" b="1" u="sng" baseline="-250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390543"/>
            <a:ext cx="8915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Number of atoms (n) = </a:t>
            </a:r>
            <a:r>
              <a:rPr lang="en-US" sz="3000" b="1" dirty="0">
                <a:solidFill>
                  <a:srgbClr val="C00000"/>
                </a:solidFill>
              </a:rPr>
              <a:t>3</a:t>
            </a:r>
          </a:p>
          <a:p>
            <a:r>
              <a:rPr lang="en-US" sz="3000" b="1" dirty="0"/>
              <a:t>Total degrees of freedom (3n) = 3 x 3 = </a:t>
            </a:r>
            <a:r>
              <a:rPr lang="en-US" sz="3000" b="1" dirty="0">
                <a:solidFill>
                  <a:srgbClr val="C00000"/>
                </a:solidFill>
              </a:rPr>
              <a:t>9</a:t>
            </a:r>
          </a:p>
          <a:p>
            <a:r>
              <a:rPr lang="en-US" sz="3000" b="1" dirty="0"/>
              <a:t>Rotational degrees of freedom =</a:t>
            </a:r>
            <a:r>
              <a:rPr lang="en-US" sz="3000" b="1" dirty="0">
                <a:solidFill>
                  <a:srgbClr val="C00000"/>
                </a:solidFill>
              </a:rPr>
              <a:t> 2</a:t>
            </a:r>
          </a:p>
          <a:p>
            <a:r>
              <a:rPr lang="en-US" sz="3000" b="1" dirty="0"/>
              <a:t>Translational degrees of freedom = </a:t>
            </a:r>
            <a:r>
              <a:rPr lang="en-US" sz="3000" b="1" dirty="0">
                <a:solidFill>
                  <a:srgbClr val="C00000"/>
                </a:solidFill>
              </a:rPr>
              <a:t>3</a:t>
            </a:r>
          </a:p>
          <a:p>
            <a:r>
              <a:rPr lang="en-US" sz="3000" b="1" dirty="0"/>
              <a:t>Therefore, vibrational degrees of freedom = 9 - 2 - 3 = </a:t>
            </a:r>
            <a:r>
              <a:rPr lang="en-US" sz="3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5867400"/>
            <a:ext cx="8915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 smtClean="0">
                <a:solidFill>
                  <a:srgbClr val="FF0000"/>
                </a:solidFill>
              </a:rPr>
              <a:t>CO</a:t>
            </a:r>
            <a:r>
              <a:rPr lang="en-US" sz="2800" b="1" u="sng" baseline="-25000" dirty="0" smtClean="0">
                <a:solidFill>
                  <a:srgbClr val="FF0000"/>
                </a:solidFill>
              </a:rPr>
              <a:t>2 </a:t>
            </a:r>
            <a:r>
              <a:rPr lang="en-US" sz="3000" b="1" u="sng" dirty="0" smtClean="0">
                <a:solidFill>
                  <a:srgbClr val="FF0000"/>
                </a:solidFill>
              </a:rPr>
              <a:t>molecule have four </a:t>
            </a:r>
            <a:r>
              <a:rPr lang="en-US" sz="3000" b="1" u="sng" dirty="0">
                <a:solidFill>
                  <a:srgbClr val="FF0000"/>
                </a:solidFill>
              </a:rPr>
              <a:t>theoretical fundamental </a:t>
            </a:r>
            <a:r>
              <a:rPr lang="en-US" sz="3000" b="1" u="sng" dirty="0" smtClean="0">
                <a:solidFill>
                  <a:srgbClr val="FF0000"/>
                </a:solidFill>
              </a:rPr>
              <a:t>bands</a:t>
            </a:r>
            <a:endParaRPr lang="en-US" sz="3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64" y="762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The carbon dioxide molecule is linear and has four fundamental </a:t>
            </a:r>
            <a:r>
              <a:rPr lang="en-US" sz="2800" b="1" dirty="0" smtClean="0"/>
              <a:t>vibrations (3 </a:t>
            </a:r>
            <a:r>
              <a:rPr lang="en-US" sz="2800" b="1" dirty="0"/>
              <a:t>x 3)- 5 = </a:t>
            </a:r>
            <a:r>
              <a:rPr lang="en-US" sz="2800" b="1" dirty="0" smtClean="0"/>
              <a:t>4.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Thus</a:t>
            </a:r>
            <a:r>
              <a:rPr lang="en-US" sz="2800" b="1" dirty="0"/>
              <a:t>, four theoretical fundamental bands are </a:t>
            </a:r>
            <a:r>
              <a:rPr lang="en-US" sz="2800" b="1" dirty="0" smtClean="0"/>
              <a:t>expected but </a:t>
            </a:r>
            <a:r>
              <a:rPr lang="en-US" sz="2800" b="1" dirty="0"/>
              <a:t>actually it shows only two. </a:t>
            </a:r>
            <a:endParaRPr lang="en-U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symmetrical Stretching vibration in </a:t>
            </a:r>
            <a:r>
              <a:rPr lang="en-US" sz="2800" b="1" dirty="0" smtClean="0"/>
              <a:t>carbon dioxide </a:t>
            </a:r>
            <a:r>
              <a:rPr lang="en-US" sz="2800" b="1" dirty="0"/>
              <a:t>is </a:t>
            </a:r>
            <a:r>
              <a:rPr lang="en-US" sz="2800" b="1" dirty="0">
                <a:solidFill>
                  <a:srgbClr val="FF0000"/>
                </a:solidFill>
              </a:rPr>
              <a:t>IR inactive </a:t>
            </a:r>
            <a:r>
              <a:rPr lang="en-US" sz="2800" b="1" dirty="0"/>
              <a:t>because it produces no change in the dipole moment of </a:t>
            </a:r>
            <a:r>
              <a:rPr lang="en-US" sz="2800" b="1" dirty="0" smtClean="0"/>
              <a:t>the molecule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two bending vibrations are equivalent and absorb at the </a:t>
            </a:r>
            <a:r>
              <a:rPr lang="en-US" sz="2800" b="1" dirty="0" smtClean="0"/>
              <a:t>same wavenumber </a:t>
            </a:r>
            <a:r>
              <a:rPr lang="en-US" sz="2800" b="1" dirty="0"/>
              <a:t>(667.3 cm</a:t>
            </a:r>
            <a:r>
              <a:rPr lang="en-US" sz="2800" b="1" baseline="30000" dirty="0"/>
              <a:t>-1</a:t>
            </a:r>
            <a:r>
              <a:rPr lang="en-US" sz="2800" b="1" dirty="0"/>
              <a:t>). </a:t>
            </a: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4" y="4046519"/>
            <a:ext cx="8153400" cy="26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1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1411" y="31750"/>
            <a:ext cx="6641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Calculation of Vibrational Frequencies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" y="1828800"/>
            <a:ext cx="8402149" cy="187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565" y="520005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The stretching vibrations of two bonded atoms may be regarded as the </a:t>
            </a:r>
            <a:r>
              <a:rPr lang="en-US" sz="2800" b="1" dirty="0" smtClean="0"/>
              <a:t>vibration of </a:t>
            </a:r>
            <a:r>
              <a:rPr lang="en-US" sz="2800" b="1" dirty="0"/>
              <a:t>two balls connected by a spring, a situation for which </a:t>
            </a:r>
            <a:r>
              <a:rPr lang="en-US" sz="2800" b="1" dirty="0">
                <a:solidFill>
                  <a:srgbClr val="002060"/>
                </a:solidFill>
              </a:rPr>
              <a:t>Hooke's law</a:t>
            </a:r>
            <a:r>
              <a:rPr lang="en-US" sz="2800" b="1" dirty="0"/>
              <a:t> applies.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3722316"/>
            <a:ext cx="695586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0" y="5505271"/>
            <a:ext cx="3241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k = 5 </a:t>
            </a:r>
            <a:r>
              <a:rPr lang="en-US" b="1" dirty="0">
                <a:solidFill>
                  <a:srgbClr val="FF0000"/>
                </a:solidFill>
              </a:rPr>
              <a:t>X 10</a:t>
            </a:r>
            <a:r>
              <a:rPr lang="en-US" b="1" baseline="30000" dirty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</a:rPr>
              <a:t> dynes/cm for single bonds and </a:t>
            </a:r>
            <a:r>
              <a:rPr lang="en-US" b="1" dirty="0" smtClean="0">
                <a:solidFill>
                  <a:srgbClr val="FF0000"/>
                </a:solidFill>
              </a:rPr>
              <a:t>approximately twice </a:t>
            </a:r>
            <a:r>
              <a:rPr lang="en-US" b="1" dirty="0">
                <a:solidFill>
                  <a:srgbClr val="FF0000"/>
                </a:solidFill>
              </a:rPr>
              <a:t>and thrice of this value for double and triple bonds</a:t>
            </a:r>
          </a:p>
        </p:txBody>
      </p:sp>
    </p:spTree>
    <p:extLst>
      <p:ext uri="{BB962C8B-B14F-4D97-AF65-F5344CB8AC3E}">
        <p14:creationId xmlns:p14="http://schemas.microsoft.com/office/powerpoint/2010/main" val="8883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556" y="101025"/>
            <a:ext cx="7146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Factors Affecting Vibrational Frequencies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598313"/>
            <a:ext cx="861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. Coupled </a:t>
            </a:r>
            <a:r>
              <a:rPr lang="en-US" sz="2800" b="1" dirty="0" smtClean="0">
                <a:solidFill>
                  <a:srgbClr val="00B050"/>
                </a:solidFill>
              </a:rPr>
              <a:t>vibration</a:t>
            </a:r>
            <a:endParaRPr lang="en-US" sz="2800" b="1" dirty="0">
              <a:solidFill>
                <a:srgbClr val="00B050"/>
              </a:solidFill>
            </a:endParaRPr>
          </a:p>
          <a:p>
            <a:pPr lvl="2" algn="just"/>
            <a:r>
              <a:rPr lang="en-US" sz="2800" b="1" dirty="0">
                <a:solidFill>
                  <a:srgbClr val="00B050"/>
                </a:solidFill>
              </a:rPr>
              <a:t>2. Electronic effects</a:t>
            </a:r>
          </a:p>
          <a:p>
            <a:pPr lvl="2" algn="just"/>
            <a:r>
              <a:rPr lang="en-US" sz="2800" b="1" dirty="0">
                <a:solidFill>
                  <a:srgbClr val="00B050"/>
                </a:solidFill>
              </a:rPr>
              <a:t>3. Hydrogen bonding</a:t>
            </a:r>
          </a:p>
          <a:p>
            <a:pPr lvl="2" algn="just"/>
            <a:r>
              <a:rPr lang="en-US" sz="2800" b="1" dirty="0">
                <a:solidFill>
                  <a:srgbClr val="00B050"/>
                </a:solidFill>
              </a:rPr>
              <a:t>4. Bond angle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7995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The value of absorption frequency is shifted if the </a:t>
            </a:r>
            <a:r>
              <a:rPr lang="en-US" sz="2800" b="1" dirty="0" smtClean="0"/>
              <a:t>force constant </a:t>
            </a:r>
            <a:r>
              <a:rPr lang="en-US" sz="2800" b="1" dirty="0"/>
              <a:t>of a bond changes with its </a:t>
            </a:r>
            <a:r>
              <a:rPr lang="en-US" sz="2800" b="1" dirty="0" smtClean="0"/>
              <a:t>electronic structure</a:t>
            </a:r>
            <a:r>
              <a:rPr lang="en-US" sz="2800" b="1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Frequency </a:t>
            </a:r>
            <a:r>
              <a:rPr lang="en-US" sz="2800" b="1" dirty="0"/>
              <a:t>shifts also takes place on working with </a:t>
            </a:r>
            <a:r>
              <a:rPr lang="en-US" sz="2800" b="1" dirty="0" smtClean="0"/>
              <a:t>the same </a:t>
            </a:r>
            <a:r>
              <a:rPr lang="en-US" sz="2800" b="1" dirty="0"/>
              <a:t>substance in different states (solids, liquids </a:t>
            </a:r>
            <a:r>
              <a:rPr lang="en-US" sz="2800" b="1" dirty="0" smtClean="0"/>
              <a:t>and   </a:t>
            </a:r>
            <a:r>
              <a:rPr lang="en-US" sz="2800" b="1" dirty="0" err="1" smtClean="0"/>
              <a:t>vapour</a:t>
            </a:r>
            <a:r>
              <a:rPr lang="en-US" sz="2800" b="1" dirty="0" smtClean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A </a:t>
            </a:r>
            <a:r>
              <a:rPr lang="en-US" sz="2800" b="1" dirty="0"/>
              <a:t>substance usually absorbs at higher frequency in </a:t>
            </a:r>
            <a:r>
              <a:rPr lang="en-US" sz="2800" b="1" dirty="0" smtClean="0"/>
              <a:t>a </a:t>
            </a:r>
            <a:r>
              <a:rPr lang="en-US" sz="2800" b="1" dirty="0" err="1" smtClean="0"/>
              <a:t>vapour</a:t>
            </a:r>
            <a:r>
              <a:rPr lang="en-US" sz="2800" b="1" dirty="0" smtClean="0"/>
              <a:t> </a:t>
            </a:r>
            <a:r>
              <a:rPr lang="en-US" sz="2800" b="1" dirty="0"/>
              <a:t>state as compared to liquid and solid </a:t>
            </a:r>
            <a:r>
              <a:rPr lang="en-US" sz="2800" b="1" dirty="0" smtClean="0"/>
              <a:t>states.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There are 4 factors that affect the vibrational frequencies of bonds: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79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46447"/>
            <a:ext cx="8153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3400" b="1" dirty="0">
                <a:solidFill>
                  <a:srgbClr val="00B050"/>
                </a:solidFill>
              </a:rPr>
              <a:t>1. Coupled </a:t>
            </a:r>
            <a:r>
              <a:rPr lang="en-US" sz="3400" b="1" dirty="0" smtClean="0">
                <a:solidFill>
                  <a:srgbClr val="00B050"/>
                </a:solidFill>
              </a:rPr>
              <a:t>vibration</a:t>
            </a:r>
            <a:endParaRPr lang="en-US" sz="34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7953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For an isolated C-H bond, only one </a:t>
            </a:r>
            <a:r>
              <a:rPr lang="en-US" sz="2800" b="1" dirty="0" smtClean="0"/>
              <a:t>stretching </a:t>
            </a:r>
            <a:r>
              <a:rPr lang="en-US" sz="2800" b="1" dirty="0"/>
              <a:t>vibrational frequency is </a:t>
            </a:r>
            <a:r>
              <a:rPr lang="en-US" sz="2800" b="1" dirty="0" smtClean="0"/>
              <a:t>expected but </a:t>
            </a:r>
            <a:r>
              <a:rPr lang="en-US" sz="2800" b="1" dirty="0"/>
              <a:t>a methylene group shows two absorptions corresponding to </a:t>
            </a:r>
            <a:r>
              <a:rPr lang="en-US" sz="2800" b="1" dirty="0" smtClean="0"/>
              <a:t>symmetrical and </a:t>
            </a:r>
            <a:r>
              <a:rPr lang="en-US" sz="2800" b="1" dirty="0"/>
              <a:t>asymmetrical </a:t>
            </a:r>
            <a:r>
              <a:rPr lang="en-US" sz="2800" b="1" dirty="0" err="1" smtClean="0"/>
              <a:t>stretchings</a:t>
            </a:r>
            <a:r>
              <a:rPr lang="en-US" sz="2800" b="1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This </a:t>
            </a:r>
            <a:r>
              <a:rPr lang="en-US" sz="2800" b="1" dirty="0"/>
              <a:t>is because there </a:t>
            </a:r>
            <a:r>
              <a:rPr lang="en-US" sz="2800" b="1" dirty="0" smtClean="0"/>
              <a:t>is mechanical </a:t>
            </a:r>
            <a:r>
              <a:rPr lang="en-US" sz="2800" b="1" dirty="0"/>
              <a:t>coupling or interaction between the C-H stretching vibrations </a:t>
            </a:r>
            <a:r>
              <a:rPr lang="en-US" sz="2800" b="1" dirty="0" smtClean="0"/>
              <a:t>in the CH</a:t>
            </a:r>
            <a:r>
              <a:rPr lang="en-US" sz="2800" b="1" baseline="-25000" dirty="0" smtClean="0"/>
              <a:t>2 </a:t>
            </a:r>
            <a:r>
              <a:rPr lang="en-US" sz="2800" b="1" dirty="0"/>
              <a:t>group. </a:t>
            </a:r>
            <a:endParaRPr lang="en-U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A</a:t>
            </a:r>
            <a:r>
              <a:rPr lang="en-US" sz="2800" b="1" dirty="0" smtClean="0"/>
              <a:t>symmetric </a:t>
            </a:r>
            <a:r>
              <a:rPr lang="en-US" sz="2800" b="1" dirty="0"/>
              <a:t>stretching vibrations occur </a:t>
            </a:r>
            <a:r>
              <a:rPr lang="en-US" sz="2800" b="1" dirty="0" smtClean="0"/>
              <a:t>at higher </a:t>
            </a:r>
            <a:r>
              <a:rPr lang="en-US" sz="2800" b="1" dirty="0"/>
              <a:t>frequencies or wavenumbers than the symmetric stretching vibrations.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These are called coupled vibrations since these </a:t>
            </a:r>
            <a:r>
              <a:rPr lang="en-US" sz="2800" b="1" dirty="0" smtClean="0"/>
              <a:t>vibrations occur </a:t>
            </a:r>
            <a:r>
              <a:rPr lang="en-US" sz="2800" b="1" dirty="0"/>
              <a:t>at different frequencies compared </a:t>
            </a:r>
            <a:r>
              <a:rPr lang="en-US" sz="2800" b="1" dirty="0" smtClean="0"/>
              <a:t>to CH2 </a:t>
            </a:r>
            <a:r>
              <a:rPr lang="en-US" sz="2800" b="1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33789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/>
              <a:t>IR spectroscopy is the study of </a:t>
            </a:r>
            <a:r>
              <a:rPr lang="en-US" sz="3000" b="1" dirty="0" smtClean="0"/>
              <a:t>interaction between </a:t>
            </a:r>
            <a:r>
              <a:rPr lang="en-US" sz="3000" b="1" dirty="0"/>
              <a:t>infrared radiations and matter.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IR </a:t>
            </a:r>
            <a:r>
              <a:rPr lang="en-US" sz="3000" b="1" dirty="0"/>
              <a:t>radiations refers broadly to </a:t>
            </a:r>
            <a:r>
              <a:rPr lang="en-US" sz="3000" b="1" dirty="0" smtClean="0"/>
              <a:t>that part </a:t>
            </a:r>
            <a:r>
              <a:rPr lang="en-US" sz="3000" b="1" dirty="0"/>
              <a:t>of electromagnetic spectrum </a:t>
            </a:r>
            <a:r>
              <a:rPr lang="en-US" sz="3000" b="1" dirty="0" smtClean="0"/>
              <a:t>between visible </a:t>
            </a:r>
            <a:r>
              <a:rPr lang="en-US" sz="3000" b="1" dirty="0"/>
              <a:t>and microwave region</a:t>
            </a:r>
            <a:r>
              <a:rPr lang="en-US" sz="3000" b="1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/>
              <a:t>The principle of IR spectroscopy is related </a:t>
            </a:r>
            <a:r>
              <a:rPr lang="en-US" sz="3000" b="1" dirty="0" smtClean="0"/>
              <a:t>to the </a:t>
            </a:r>
            <a:r>
              <a:rPr lang="en-US" sz="3000" b="1" dirty="0"/>
              <a:t>vibrational and rotational energy of </a:t>
            </a:r>
            <a:r>
              <a:rPr lang="en-US" sz="3000" b="1" dirty="0" smtClean="0"/>
              <a:t>a molecule</a:t>
            </a:r>
            <a:r>
              <a:rPr lang="en-US" sz="3000" b="1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Absorption </a:t>
            </a:r>
            <a:r>
              <a:rPr lang="en-US" sz="3000" b="1" dirty="0"/>
              <a:t>of IR radiation causes </a:t>
            </a:r>
            <a:r>
              <a:rPr lang="en-US" sz="3000" b="1" dirty="0" smtClean="0"/>
              <a:t>an excitation </a:t>
            </a:r>
            <a:r>
              <a:rPr lang="en-US" sz="3000" b="1" dirty="0"/>
              <a:t>of molecule from a lower to </a:t>
            </a:r>
            <a:r>
              <a:rPr lang="en-US" sz="3000" b="1" dirty="0" smtClean="0"/>
              <a:t>the higher </a:t>
            </a:r>
            <a:r>
              <a:rPr lang="en-US" sz="3000" b="1" dirty="0"/>
              <a:t>vibrational level</a:t>
            </a:r>
            <a:r>
              <a:rPr lang="en-US" sz="3000" b="1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Each vibrational level is associated with a number of closely placed rotational level.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Therefore the IR spectroscopy is also called as “</a:t>
            </a:r>
            <a:r>
              <a:rPr lang="en-US" sz="3000" b="1" dirty="0" smtClean="0">
                <a:solidFill>
                  <a:srgbClr val="C00000"/>
                </a:solidFill>
              </a:rPr>
              <a:t>vibrational-rotational spectroscopy</a:t>
            </a:r>
            <a:r>
              <a:rPr lang="en-US" sz="3000" b="1" dirty="0" smtClean="0"/>
              <a:t>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52534"/>
            <a:ext cx="2743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u="sng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9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991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In case of acid anhydrides, two C=O stretching </a:t>
            </a:r>
            <a:r>
              <a:rPr lang="en-US" sz="2600" b="1" dirty="0" smtClean="0"/>
              <a:t>absorptions between </a:t>
            </a:r>
            <a:r>
              <a:rPr lang="en-US" sz="2600" b="1" dirty="0"/>
              <a:t>1850-1800cm-1 and 1790-1745cm-1 with a </a:t>
            </a:r>
            <a:r>
              <a:rPr lang="en-US" sz="2600" b="1" dirty="0" smtClean="0"/>
              <a:t>difference of </a:t>
            </a:r>
            <a:r>
              <a:rPr lang="en-US" sz="2600" b="1" dirty="0"/>
              <a:t>about </a:t>
            </a:r>
            <a:r>
              <a:rPr lang="en-US" sz="2600" b="1" dirty="0" smtClean="0"/>
              <a:t>65cm-1 </a:t>
            </a:r>
            <a:r>
              <a:rPr lang="en-US" sz="2600" b="1" dirty="0" smtClean="0">
                <a:solidFill>
                  <a:srgbClr val="FF0000"/>
                </a:solidFill>
              </a:rPr>
              <a:t>(due </a:t>
            </a:r>
            <a:r>
              <a:rPr lang="en-US" sz="2600" b="1" dirty="0">
                <a:solidFill>
                  <a:srgbClr val="FF0000"/>
                </a:solidFill>
              </a:rPr>
              <a:t>to symmetric </a:t>
            </a:r>
            <a:r>
              <a:rPr lang="en-US" sz="2600" b="1" dirty="0" smtClean="0">
                <a:solidFill>
                  <a:srgbClr val="FF0000"/>
                </a:solidFill>
              </a:rPr>
              <a:t>and asymmetric </a:t>
            </a:r>
            <a:r>
              <a:rPr lang="en-US" sz="2600" b="1" dirty="0" smtClean="0">
                <a:solidFill>
                  <a:srgbClr val="FF0000"/>
                </a:solidFill>
              </a:rPr>
              <a:t>stretching)</a:t>
            </a:r>
            <a:r>
              <a:rPr lang="en-US" sz="2600" b="1" dirty="0" smtClean="0"/>
              <a:t> </a:t>
            </a:r>
            <a:endParaRPr lang="en-US" sz="2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 </a:t>
            </a:r>
            <a:r>
              <a:rPr lang="en-US" sz="2600" b="1" dirty="0"/>
              <a:t>interaction is very effective </a:t>
            </a:r>
            <a:r>
              <a:rPr lang="en-US" sz="2600" b="1" dirty="0" smtClean="0"/>
              <a:t>because </a:t>
            </a:r>
            <a:r>
              <a:rPr lang="en-US" sz="2600" b="1" dirty="0"/>
              <a:t>of the partial </a:t>
            </a:r>
            <a:r>
              <a:rPr lang="en-US" sz="2600" b="1" dirty="0" smtClean="0"/>
              <a:t>double band character </a:t>
            </a:r>
            <a:r>
              <a:rPr lang="en-US" sz="2600" b="1" dirty="0"/>
              <a:t>in the carbonyl oxygen bonds due to resonance which also </a:t>
            </a:r>
            <a:r>
              <a:rPr lang="en-US" sz="2600" b="1" dirty="0" smtClean="0"/>
              <a:t>keeps the </a:t>
            </a:r>
            <a:r>
              <a:rPr lang="en-US" sz="2600" b="1" dirty="0"/>
              <a:t>system planar for effective coupling. </a:t>
            </a:r>
            <a:r>
              <a:rPr lang="en-US" sz="2600" b="1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Asymmetric stretching in acyclic anhydride is more intense whereas symmetrical stretching band is more intense in cyclic anhydrides.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6" y="4722138"/>
            <a:ext cx="8095827" cy="183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8915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7030A0"/>
                </a:solidFill>
              </a:rPr>
              <a:t>Requirements: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For </a:t>
            </a:r>
            <a:r>
              <a:rPr lang="en-US" sz="3200" b="1" dirty="0"/>
              <a:t>interaction to occur, the vibrations must be of </a:t>
            </a:r>
            <a:r>
              <a:rPr lang="en-US" sz="3200" b="1" dirty="0" smtClean="0"/>
              <a:t>same symmetry </a:t>
            </a:r>
            <a:r>
              <a:rPr lang="en-US" sz="3200" b="1" dirty="0"/>
              <a:t>species.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There </a:t>
            </a:r>
            <a:r>
              <a:rPr lang="en-US" sz="3200" b="1" dirty="0"/>
              <a:t>must be a common atom between the groups </a:t>
            </a:r>
            <a:r>
              <a:rPr lang="en-US" sz="3200" b="1" dirty="0" smtClean="0"/>
              <a:t>for strong </a:t>
            </a:r>
            <a:r>
              <a:rPr lang="en-US" sz="3200" b="1" dirty="0"/>
              <a:t>coupling between stretching vibrations.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For </a:t>
            </a:r>
            <a:r>
              <a:rPr lang="en-US" sz="3200" b="1" dirty="0"/>
              <a:t>coupling of bending vibrations, a common bond </a:t>
            </a:r>
            <a:r>
              <a:rPr lang="en-US" sz="3200" b="1" dirty="0" smtClean="0"/>
              <a:t>is necessary</a:t>
            </a:r>
            <a:r>
              <a:rPr lang="en-US" sz="3200" b="1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Interaction </a:t>
            </a:r>
            <a:r>
              <a:rPr lang="en-US" sz="3200" b="1" dirty="0"/>
              <a:t>is greatest when coupled groups </a:t>
            </a:r>
            <a:r>
              <a:rPr lang="en-US" sz="3200" b="1" dirty="0" smtClean="0"/>
              <a:t>absorb, individually</a:t>
            </a:r>
            <a:r>
              <a:rPr lang="en-US" sz="3200" b="1" dirty="0"/>
              <a:t>, near the same frequency.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Coupling </a:t>
            </a:r>
            <a:r>
              <a:rPr lang="en-US" sz="3200" b="1" dirty="0"/>
              <a:t>is negligible when groups are separated by one </a:t>
            </a:r>
            <a:r>
              <a:rPr lang="en-US" sz="3200" b="1" dirty="0" smtClean="0"/>
              <a:t>or more </a:t>
            </a:r>
            <a:r>
              <a:rPr lang="en-US" sz="3200" b="1" dirty="0"/>
              <a:t>carbon atoms and the vibrations are </a:t>
            </a:r>
            <a:r>
              <a:rPr lang="en-US" sz="3200" b="1" dirty="0" smtClean="0"/>
              <a:t>mutually perpendicular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3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369774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3400" b="1" dirty="0" smtClean="0">
                <a:solidFill>
                  <a:srgbClr val="00B050"/>
                </a:solidFill>
              </a:rPr>
              <a:t>2. Electronic </a:t>
            </a:r>
            <a:r>
              <a:rPr lang="en-US" sz="3400" b="1" dirty="0">
                <a:solidFill>
                  <a:srgbClr val="00B050"/>
                </a:solidFill>
              </a:rPr>
              <a:t>Effects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71" y="767952"/>
            <a:ext cx="899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/>
              <a:t>Changes in the absorption frequencies for a particular group take place when the substituents in the </a:t>
            </a:r>
            <a:r>
              <a:rPr lang="en-US" sz="3200" b="1" dirty="0" smtClean="0"/>
              <a:t>neighborhood </a:t>
            </a:r>
            <a:r>
              <a:rPr lang="en-US" sz="3200" b="1" dirty="0"/>
              <a:t>of that particular group are changed.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/>
              <a:t>The frequency shifts are due to the electronic </a:t>
            </a:r>
            <a:r>
              <a:rPr lang="en-US" sz="3200" b="1" dirty="0" smtClean="0"/>
              <a:t>effects which </a:t>
            </a:r>
            <a:r>
              <a:rPr lang="en-US" sz="3200" b="1" dirty="0"/>
              <a:t>include:-</a:t>
            </a:r>
          </a:p>
          <a:p>
            <a:pPr marL="1428750" lvl="2" indent="-514350" algn="just">
              <a:buFont typeface="+mj-lt"/>
              <a:buAutoNum type="alphaLcParenR"/>
            </a:pPr>
            <a:r>
              <a:rPr lang="en-US" sz="3200" b="1" dirty="0" smtClean="0">
                <a:solidFill>
                  <a:srgbClr val="7030A0"/>
                </a:solidFill>
              </a:rPr>
              <a:t>Inductive </a:t>
            </a:r>
            <a:r>
              <a:rPr lang="en-US" sz="3200" b="1" dirty="0">
                <a:solidFill>
                  <a:srgbClr val="7030A0"/>
                </a:solidFill>
              </a:rPr>
              <a:t>effect</a:t>
            </a:r>
          </a:p>
          <a:p>
            <a:pPr marL="1428750" lvl="2" indent="-514350" algn="just">
              <a:buFont typeface="+mj-lt"/>
              <a:buAutoNum type="alphaLcParenR"/>
            </a:pPr>
            <a:r>
              <a:rPr lang="en-US" sz="3200" b="1" dirty="0" err="1" smtClean="0">
                <a:solidFill>
                  <a:srgbClr val="7030A0"/>
                </a:solidFill>
              </a:rPr>
              <a:t>Mesomeric</a:t>
            </a:r>
            <a:r>
              <a:rPr lang="en-US" sz="3200" b="1" dirty="0" smtClean="0">
                <a:solidFill>
                  <a:srgbClr val="7030A0"/>
                </a:solidFill>
              </a:rPr>
              <a:t> effect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/>
              <a:t>Strength (force constants) of a particular </a:t>
            </a:r>
            <a:r>
              <a:rPr lang="en-US" sz="3200" b="1" dirty="0" smtClean="0"/>
              <a:t>bond is </a:t>
            </a:r>
            <a:r>
              <a:rPr lang="en-US" sz="3200" b="1" dirty="0"/>
              <a:t>changed by </a:t>
            </a:r>
            <a:r>
              <a:rPr lang="en-US" sz="3200" b="1" dirty="0" smtClean="0"/>
              <a:t>these </a:t>
            </a:r>
            <a:r>
              <a:rPr lang="en-US" sz="3200" b="1" dirty="0"/>
              <a:t>effects and hence its </a:t>
            </a:r>
            <a:r>
              <a:rPr lang="en-US" sz="3200" b="1" dirty="0" smtClean="0"/>
              <a:t>stretching </a:t>
            </a:r>
            <a:r>
              <a:rPr lang="en-US" sz="3200" b="1" dirty="0"/>
              <a:t>frequency is also </a:t>
            </a:r>
            <a:r>
              <a:rPr lang="en-US" sz="3200" b="1" dirty="0" smtClean="0"/>
              <a:t>changed with </a:t>
            </a:r>
            <a:r>
              <a:rPr lang="en-US" sz="3200" b="1" dirty="0"/>
              <a:t>respect to the normal values.</a:t>
            </a:r>
          </a:p>
        </p:txBody>
      </p:sp>
    </p:spTree>
    <p:extLst>
      <p:ext uri="{BB962C8B-B14F-4D97-AF65-F5344CB8AC3E}">
        <p14:creationId xmlns:p14="http://schemas.microsoft.com/office/powerpoint/2010/main" val="40878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0090"/>
            <a:ext cx="9067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The introduction of alkyl group cause +I effect which results in the lengthening or </a:t>
            </a:r>
            <a:r>
              <a:rPr lang="en-US" sz="2600" b="1" dirty="0" smtClean="0"/>
              <a:t>the weakening </a:t>
            </a:r>
            <a:r>
              <a:rPr lang="en-US" sz="2600" b="1" dirty="0"/>
              <a:t>of the bond and hence the force constant is lowered and the wave number </a:t>
            </a:r>
            <a:r>
              <a:rPr lang="en-US" sz="2600" b="1" dirty="0" smtClean="0"/>
              <a:t>of absorption </a:t>
            </a:r>
            <a:r>
              <a:rPr lang="en-US" sz="2600" b="1" dirty="0"/>
              <a:t>decreases.</a:t>
            </a:r>
          </a:p>
          <a:p>
            <a:pPr lvl="4"/>
            <a:r>
              <a:rPr lang="en-US" sz="2400" b="1" dirty="0" smtClean="0">
                <a:solidFill>
                  <a:srgbClr val="0070C0"/>
                </a:solidFill>
              </a:rPr>
              <a:t>Formaldehyde </a:t>
            </a:r>
            <a:r>
              <a:rPr lang="en-US" sz="2400" b="1" dirty="0">
                <a:solidFill>
                  <a:srgbClr val="0070C0"/>
                </a:solidFill>
              </a:rPr>
              <a:t>(HCHO) = 1750cm</a:t>
            </a:r>
            <a:r>
              <a:rPr lang="en-US" sz="2400" b="1" baseline="30000" dirty="0">
                <a:solidFill>
                  <a:srgbClr val="0070C0"/>
                </a:solidFill>
              </a:rPr>
              <a:t>-1</a:t>
            </a:r>
          </a:p>
          <a:p>
            <a:pPr lvl="4"/>
            <a:r>
              <a:rPr lang="en-US" sz="2400" b="1" dirty="0">
                <a:solidFill>
                  <a:srgbClr val="0070C0"/>
                </a:solidFill>
              </a:rPr>
              <a:t>Acetaldehyde (CH3CHO) =1745cm</a:t>
            </a:r>
            <a:r>
              <a:rPr lang="en-US" sz="2400" b="1" baseline="30000" dirty="0">
                <a:solidFill>
                  <a:srgbClr val="0070C0"/>
                </a:solidFill>
              </a:rPr>
              <a:t>-1</a:t>
            </a:r>
          </a:p>
          <a:p>
            <a:pPr lvl="4"/>
            <a:r>
              <a:rPr lang="en-US" sz="2400" b="1" dirty="0">
                <a:solidFill>
                  <a:srgbClr val="0070C0"/>
                </a:solidFill>
              </a:rPr>
              <a:t>Acetone (CH3COCH3) = 1715cm</a:t>
            </a:r>
            <a:r>
              <a:rPr lang="en-US" sz="2400" b="1" baseline="30000" dirty="0">
                <a:solidFill>
                  <a:srgbClr val="0070C0"/>
                </a:solidFill>
              </a:rPr>
              <a:t>-1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The introduction of an electronegative atom or group causes -I effect which results in </a:t>
            </a:r>
            <a:r>
              <a:rPr lang="en-US" sz="2600" b="1" dirty="0" smtClean="0"/>
              <a:t>the bond </a:t>
            </a:r>
            <a:r>
              <a:rPr lang="en-US" sz="2600" b="1" dirty="0"/>
              <a:t>order to increase. Thus, the force constant increases and hence, the wave number </a:t>
            </a:r>
            <a:r>
              <a:rPr lang="en-US" sz="2600" b="1" dirty="0" smtClean="0"/>
              <a:t>of absorption increases.</a:t>
            </a:r>
          </a:p>
          <a:p>
            <a:pPr algn="just"/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	</a:t>
            </a:r>
            <a:r>
              <a:rPr lang="en-US" sz="2400" b="1" dirty="0" smtClean="0">
                <a:solidFill>
                  <a:srgbClr val="0070C0"/>
                </a:solidFill>
              </a:rPr>
              <a:t>Acetone </a:t>
            </a:r>
            <a:r>
              <a:rPr lang="en-US" sz="2400" b="1" dirty="0">
                <a:solidFill>
                  <a:srgbClr val="0070C0"/>
                </a:solidFill>
              </a:rPr>
              <a:t>(CH3COCH3) = </a:t>
            </a:r>
            <a:r>
              <a:rPr lang="en-US" sz="2400" b="1" dirty="0" smtClean="0">
                <a:solidFill>
                  <a:srgbClr val="0070C0"/>
                </a:solidFill>
              </a:rPr>
              <a:t>1715cm-1</a:t>
            </a:r>
          </a:p>
          <a:p>
            <a:pPr algn="just"/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Chloroacetone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(CH3 CO CH2Cl) = </a:t>
            </a:r>
            <a:r>
              <a:rPr lang="en-US" sz="2400" b="1" dirty="0" smtClean="0">
                <a:solidFill>
                  <a:srgbClr val="0070C0"/>
                </a:solidFill>
              </a:rPr>
              <a:t>1725cm-1</a:t>
            </a:r>
          </a:p>
          <a:p>
            <a:pPr algn="just"/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it-IT" sz="2400" b="1" dirty="0" smtClean="0">
                <a:solidFill>
                  <a:srgbClr val="0070C0"/>
                </a:solidFill>
              </a:rPr>
              <a:t>Dichloro </a:t>
            </a:r>
            <a:r>
              <a:rPr lang="it-IT" sz="2400" b="1" dirty="0">
                <a:solidFill>
                  <a:srgbClr val="0070C0"/>
                </a:solidFill>
              </a:rPr>
              <a:t>acetone (CH3 CO CHCl2) = </a:t>
            </a:r>
            <a:r>
              <a:rPr lang="it-IT" sz="2400" b="1" dirty="0" smtClean="0">
                <a:solidFill>
                  <a:srgbClr val="0070C0"/>
                </a:solidFill>
              </a:rPr>
              <a:t>1740cm-1</a:t>
            </a:r>
          </a:p>
          <a:p>
            <a:pPr algn="just"/>
            <a:r>
              <a:rPr lang="it-IT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Tetrachloro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acetone (Cl2 CH2 CO CHCl2) = 1750, 1778cm-1</a:t>
            </a:r>
          </a:p>
        </p:txBody>
      </p:sp>
      <p:sp>
        <p:nvSpPr>
          <p:cNvPr id="3" name="Rectangle 2"/>
          <p:cNvSpPr/>
          <p:nvPr/>
        </p:nvSpPr>
        <p:spPr>
          <a:xfrm>
            <a:off x="-914400" y="0"/>
            <a:ext cx="4277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28750" lvl="2" indent="-514350" algn="just">
              <a:buFont typeface="+mj-lt"/>
              <a:buAutoNum type="alphaLcParenR"/>
            </a:pPr>
            <a:r>
              <a:rPr lang="en-US" sz="3200" b="1" u="sng" dirty="0">
                <a:solidFill>
                  <a:srgbClr val="7030A0"/>
                </a:solidFill>
              </a:rPr>
              <a:t>Inductive effect</a:t>
            </a:r>
          </a:p>
        </p:txBody>
      </p:sp>
    </p:spTree>
    <p:extLst>
      <p:ext uri="{BB962C8B-B14F-4D97-AF65-F5344CB8AC3E}">
        <p14:creationId xmlns:p14="http://schemas.microsoft.com/office/powerpoint/2010/main" val="30651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600" y="47049"/>
            <a:ext cx="4528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/>
            <a:r>
              <a:rPr lang="en-US" sz="3200" b="1" u="sng" dirty="0">
                <a:solidFill>
                  <a:srgbClr val="7030A0"/>
                </a:solidFill>
              </a:rPr>
              <a:t>b) </a:t>
            </a:r>
            <a:r>
              <a:rPr lang="en-US" sz="3200" b="1" u="sng" dirty="0" err="1">
                <a:solidFill>
                  <a:srgbClr val="7030A0"/>
                </a:solidFill>
              </a:rPr>
              <a:t>Mesomeric</a:t>
            </a:r>
            <a:r>
              <a:rPr lang="en-US" sz="3200" b="1" u="sng" dirty="0">
                <a:solidFill>
                  <a:srgbClr val="7030A0"/>
                </a:solidFill>
              </a:rPr>
              <a:t> effect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" y="533400"/>
            <a:ext cx="90955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They cause lengthening or the weakening of a bond leading in </a:t>
            </a:r>
            <a:r>
              <a:rPr lang="en-US" sz="2600" b="1" dirty="0" smtClean="0"/>
              <a:t>the lowering </a:t>
            </a:r>
            <a:r>
              <a:rPr lang="en-US" sz="2600" b="1" dirty="0"/>
              <a:t>of the absorption frequency. It is found in </a:t>
            </a:r>
            <a:r>
              <a:rPr lang="en-US" sz="2600" b="1" dirty="0" smtClean="0"/>
              <a:t>conjugated systems</a:t>
            </a:r>
            <a:r>
              <a:rPr lang="en-US" sz="2600" b="1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More </a:t>
            </a:r>
            <a:r>
              <a:rPr lang="en-US" sz="2600" b="1" dirty="0"/>
              <a:t>will be the conjugation, less will be the bond strength </a:t>
            </a:r>
            <a:r>
              <a:rPr lang="en-US" sz="2600" b="1" dirty="0" smtClean="0"/>
              <a:t>and lower </a:t>
            </a:r>
            <a:r>
              <a:rPr lang="en-US" sz="2600" b="1" dirty="0"/>
              <a:t>will be the wave number</a:t>
            </a:r>
            <a:r>
              <a:rPr lang="en-US" sz="2600" b="1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Amides show </a:t>
            </a:r>
            <a:r>
              <a:rPr lang="en-US" sz="2600" b="1" dirty="0" err="1" smtClean="0"/>
              <a:t>ʋ</a:t>
            </a:r>
            <a:r>
              <a:rPr lang="en-US" sz="2600" b="1" baseline="-25000" dirty="0" err="1" smtClean="0"/>
              <a:t>c</a:t>
            </a:r>
            <a:r>
              <a:rPr lang="en-US" sz="2600" b="1" baseline="-25000" dirty="0" smtClean="0"/>
              <a:t>=o</a:t>
            </a:r>
            <a:r>
              <a:rPr lang="en-US" sz="2600" b="1" dirty="0" smtClean="0"/>
              <a:t> </a:t>
            </a:r>
            <a:r>
              <a:rPr lang="en-US" sz="2600" b="1" dirty="0"/>
              <a:t>band at a lower frequency than that of esters. Due </a:t>
            </a:r>
            <a:r>
              <a:rPr lang="en-US" sz="2600" b="1" dirty="0" smtClean="0"/>
              <a:t>to lesser </a:t>
            </a:r>
            <a:r>
              <a:rPr lang="en-US" sz="2600" b="1" dirty="0"/>
              <a:t>electronegativity of nitrogen than oxygen, its lone pair of electrons </a:t>
            </a:r>
            <a:r>
              <a:rPr lang="en-US" sz="2600" b="1" dirty="0" smtClean="0"/>
              <a:t>are more </a:t>
            </a:r>
            <a:r>
              <a:rPr lang="en-US" sz="2600" b="1" dirty="0"/>
              <a:t>readily involved in resonance than that of oxygen. </a:t>
            </a:r>
            <a:endParaRPr lang="en-US" sz="26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3855" y="4191675"/>
            <a:ext cx="4789141" cy="144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52345"/>
          <a:stretch/>
        </p:blipFill>
        <p:spPr bwMode="auto">
          <a:xfrm>
            <a:off x="4724400" y="4191675"/>
            <a:ext cx="4306368" cy="128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7035" y="5512287"/>
            <a:ext cx="890154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In some cases, where the lone pair of electrons present on an </a:t>
            </a:r>
            <a:r>
              <a:rPr lang="en-US" sz="2600" b="1" dirty="0" smtClean="0"/>
              <a:t>atom is </a:t>
            </a:r>
            <a:r>
              <a:rPr lang="en-US" sz="2600" b="1" dirty="0"/>
              <a:t>in conjugation with the double bond of a group, the mobility of </a:t>
            </a:r>
            <a:r>
              <a:rPr lang="en-US" sz="2600" b="1" dirty="0" smtClean="0"/>
              <a:t>a lone </a:t>
            </a:r>
            <a:r>
              <a:rPr lang="en-US" sz="2600" b="1" dirty="0"/>
              <a:t>pair of electron matters.</a:t>
            </a:r>
          </a:p>
        </p:txBody>
      </p:sp>
    </p:spTree>
    <p:extLst>
      <p:ext uri="{BB962C8B-B14F-4D97-AF65-F5344CB8AC3E}">
        <p14:creationId xmlns:p14="http://schemas.microsoft.com/office/powerpoint/2010/main" val="7930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85800" y="-19158"/>
            <a:ext cx="487781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/>
            <a:r>
              <a:rPr lang="en-US" sz="3400" b="1" dirty="0" smtClean="0">
                <a:solidFill>
                  <a:srgbClr val="00B050"/>
                </a:solidFill>
              </a:rPr>
              <a:t>3. Hydrogen </a:t>
            </a:r>
            <a:r>
              <a:rPr lang="en-US" sz="3400" b="1" dirty="0">
                <a:solidFill>
                  <a:srgbClr val="00B050"/>
                </a:solidFill>
              </a:rPr>
              <a:t>bonding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583919"/>
            <a:ext cx="8991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It occurs in any system containing a proton donor (X-H) and </a:t>
            </a:r>
            <a:r>
              <a:rPr lang="en-US" sz="2600" b="1" dirty="0" smtClean="0"/>
              <a:t>a proton </a:t>
            </a:r>
            <a:r>
              <a:rPr lang="en-US" sz="2600" b="1" dirty="0"/>
              <a:t>acceptor.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 </a:t>
            </a:r>
            <a:r>
              <a:rPr lang="en-US" sz="2600" b="1" dirty="0"/>
              <a:t>stronger the hydrogen bond, the longer the O-H </a:t>
            </a:r>
            <a:r>
              <a:rPr lang="en-US" sz="2600" b="1" dirty="0" smtClean="0"/>
              <a:t>bond, the </a:t>
            </a:r>
            <a:r>
              <a:rPr lang="en-US" sz="2600" b="1" dirty="0"/>
              <a:t>lower the vibration frequency and broader and </a:t>
            </a:r>
            <a:r>
              <a:rPr lang="en-US" sz="2600" b="1" dirty="0" smtClean="0"/>
              <a:t>more intense </a:t>
            </a:r>
            <a:r>
              <a:rPr lang="en-US" sz="2600" b="1" dirty="0"/>
              <a:t>will be the absorption band</a:t>
            </a:r>
            <a:r>
              <a:rPr lang="en-US" sz="2600" b="1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algn="just"/>
            <a:endParaRPr lang="en-US" sz="10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 </a:t>
            </a:r>
            <a:r>
              <a:rPr lang="en-US" sz="2600" b="1" dirty="0"/>
              <a:t>N-H stretching frequency of amines are also affected </a:t>
            </a:r>
            <a:r>
              <a:rPr lang="en-US" sz="2600" b="1" dirty="0" smtClean="0"/>
              <a:t>by hydrogen </a:t>
            </a:r>
            <a:r>
              <a:rPr lang="en-US" sz="2600" b="1" dirty="0"/>
              <a:t>bonding as that of the hydroxyl group but </a:t>
            </a:r>
            <a:r>
              <a:rPr lang="en-US" sz="2600" b="1" dirty="0" smtClean="0"/>
              <a:t>frequency shifts </a:t>
            </a:r>
            <a:r>
              <a:rPr lang="en-US" sz="2600" b="1" dirty="0"/>
              <a:t>for amines are lesser than that for hydroxyl compounds.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Because </a:t>
            </a:r>
            <a:r>
              <a:rPr lang="en-US" sz="2600" b="1" dirty="0"/>
              <a:t>nitrogen is less electronegative than oxygen so </a:t>
            </a:r>
            <a:r>
              <a:rPr lang="en-US" sz="2600" b="1" dirty="0" smtClean="0"/>
              <a:t>the hydrogen </a:t>
            </a:r>
            <a:r>
              <a:rPr lang="en-US" sz="2600" b="1" dirty="0"/>
              <a:t>bonding in amines is weaker than that in </a:t>
            </a:r>
            <a:r>
              <a:rPr lang="en-US" sz="2600" b="1" dirty="0" smtClean="0"/>
              <a:t>hydroxyl compounds.</a:t>
            </a:r>
            <a:endParaRPr lang="en-US" sz="2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0"/>
          <a:stretch/>
        </p:blipFill>
        <p:spPr bwMode="auto">
          <a:xfrm>
            <a:off x="2362200" y="2563096"/>
            <a:ext cx="4648200" cy="137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0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197346"/>
            <a:ext cx="8915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There are two types of hydrogen </a:t>
            </a:r>
            <a:r>
              <a:rPr lang="en-US" sz="2600" b="1" dirty="0" smtClean="0"/>
              <a:t>bonding</a:t>
            </a:r>
            <a:endParaRPr lang="en-US" sz="2600" b="1" dirty="0" smtClean="0"/>
          </a:p>
          <a:p>
            <a:pPr marL="1428750" lvl="2" indent="-514350" algn="just">
              <a:buFont typeface="+mj-lt"/>
              <a:buAutoNum type="alphaLcParenR"/>
            </a:pPr>
            <a:r>
              <a:rPr lang="en-US" sz="2600" b="1" dirty="0" smtClean="0"/>
              <a:t>Intermolecular Hydrogen Bonding</a:t>
            </a:r>
          </a:p>
          <a:p>
            <a:pPr marL="1428750" lvl="2" indent="-514350" algn="just">
              <a:buFont typeface="+mj-lt"/>
              <a:buAutoNum type="alphaLcParenR"/>
            </a:pPr>
            <a:r>
              <a:rPr lang="en-US" sz="2600" b="1" dirty="0" smtClean="0"/>
              <a:t>Intra-molecular Hydrogen Bonding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 </a:t>
            </a:r>
            <a:r>
              <a:rPr lang="en-US" sz="2600" b="1" dirty="0"/>
              <a:t>H- bonding which is between two </a:t>
            </a:r>
            <a:r>
              <a:rPr lang="en-US" sz="2600" b="1" dirty="0" smtClean="0"/>
              <a:t>different molecules </a:t>
            </a:r>
            <a:r>
              <a:rPr lang="en-US" sz="2600" b="1" dirty="0"/>
              <a:t>is called </a:t>
            </a:r>
            <a:r>
              <a:rPr lang="en-US" sz="2600" b="1" dirty="0">
                <a:solidFill>
                  <a:srgbClr val="FF0000"/>
                </a:solidFill>
              </a:rPr>
              <a:t>intermolecular H-bonding</a:t>
            </a:r>
            <a:r>
              <a:rPr lang="en-US" sz="2600" b="1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 </a:t>
            </a:r>
            <a:r>
              <a:rPr lang="en-US" sz="2600" b="1" dirty="0"/>
              <a:t>H-bonding which is within the same molecules </a:t>
            </a:r>
            <a:r>
              <a:rPr lang="en-US" sz="2600" b="1" dirty="0" smtClean="0"/>
              <a:t>is called </a:t>
            </a:r>
            <a:r>
              <a:rPr lang="en-US" sz="2600" b="1" dirty="0">
                <a:solidFill>
                  <a:srgbClr val="FF0000"/>
                </a:solidFill>
              </a:rPr>
              <a:t>intra-molecular H-bonding</a:t>
            </a:r>
            <a:r>
              <a:rPr lang="en-US" sz="2600" b="1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Intermolecular </a:t>
            </a:r>
            <a:r>
              <a:rPr lang="en-US" sz="2600" b="1" dirty="0"/>
              <a:t>H-bonding gives rise to broad </a:t>
            </a:r>
            <a:r>
              <a:rPr lang="en-US" sz="2600" b="1" dirty="0" smtClean="0"/>
              <a:t>bands, while </a:t>
            </a:r>
            <a:r>
              <a:rPr lang="en-US" sz="2600" b="1" dirty="0"/>
              <a:t>intra-molecular H-bonds give sharp and </a:t>
            </a:r>
            <a:r>
              <a:rPr lang="en-US" sz="2600" b="1" dirty="0" smtClean="0"/>
              <a:t>well defined </a:t>
            </a:r>
            <a:r>
              <a:rPr lang="en-US" sz="2600" b="1" dirty="0"/>
              <a:t>bands.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 </a:t>
            </a:r>
            <a:r>
              <a:rPr lang="en-US" sz="2600" b="1" dirty="0"/>
              <a:t>inter and intra-molecular bonds can be </a:t>
            </a:r>
            <a:r>
              <a:rPr lang="en-US" sz="2600" b="1" dirty="0" smtClean="0"/>
              <a:t>distinguished by </a:t>
            </a:r>
            <a:r>
              <a:rPr lang="en-US" sz="2600" b="1" dirty="0"/>
              <a:t>dilution</a:t>
            </a:r>
            <a:r>
              <a:rPr lang="en-US" sz="2600" b="1" dirty="0" smtClean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Intra-molecular </a:t>
            </a:r>
            <a:r>
              <a:rPr lang="en-US" sz="2600" b="1" dirty="0"/>
              <a:t>H-bonding remains unaffected </a:t>
            </a:r>
            <a:r>
              <a:rPr lang="en-US" sz="2600" b="1" dirty="0" smtClean="0"/>
              <a:t>by dilution </a:t>
            </a:r>
            <a:r>
              <a:rPr lang="en-US" sz="2600" b="1" dirty="0"/>
              <a:t>and as a result the absorption band also </a:t>
            </a:r>
            <a:r>
              <a:rPr lang="en-US" sz="2600" b="1" dirty="0" smtClean="0"/>
              <a:t>remains unaffected</a:t>
            </a:r>
            <a:r>
              <a:rPr lang="en-US" sz="2600" b="1" dirty="0"/>
              <a:t>, whereas in intermolecular, bonds are </a:t>
            </a:r>
            <a:r>
              <a:rPr lang="en-US" sz="2600" b="1" dirty="0" smtClean="0"/>
              <a:t>broken on </a:t>
            </a:r>
            <a:r>
              <a:rPr lang="en-US" sz="2600" b="1" dirty="0"/>
              <a:t>dilution and as a result there is a decrease in </a:t>
            </a:r>
            <a:r>
              <a:rPr lang="en-US" sz="2600" b="1" dirty="0" smtClean="0"/>
              <a:t>the bonded </a:t>
            </a:r>
            <a:r>
              <a:rPr lang="en-US" sz="2600" b="1" dirty="0"/>
              <a:t>O-H absorption.</a:t>
            </a:r>
          </a:p>
        </p:txBody>
      </p:sp>
    </p:spTree>
    <p:extLst>
      <p:ext uri="{BB962C8B-B14F-4D97-AF65-F5344CB8AC3E}">
        <p14:creationId xmlns:p14="http://schemas.microsoft.com/office/powerpoint/2010/main" val="14408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36" y="228600"/>
            <a:ext cx="90331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In case of amines, the </a:t>
            </a:r>
            <a:r>
              <a:rPr lang="en-US" sz="2600" b="1" dirty="0" smtClean="0"/>
              <a:t>N-H </a:t>
            </a:r>
            <a:r>
              <a:rPr lang="en-US" sz="2600" b="1" dirty="0"/>
              <a:t>stretching </a:t>
            </a:r>
            <a:r>
              <a:rPr lang="en-US" sz="2600" b="1" dirty="0" smtClean="0"/>
              <a:t>is at </a:t>
            </a:r>
            <a:r>
              <a:rPr lang="en-US" sz="2600" b="1" dirty="0"/>
              <a:t>3500cm-1 </a:t>
            </a:r>
            <a:r>
              <a:rPr lang="en-US" sz="2600" b="1" dirty="0" smtClean="0"/>
              <a:t>in dilute </a:t>
            </a:r>
            <a:r>
              <a:rPr lang="en-US" sz="2600" b="1" dirty="0"/>
              <a:t>solutions while in condensed phase spectra, </a:t>
            </a:r>
            <a:r>
              <a:rPr lang="en-US" sz="2600" b="1" dirty="0" smtClean="0"/>
              <a:t>absorption occurs </a:t>
            </a:r>
            <a:r>
              <a:rPr lang="en-US" sz="2600" b="1" dirty="0"/>
              <a:t>at 3300cm-1.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In </a:t>
            </a:r>
            <a:r>
              <a:rPr lang="en-US" sz="2600" b="1" dirty="0"/>
              <a:t>aliphatic alcohols, a sharp band appears at 3650cm-1 </a:t>
            </a:r>
            <a:r>
              <a:rPr lang="en-US" sz="2600" b="1" dirty="0" smtClean="0"/>
              <a:t>in dilute </a:t>
            </a:r>
            <a:r>
              <a:rPr lang="en-US" sz="2600" b="1" dirty="0"/>
              <a:t>solutions due to free O-H group while a broad </a:t>
            </a:r>
            <a:r>
              <a:rPr lang="en-US" sz="2600" b="1" dirty="0" smtClean="0"/>
              <a:t>band appears </a:t>
            </a:r>
            <a:r>
              <a:rPr lang="en-US" sz="2600" b="1" dirty="0"/>
              <a:t>at 3350cm-1 due to H-bonded -OH group.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654685"/>
            <a:ext cx="264687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 smtClean="0">
                <a:solidFill>
                  <a:srgbClr val="00B050"/>
                </a:solidFill>
              </a:rPr>
              <a:t>4. Bond </a:t>
            </a:r>
            <a:r>
              <a:rPr lang="en-US" sz="3400" b="1" dirty="0">
                <a:solidFill>
                  <a:srgbClr val="00B050"/>
                </a:solidFill>
              </a:rPr>
              <a:t>angle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144980"/>
            <a:ext cx="906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The carbonyl stretching frequency in cyclic ketones having ring strain is </a:t>
            </a:r>
            <a:r>
              <a:rPr lang="en-US" sz="2600" b="1" dirty="0" smtClean="0"/>
              <a:t>shifted to </a:t>
            </a:r>
            <a:r>
              <a:rPr lang="en-US" sz="2600" b="1" dirty="0"/>
              <a:t>a higher value. </a:t>
            </a:r>
            <a:endParaRPr lang="en-US" sz="2600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 </a:t>
            </a:r>
            <a:r>
              <a:rPr lang="en-US" sz="2600" b="1" dirty="0"/>
              <a:t>C-CO-C bond angle in strained rings is reduced </a:t>
            </a:r>
            <a:r>
              <a:rPr lang="en-US" sz="2600" b="1" dirty="0" smtClean="0"/>
              <a:t>below the </a:t>
            </a:r>
            <a:r>
              <a:rPr lang="en-US" sz="2600" b="1" dirty="0"/>
              <a:t>normal value of 120° (acyclic and six-membered cyclic ketones have </a:t>
            </a:r>
            <a:r>
              <a:rPr lang="en-US" sz="2600" b="1" dirty="0" smtClean="0"/>
              <a:t>the normal </a:t>
            </a:r>
            <a:r>
              <a:rPr lang="en-US" sz="2600" b="1" dirty="0"/>
              <a:t>C-CO-C angle of 120°). </a:t>
            </a:r>
            <a:endParaRPr lang="en-US" sz="2600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This </a:t>
            </a:r>
            <a:r>
              <a:rPr lang="en-US" sz="2600" b="1" dirty="0" err="1"/>
              <a:t>Ieads</a:t>
            </a:r>
            <a:r>
              <a:rPr lang="en-US" sz="2600" b="1" dirty="0"/>
              <a:t> to an increase in s character in </a:t>
            </a:r>
            <a:r>
              <a:rPr lang="en-US" sz="2600" b="1" dirty="0" smtClean="0"/>
              <a:t>the sp2 </a:t>
            </a:r>
            <a:r>
              <a:rPr lang="en-US" sz="2600" b="1" dirty="0"/>
              <a:t>orbital of carbon involved in the C=O bond. Hence, the C=O bond </a:t>
            </a:r>
            <a:r>
              <a:rPr lang="en-US" sz="2600" b="1" dirty="0" smtClean="0"/>
              <a:t>is shortened </a:t>
            </a:r>
            <a:r>
              <a:rPr lang="en-US" sz="2600" b="1" dirty="0"/>
              <a:t>(strengthened) resulting in an increase in the </a:t>
            </a:r>
            <a:r>
              <a:rPr lang="en-US" sz="2600" b="1" dirty="0" err="1"/>
              <a:t>Vc</a:t>
            </a:r>
            <a:r>
              <a:rPr lang="en-US" sz="2600" b="1" dirty="0"/>
              <a:t>=o frequency. </a:t>
            </a:r>
          </a:p>
        </p:txBody>
      </p:sp>
    </p:spTree>
    <p:extLst>
      <p:ext uri="{BB962C8B-B14F-4D97-AF65-F5344CB8AC3E}">
        <p14:creationId xmlns:p14="http://schemas.microsoft.com/office/powerpoint/2010/main" val="9926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16681"/>
            <a:ext cx="8991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This increase </a:t>
            </a:r>
            <a:r>
              <a:rPr lang="en-US" sz="2600" b="1" dirty="0"/>
              <a:t>in the s character of the outside sp2 orbital is there because it gives </a:t>
            </a:r>
            <a:r>
              <a:rPr lang="en-US" sz="2600" b="1" dirty="0" smtClean="0"/>
              <a:t>more p </a:t>
            </a:r>
            <a:r>
              <a:rPr lang="en-US" sz="2600" b="1" dirty="0"/>
              <a:t>character to the sp2 orbitals of the ring bonds which relieves some of the </a:t>
            </a:r>
            <a:r>
              <a:rPr lang="en-US" sz="2600" b="1" dirty="0" smtClean="0"/>
              <a:t>strain, as </a:t>
            </a:r>
            <a:r>
              <a:rPr lang="en-US" sz="2600" b="1" dirty="0"/>
              <a:t>the preferred </a:t>
            </a:r>
            <a:r>
              <a:rPr lang="en-US" sz="2600" b="1" dirty="0" smtClean="0"/>
              <a:t>bond angle </a:t>
            </a:r>
            <a:r>
              <a:rPr lang="en-US" sz="2600" b="1" dirty="0"/>
              <a:t>of p orbitals is 90°. </a:t>
            </a:r>
            <a:endParaRPr lang="en-US" sz="2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In </a:t>
            </a:r>
            <a:r>
              <a:rPr lang="en-US" sz="2600" b="1" dirty="0"/>
              <a:t>ketones where C-CO-C </a:t>
            </a:r>
            <a:r>
              <a:rPr lang="en-US" sz="2600" b="1" dirty="0" smtClean="0"/>
              <a:t>angle is </a:t>
            </a:r>
            <a:r>
              <a:rPr lang="en-US" sz="2600" b="1" dirty="0"/>
              <a:t>greater than the normal angle (120°), an opposite effect operates and they </a:t>
            </a:r>
            <a:r>
              <a:rPr lang="en-US" sz="2600" b="1" dirty="0" smtClean="0"/>
              <a:t>have lower </a:t>
            </a:r>
            <a:r>
              <a:rPr lang="en-US" sz="2600" b="1" dirty="0" err="1"/>
              <a:t>Vc</a:t>
            </a:r>
            <a:r>
              <a:rPr lang="en-US" sz="2600" b="1" dirty="0"/>
              <a:t>=o frequency. For example, in di-t-butyl ketone, where the </a:t>
            </a:r>
            <a:r>
              <a:rPr lang="en-US" sz="2600" b="1" dirty="0" smtClean="0"/>
              <a:t>C-CO-C angle </a:t>
            </a:r>
            <a:r>
              <a:rPr lang="en-US" sz="2600" b="1" dirty="0"/>
              <a:t>is pushed outward above 120°, has very low </a:t>
            </a:r>
            <a:r>
              <a:rPr lang="en-US" sz="2600" b="1" dirty="0" err="1"/>
              <a:t>Vc</a:t>
            </a:r>
            <a:r>
              <a:rPr lang="en-US" sz="2600" b="1" dirty="0"/>
              <a:t>=O frequency (1698 cm-1).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0" y="3962400"/>
            <a:ext cx="841896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6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"/>
            <a:ext cx="849854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810000"/>
            <a:ext cx="858792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2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4800"/>
            <a:ext cx="889760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9281" y="0"/>
            <a:ext cx="5852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Interpretation of Infrared Spectra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54772"/>
            <a:ext cx="9067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rgbClr val="00B050"/>
                </a:solidFill>
              </a:rPr>
              <a:t>(</a:t>
            </a:r>
            <a:r>
              <a:rPr lang="en-US" sz="2600" b="1" dirty="0" err="1">
                <a:solidFill>
                  <a:srgbClr val="00B050"/>
                </a:solidFill>
              </a:rPr>
              <a:t>i</a:t>
            </a:r>
            <a:r>
              <a:rPr lang="en-US" sz="2600" b="1" dirty="0">
                <a:solidFill>
                  <a:srgbClr val="00B050"/>
                </a:solidFill>
              </a:rPr>
              <a:t>) 3200-3650 cm-1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The appearance of medium to strong absorption bands in this region shows the presence of hydroxyl or amino groups. </a:t>
            </a:r>
            <a:endParaRPr lang="en-US" sz="2600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These bands </a:t>
            </a:r>
            <a:r>
              <a:rPr lang="en-US" sz="2600" b="1" dirty="0"/>
              <a:t>arise from </a:t>
            </a:r>
            <a:r>
              <a:rPr lang="en-US" sz="2600" b="1" dirty="0" err="1" smtClean="0"/>
              <a:t>ʋ</a:t>
            </a:r>
            <a:r>
              <a:rPr lang="en-US" sz="2600" b="1" baseline="-25000" dirty="0" err="1" smtClean="0"/>
              <a:t>O</a:t>
            </a:r>
            <a:r>
              <a:rPr lang="en-US" sz="2600" b="1" baseline="-25000" dirty="0" smtClean="0"/>
              <a:t>-H</a:t>
            </a:r>
            <a:r>
              <a:rPr lang="en-US" sz="2600" b="1" dirty="0" smtClean="0"/>
              <a:t> </a:t>
            </a:r>
            <a:r>
              <a:rPr lang="en-US" sz="2600" b="1" dirty="0"/>
              <a:t>or </a:t>
            </a:r>
            <a:r>
              <a:rPr lang="en-US" sz="2600" b="1" dirty="0" err="1" smtClean="0"/>
              <a:t>ʋ</a:t>
            </a:r>
            <a:r>
              <a:rPr lang="en-US" sz="2600" b="1" baseline="-25000" dirty="0" err="1" smtClean="0"/>
              <a:t>N</a:t>
            </a:r>
            <a:r>
              <a:rPr lang="en-US" sz="2600" b="1" baseline="-25000" dirty="0" smtClean="0"/>
              <a:t>-H</a:t>
            </a:r>
            <a:r>
              <a:rPr lang="en-US" sz="2600" b="1" dirty="0" smtClean="0"/>
              <a:t> vibrations</a:t>
            </a:r>
            <a:r>
              <a:rPr lang="en-US" sz="2600" b="1" dirty="0"/>
              <a:t>. The position, intensity and width of the bands indicate whether </a:t>
            </a:r>
            <a:r>
              <a:rPr lang="en-US" sz="2600" b="1" dirty="0" smtClean="0"/>
              <a:t>the group </a:t>
            </a:r>
            <a:r>
              <a:rPr lang="en-US" sz="2600" b="1" dirty="0"/>
              <a:t>is free or </a:t>
            </a:r>
            <a:r>
              <a:rPr lang="en-US" sz="2600" b="1" dirty="0" err="1"/>
              <a:t>intermolecularly</a:t>
            </a:r>
            <a:r>
              <a:rPr lang="en-US" sz="2600" b="1" dirty="0"/>
              <a:t> hydrogen bonded or </a:t>
            </a:r>
            <a:r>
              <a:rPr lang="en-US" sz="2600" b="1" dirty="0" err="1"/>
              <a:t>intramolecularly</a:t>
            </a:r>
            <a:r>
              <a:rPr lang="en-US" sz="2600" b="1" dirty="0"/>
              <a:t> </a:t>
            </a:r>
            <a:r>
              <a:rPr lang="en-US" sz="2600" b="1" dirty="0" smtClean="0"/>
              <a:t>hydrogen bonded</a:t>
            </a:r>
            <a:r>
              <a:rPr lang="en-US" sz="2600" b="1" dirty="0"/>
              <a:t>. </a:t>
            </a:r>
            <a:endParaRPr lang="en-US" sz="2600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A </a:t>
            </a:r>
            <a:r>
              <a:rPr lang="en-US" sz="2600" b="1" dirty="0"/>
              <a:t>medium band due to =C-H </a:t>
            </a:r>
            <a:r>
              <a:rPr lang="en-US" sz="2600" b="1" dirty="0" smtClean="0"/>
              <a:t>stretching </a:t>
            </a:r>
            <a:r>
              <a:rPr lang="en-US" sz="2600" b="1" dirty="0"/>
              <a:t>also appears near 3300 cm-1</a:t>
            </a:r>
            <a:r>
              <a:rPr lang="en-US" sz="2600" b="1" dirty="0" smtClean="0"/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1000" b="1" dirty="0" smtClean="0"/>
          </a:p>
          <a:p>
            <a:pPr algn="just"/>
            <a:r>
              <a:rPr lang="en-US" sz="2600" b="1" dirty="0">
                <a:solidFill>
                  <a:srgbClr val="00B050"/>
                </a:solidFill>
              </a:rPr>
              <a:t>(ii) 3000-3200 cm-1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Absorption bands </a:t>
            </a:r>
            <a:r>
              <a:rPr lang="en-US" sz="2600" b="1" dirty="0"/>
              <a:t>due to =C-H stretching and aromatic C-H </a:t>
            </a:r>
            <a:r>
              <a:rPr lang="en-US" sz="2600" b="1" dirty="0" smtClean="0"/>
              <a:t>stretching </a:t>
            </a:r>
            <a:r>
              <a:rPr lang="en-US" sz="2600" b="1" dirty="0" smtClean="0"/>
              <a:t>appear in </a:t>
            </a:r>
            <a:r>
              <a:rPr lang="en-US" sz="2600" b="1" dirty="0"/>
              <a:t>this region. These bands are of medium intensity.</a:t>
            </a:r>
          </a:p>
        </p:txBody>
      </p:sp>
    </p:spTree>
    <p:extLst>
      <p:ext uri="{BB962C8B-B14F-4D97-AF65-F5344CB8AC3E}">
        <p14:creationId xmlns:p14="http://schemas.microsoft.com/office/powerpoint/2010/main" val="1225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036" y="152400"/>
            <a:ext cx="88045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rgbClr val="00B050"/>
                </a:solidFill>
              </a:rPr>
              <a:t>(iii) 2700-3000 cm-1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In this region, usually a complex band or bands appear near 2850 cm-1 due </a:t>
            </a:r>
            <a:r>
              <a:rPr lang="en-US" sz="2600" b="1" dirty="0" smtClean="0"/>
              <a:t>to stretching </a:t>
            </a:r>
            <a:r>
              <a:rPr lang="en-US" sz="2600" b="1" dirty="0"/>
              <a:t>vibrations of C-H bonds of saturated groups, i.e. -CH3, </a:t>
            </a:r>
            <a:r>
              <a:rPr lang="en-US" sz="2600" b="1" dirty="0" smtClean="0"/>
              <a:t>-CH2 or CH- 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The </a:t>
            </a:r>
            <a:r>
              <a:rPr lang="en-US" sz="2600" b="1" dirty="0"/>
              <a:t>appearance of weak but sharp bands near 2700-2900 </a:t>
            </a:r>
            <a:r>
              <a:rPr lang="en-US" sz="2600" b="1" dirty="0" smtClean="0"/>
              <a:t>cm-1 due </a:t>
            </a:r>
            <a:r>
              <a:rPr lang="en-US" sz="2600" b="1" dirty="0"/>
              <a:t>to </a:t>
            </a:r>
            <a:r>
              <a:rPr lang="en-US" sz="2600" b="1" dirty="0" err="1" smtClean="0"/>
              <a:t>ʋ</a:t>
            </a:r>
            <a:r>
              <a:rPr lang="en-US" sz="2600" b="1" baseline="-25000" dirty="0" err="1" smtClean="0"/>
              <a:t>c</a:t>
            </a:r>
            <a:r>
              <a:rPr lang="en-US" sz="2600" b="1" baseline="-25000" dirty="0" smtClean="0"/>
              <a:t>-H</a:t>
            </a:r>
            <a:r>
              <a:rPr lang="en-US" sz="2600" b="1" dirty="0" smtClean="0"/>
              <a:t> </a:t>
            </a:r>
            <a:r>
              <a:rPr lang="en-US" sz="2600" b="1" dirty="0"/>
              <a:t>indicates the presence of aldehyde, </a:t>
            </a:r>
            <a:r>
              <a:rPr lang="en-US" sz="2600" b="1" dirty="0" err="1"/>
              <a:t>methoxyl</a:t>
            </a:r>
            <a:r>
              <a:rPr lang="en-US" sz="2600" b="1" dirty="0"/>
              <a:t> or N-methyl groups. </a:t>
            </a:r>
            <a:endParaRPr lang="en-US" sz="2600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A broad </a:t>
            </a:r>
            <a:r>
              <a:rPr lang="en-US" sz="2600" b="1" dirty="0" err="1" smtClean="0"/>
              <a:t>ʋ</a:t>
            </a:r>
            <a:r>
              <a:rPr lang="en-US" sz="2600" b="1" baseline="-25000" dirty="0" err="1" smtClean="0"/>
              <a:t>O</a:t>
            </a:r>
            <a:r>
              <a:rPr lang="en-US" sz="2600" b="1" baseline="-25000" dirty="0" smtClean="0"/>
              <a:t>-H</a:t>
            </a:r>
            <a:r>
              <a:rPr lang="en-US" sz="2600" b="1" dirty="0" smtClean="0"/>
              <a:t> </a:t>
            </a:r>
            <a:r>
              <a:rPr lang="en-US" sz="2600" b="1" dirty="0"/>
              <a:t>band present in the 2700-3000 </a:t>
            </a:r>
            <a:r>
              <a:rPr lang="en-US" sz="2600" b="1" dirty="0" smtClean="0"/>
              <a:t>cm</a:t>
            </a:r>
            <a:r>
              <a:rPr lang="en-US" sz="2600" b="1" baseline="30000" dirty="0" smtClean="0"/>
              <a:t>– 1 </a:t>
            </a:r>
            <a:r>
              <a:rPr lang="en-US" sz="2600" b="1" dirty="0" smtClean="0"/>
              <a:t>region </a:t>
            </a:r>
            <a:r>
              <a:rPr lang="en-US" sz="2600" b="1" dirty="0"/>
              <a:t>is characteristic </a:t>
            </a:r>
            <a:r>
              <a:rPr lang="en-US" sz="2600" b="1" dirty="0" smtClean="0"/>
              <a:t>of hydrogen bonded -COOH </a:t>
            </a:r>
            <a:r>
              <a:rPr lang="en-US" sz="2600" b="1" dirty="0"/>
              <a:t>groups</a:t>
            </a:r>
            <a:r>
              <a:rPr lang="en-US" sz="2600" b="1" dirty="0" smtClean="0"/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1500" b="1" dirty="0" smtClean="0"/>
          </a:p>
          <a:p>
            <a:pPr algn="just"/>
            <a:r>
              <a:rPr lang="en-US" sz="2600" b="1" dirty="0">
                <a:solidFill>
                  <a:srgbClr val="00B050"/>
                </a:solidFill>
              </a:rPr>
              <a:t>(iv) 2000-2700 cm-1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Groups of the type </a:t>
            </a:r>
            <a:r>
              <a:rPr lang="en-US" sz="2600" b="1" dirty="0" smtClean="0"/>
              <a:t>X</a:t>
            </a:r>
            <a:r>
              <a:rPr lang="el-GR" sz="2600" b="1" dirty="0" smtClean="0"/>
              <a:t>Ξ</a:t>
            </a:r>
            <a:r>
              <a:rPr lang="en-US" sz="2600" b="1" dirty="0" smtClean="0"/>
              <a:t>Y</a:t>
            </a:r>
            <a:r>
              <a:rPr lang="en-US" sz="2600" b="1" dirty="0"/>
              <a:t>, </a:t>
            </a:r>
            <a:r>
              <a:rPr lang="en-US" sz="2600" b="1" dirty="0" smtClean="0"/>
              <a:t>X=Y=X</a:t>
            </a:r>
            <a:r>
              <a:rPr lang="en-US" sz="2600" b="1" dirty="0"/>
              <a:t>, etc. absorb in this region and exhibit </a:t>
            </a:r>
            <a:r>
              <a:rPr lang="en-US" sz="2600" b="1" dirty="0" smtClean="0"/>
              <a:t>bands of </a:t>
            </a:r>
            <a:r>
              <a:rPr lang="en-US" sz="2600" b="1" dirty="0"/>
              <a:t>variable intensities. For example, bands due to C </a:t>
            </a:r>
            <a:r>
              <a:rPr lang="el-GR" sz="2600" b="1" dirty="0" smtClean="0"/>
              <a:t>Ξ</a:t>
            </a:r>
            <a:r>
              <a:rPr lang="en-US" sz="2600" b="1" dirty="0" smtClean="0"/>
              <a:t> </a:t>
            </a:r>
            <a:r>
              <a:rPr lang="en-US" sz="2600" b="1" dirty="0"/>
              <a:t>C Stretching appear in </a:t>
            </a:r>
            <a:r>
              <a:rPr lang="en-US" sz="2600" b="1" dirty="0" smtClean="0"/>
              <a:t>the region </a:t>
            </a:r>
            <a:r>
              <a:rPr lang="en-US" sz="2600" b="1" dirty="0"/>
              <a:t>2100-2260 cm- 1 and that due to </a:t>
            </a:r>
            <a:r>
              <a:rPr lang="en-US" sz="2600" b="1" dirty="0" smtClean="0"/>
              <a:t>C</a:t>
            </a:r>
            <a:r>
              <a:rPr lang="el-GR" sz="2600" b="1" dirty="0" smtClean="0"/>
              <a:t>Ξ</a:t>
            </a:r>
            <a:r>
              <a:rPr lang="en-US" sz="2600" b="1" dirty="0" smtClean="0"/>
              <a:t>N </a:t>
            </a:r>
            <a:r>
              <a:rPr lang="en-US" sz="2600" b="1" dirty="0"/>
              <a:t>Stretching appear in the </a:t>
            </a:r>
            <a:r>
              <a:rPr lang="en-US" sz="2600" b="1" dirty="0" smtClean="0"/>
              <a:t>region 2200-2260 </a:t>
            </a:r>
            <a:r>
              <a:rPr lang="en-US" sz="2600" b="1" dirty="0"/>
              <a:t>cm-1 . 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4935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067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Isocyanates absorb in the region 2240-2275 cm-1 due to N = C = 0 stretching.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Besides these, </a:t>
            </a:r>
            <a:r>
              <a:rPr lang="en-US" sz="2600" b="1" dirty="0" err="1" smtClean="0"/>
              <a:t>ʋ</a:t>
            </a:r>
            <a:r>
              <a:rPr lang="en-US" sz="2600" b="1" baseline="-25000" dirty="0" err="1" smtClean="0"/>
              <a:t>o</a:t>
            </a:r>
            <a:r>
              <a:rPr lang="en-US" sz="2600" b="1" baseline="-25000" dirty="0" smtClean="0"/>
              <a:t>-H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ʋ</a:t>
            </a:r>
            <a:r>
              <a:rPr lang="en-US" sz="2600" b="1" baseline="-25000" dirty="0" err="1" smtClean="0"/>
              <a:t>N</a:t>
            </a:r>
            <a:r>
              <a:rPr lang="en-US" sz="2600" b="1" baseline="-25000" dirty="0" smtClean="0"/>
              <a:t>-H</a:t>
            </a:r>
            <a:r>
              <a:rPr lang="en-US" sz="2600" b="1" dirty="0" smtClean="0"/>
              <a:t> and </a:t>
            </a:r>
            <a:r>
              <a:rPr lang="en-US" sz="2600" b="1" dirty="0" err="1" smtClean="0"/>
              <a:t>ʋ</a:t>
            </a:r>
            <a:r>
              <a:rPr lang="en-US" sz="2600" b="1" baseline="-25000" dirty="0" err="1" smtClean="0"/>
              <a:t>s</a:t>
            </a:r>
            <a:r>
              <a:rPr lang="en-US" sz="2600" b="1" baseline="-25000" dirty="0" smtClean="0"/>
              <a:t>-H</a:t>
            </a:r>
            <a:r>
              <a:rPr lang="en-US" sz="2600" b="1" dirty="0" smtClean="0"/>
              <a:t> bands of carboxylic acid dimers, amine salts and thiols (or </a:t>
            </a:r>
            <a:r>
              <a:rPr lang="en-US" sz="2600" b="1" dirty="0" err="1" smtClean="0"/>
              <a:t>thiophenols</a:t>
            </a:r>
            <a:r>
              <a:rPr lang="en-US" sz="2600" b="1" dirty="0" smtClean="0"/>
              <a:t>), respectively also appear in this region (2000-2700 cm-1).</a:t>
            </a:r>
            <a:endParaRPr lang="en-US" sz="2600" b="1" dirty="0"/>
          </a:p>
        </p:txBody>
      </p:sp>
      <p:sp>
        <p:nvSpPr>
          <p:cNvPr id="3" name="Rectangle 2"/>
          <p:cNvSpPr/>
          <p:nvPr/>
        </p:nvSpPr>
        <p:spPr>
          <a:xfrm>
            <a:off x="152400" y="2413338"/>
            <a:ext cx="8915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rgbClr val="00B050"/>
                </a:solidFill>
              </a:rPr>
              <a:t>(v) 1600-1900 cm-1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Strong </a:t>
            </a:r>
            <a:r>
              <a:rPr lang="en-US" sz="2600" b="1" dirty="0"/>
              <a:t>absorption bands in the upper part of this region are due to </a:t>
            </a:r>
            <a:r>
              <a:rPr lang="en-US" sz="2600" b="1" dirty="0" smtClean="0"/>
              <a:t>C=O stretching. </a:t>
            </a:r>
            <a:r>
              <a:rPr lang="en-US" sz="2600" b="1" dirty="0"/>
              <a:t>Aldehydes, ketones, carboxylic acids, esters, amides, acid </a:t>
            </a:r>
            <a:r>
              <a:rPr lang="en-US" sz="2600" b="1" dirty="0" smtClean="0"/>
              <a:t>anhydrides, acyl </a:t>
            </a:r>
            <a:r>
              <a:rPr lang="en-US" sz="2600" b="1" dirty="0"/>
              <a:t>halides, etc. absorb strongly in this region due to C=O stretching.</a:t>
            </a:r>
          </a:p>
        </p:txBody>
      </p:sp>
    </p:spTree>
    <p:extLst>
      <p:ext uri="{BB962C8B-B14F-4D97-AF65-F5344CB8AC3E}">
        <p14:creationId xmlns:p14="http://schemas.microsoft.com/office/powerpoint/2010/main" val="40204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5561" y="-51375"/>
            <a:ext cx="3915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FINGERPRINT REGION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535662"/>
            <a:ext cx="88392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In IR, the region below 1500 cm-1 is rich in </a:t>
            </a:r>
            <a:r>
              <a:rPr lang="en-US" sz="2600" b="1" dirty="0" smtClean="0"/>
              <a:t>many absorption </a:t>
            </a:r>
            <a:r>
              <a:rPr lang="en-US" sz="2600" b="1" dirty="0"/>
              <a:t>bands and the region is known </a:t>
            </a:r>
            <a:r>
              <a:rPr lang="en-US" sz="2600" b="1" dirty="0" smtClean="0"/>
              <a:t>as fingerprint </a:t>
            </a:r>
            <a:r>
              <a:rPr lang="en-US" sz="2600" b="1" dirty="0"/>
              <a:t>region.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Here </a:t>
            </a:r>
            <a:r>
              <a:rPr lang="en-US" sz="2600" b="1" dirty="0"/>
              <a:t>the number of bending vibrations are </a:t>
            </a:r>
            <a:r>
              <a:rPr lang="en-US" sz="2600" b="1" dirty="0" smtClean="0"/>
              <a:t>usually more </a:t>
            </a:r>
            <a:r>
              <a:rPr lang="en-US" sz="2600" b="1" dirty="0"/>
              <a:t>than the number of stretching vibrations.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In </a:t>
            </a:r>
            <a:r>
              <a:rPr lang="en-US" sz="2600" b="1" dirty="0"/>
              <a:t>this region, small difference in the structure </a:t>
            </a:r>
            <a:r>
              <a:rPr lang="en-US" sz="2600" b="1" dirty="0" smtClean="0"/>
              <a:t>and constitution </a:t>
            </a:r>
            <a:r>
              <a:rPr lang="en-US" sz="2600" b="1" dirty="0"/>
              <a:t>of a molecule results significant </a:t>
            </a:r>
            <a:r>
              <a:rPr lang="en-US" sz="2600" b="1" dirty="0" smtClean="0"/>
              <a:t>changes in </a:t>
            </a:r>
            <a:r>
              <a:rPr lang="en-US" sz="2600" b="1" dirty="0"/>
              <a:t>the absorption </a:t>
            </a:r>
            <a:r>
              <a:rPr lang="en-US" sz="2600" b="1" dirty="0" smtClean="0"/>
              <a:t>bands.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Many </a:t>
            </a:r>
            <a:r>
              <a:rPr lang="en-US" sz="2600" b="1" dirty="0"/>
              <a:t>compounds show unique absorption bands </a:t>
            </a:r>
            <a:r>
              <a:rPr lang="en-US" sz="2600" b="1" dirty="0" smtClean="0"/>
              <a:t>in this </a:t>
            </a:r>
            <a:r>
              <a:rPr lang="en-US" sz="2600" b="1" dirty="0"/>
              <a:t>region and which is very useful for </a:t>
            </a:r>
            <a:r>
              <a:rPr lang="en-US" sz="2600" b="1" dirty="0" smtClean="0"/>
              <a:t>the identification </a:t>
            </a:r>
            <a:r>
              <a:rPr lang="en-US" sz="2600" b="1" dirty="0"/>
              <a:t>of the </a:t>
            </a:r>
            <a:r>
              <a:rPr lang="en-US" sz="2600" b="1" dirty="0" smtClean="0"/>
              <a:t>compound.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Fingerprint region can be sub-divided into </a:t>
            </a:r>
            <a:r>
              <a:rPr lang="en-US" sz="2600" b="1" dirty="0" smtClean="0"/>
              <a:t>three</a:t>
            </a:r>
            <a:endParaRPr lang="en-US" sz="2600" b="1" dirty="0" smtClean="0"/>
          </a:p>
          <a:p>
            <a:pPr algn="just"/>
            <a:r>
              <a:rPr lang="en-US" sz="2600" b="1" dirty="0" smtClean="0">
                <a:solidFill>
                  <a:srgbClr val="7030A0"/>
                </a:solidFill>
              </a:rPr>
              <a:t>       </a:t>
            </a:r>
            <a:r>
              <a:rPr lang="en-US" sz="2600" b="1" dirty="0" err="1" smtClean="0">
                <a:solidFill>
                  <a:srgbClr val="7030A0"/>
                </a:solidFill>
              </a:rPr>
              <a:t>i</a:t>
            </a:r>
            <a:r>
              <a:rPr lang="en-US" sz="2600" b="1" dirty="0" smtClean="0">
                <a:solidFill>
                  <a:srgbClr val="7030A0"/>
                </a:solidFill>
              </a:rPr>
              <a:t>. 1500-1350 cm-1</a:t>
            </a:r>
          </a:p>
          <a:p>
            <a:pPr algn="just"/>
            <a:r>
              <a:rPr lang="en-US" sz="2600" b="1" dirty="0" smtClean="0"/>
              <a:t>      	Here doublet near 1380 cm-1 and 1365 cm-1 shows the 	presence of tertiary butyl group in the compound.</a:t>
            </a:r>
          </a:p>
        </p:txBody>
      </p:sp>
    </p:spTree>
    <p:extLst>
      <p:ext uri="{BB962C8B-B14F-4D97-AF65-F5344CB8AC3E}">
        <p14:creationId xmlns:p14="http://schemas.microsoft.com/office/powerpoint/2010/main" val="30702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91" y="0"/>
            <a:ext cx="8839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sz="2600" b="1" dirty="0">
                <a:solidFill>
                  <a:srgbClr val="7030A0"/>
                </a:solidFill>
              </a:rPr>
              <a:t>ii. 1350-1000 cm</a:t>
            </a:r>
            <a:r>
              <a:rPr lang="en-US" sz="2600" b="1" baseline="30000" dirty="0">
                <a:solidFill>
                  <a:srgbClr val="7030A0"/>
                </a:solidFill>
              </a:rPr>
              <a:t>-1</a:t>
            </a:r>
          </a:p>
          <a:p>
            <a:pPr lvl="1" algn="just"/>
            <a:r>
              <a:rPr lang="en-US" sz="2600" b="1" dirty="0" smtClean="0"/>
              <a:t>	All </a:t>
            </a:r>
            <a:r>
              <a:rPr lang="en-US" sz="2600" b="1" dirty="0"/>
              <a:t>classes of compounds having groups </a:t>
            </a:r>
            <a:r>
              <a:rPr lang="en-US" sz="2600" b="1" dirty="0" smtClean="0"/>
              <a:t>like alcohols</a:t>
            </a:r>
            <a:r>
              <a:rPr lang="en-US" sz="2600" b="1" dirty="0"/>
              <a:t>, </a:t>
            </a:r>
            <a:r>
              <a:rPr lang="en-US" sz="2600" b="1" dirty="0" smtClean="0"/>
              <a:t>	esters </a:t>
            </a:r>
            <a:r>
              <a:rPr lang="en-US" sz="2600" b="1" dirty="0"/>
              <a:t>, lactones, acid anhydrates </a:t>
            </a:r>
            <a:r>
              <a:rPr lang="en-US" sz="2600" b="1" dirty="0" smtClean="0"/>
              <a:t>show characteristic 	absorptions </a:t>
            </a:r>
            <a:r>
              <a:rPr lang="en-US" sz="2600" b="1" dirty="0"/>
              <a:t>(s) due to C – </a:t>
            </a:r>
            <a:r>
              <a:rPr lang="en-US" sz="2600" b="1" dirty="0" smtClean="0"/>
              <a:t>O stretching</a:t>
            </a:r>
            <a:r>
              <a:rPr lang="en-US" sz="2600" b="1" dirty="0"/>
              <a:t>.</a:t>
            </a:r>
          </a:p>
          <a:p>
            <a:pPr algn="just"/>
            <a:r>
              <a:rPr lang="en-US" sz="2600" b="1" dirty="0">
                <a:solidFill>
                  <a:srgbClr val="7030A0"/>
                </a:solidFill>
              </a:rPr>
              <a:t>iii. Below 1000 cm</a:t>
            </a:r>
            <a:r>
              <a:rPr lang="en-US" sz="2600" b="1" baseline="30000" dirty="0">
                <a:solidFill>
                  <a:srgbClr val="7030A0"/>
                </a:solidFill>
              </a:rPr>
              <a:t>-1</a:t>
            </a:r>
          </a:p>
          <a:p>
            <a:pPr algn="just"/>
            <a:r>
              <a:rPr lang="en-US" sz="2600" b="1" dirty="0"/>
              <a:t> </a:t>
            </a:r>
            <a:r>
              <a:rPr lang="en-US" sz="2600" b="1" dirty="0" smtClean="0"/>
              <a:t>    	Distinguishes </a:t>
            </a:r>
            <a:r>
              <a:rPr lang="en-US" sz="2600" b="1" dirty="0"/>
              <a:t>between cis and trans alkenes </a:t>
            </a:r>
            <a:r>
              <a:rPr lang="en-US" sz="2600" b="1" dirty="0" smtClean="0"/>
              <a:t>and mono 	and </a:t>
            </a:r>
            <a:r>
              <a:rPr lang="en-US" sz="2600" b="1" dirty="0" err="1" smtClean="0"/>
              <a:t>disubstitutions</a:t>
            </a:r>
            <a:r>
              <a:rPr lang="en-US" sz="2600" b="1" dirty="0" smtClean="0"/>
              <a:t> </a:t>
            </a:r>
            <a:r>
              <a:rPr lang="en-US" sz="2600" b="1" dirty="0"/>
              <a:t>at </a:t>
            </a:r>
            <a:r>
              <a:rPr lang="en-US" sz="2600" b="1" dirty="0" err="1"/>
              <a:t>ortho</a:t>
            </a:r>
            <a:r>
              <a:rPr lang="en-US" sz="2600" b="1" dirty="0"/>
              <a:t>, meta, para</a:t>
            </a:r>
          </a:p>
        </p:txBody>
      </p:sp>
      <p:pic>
        <p:nvPicPr>
          <p:cNvPr id="12290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4" b="10842"/>
          <a:stretch/>
        </p:blipFill>
        <p:spPr bwMode="auto">
          <a:xfrm>
            <a:off x="96981" y="3170100"/>
            <a:ext cx="8514667" cy="352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-39707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CHARACTERISTIC INFRARED ABSORPTION BANDS OF FUNCTIONAL GROUPS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80"/>
          <a:stretch/>
        </p:blipFill>
        <p:spPr bwMode="auto">
          <a:xfrm>
            <a:off x="304800" y="838200"/>
            <a:ext cx="8458200" cy="59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8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9264"/>
            <a:ext cx="8839200" cy="61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71"/>
          <a:stretch/>
        </p:blipFill>
        <p:spPr bwMode="auto">
          <a:xfrm>
            <a:off x="187036" y="58882"/>
            <a:ext cx="8575964" cy="63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2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6388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71"/>
          <a:stretch/>
        </p:blipFill>
        <p:spPr bwMode="auto">
          <a:xfrm>
            <a:off x="381000" y="58882"/>
            <a:ext cx="8575964" cy="63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8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05800" cy="64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8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0" y="689264"/>
            <a:ext cx="8811489" cy="601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71"/>
          <a:stretch/>
        </p:blipFill>
        <p:spPr bwMode="auto">
          <a:xfrm>
            <a:off x="187036" y="58882"/>
            <a:ext cx="8575964" cy="63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7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899159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All the bonds in a molecule are not capable of absorbing IR energy but those bonds which are accompanied by a change in dipole moment will absorb in the IR region and such transitions are called IR active transitions.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transitions which are not accompanied by a change in dipole moment of the molecule are considered as IR inactive.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When the frequency of the IR radiation is equal to the natural frequency of vibration, the molecule absorb IR radiation.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0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u="sng" dirty="0" smtClean="0">
                <a:solidFill>
                  <a:srgbClr val="FF0000"/>
                </a:solidFill>
              </a:rPr>
              <a:t>Criteria for a compound to be IR Active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0" t="45909"/>
          <a:stretch/>
        </p:blipFill>
        <p:spPr bwMode="auto">
          <a:xfrm>
            <a:off x="242455" y="4964317"/>
            <a:ext cx="3352800" cy="178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0" t="4546" b="53636"/>
          <a:stretch/>
        </p:blipFill>
        <p:spPr bwMode="auto">
          <a:xfrm>
            <a:off x="5105400" y="4964317"/>
            <a:ext cx="3723017" cy="166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3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" t="3676" r="1538" b="11180"/>
          <a:stretch/>
        </p:blipFill>
        <p:spPr bwMode="auto">
          <a:xfrm>
            <a:off x="96981" y="152400"/>
            <a:ext cx="9047017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5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0"/>
            <a:ext cx="6544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Applications of Infrared Spectroscopy</a:t>
            </a:r>
          </a:p>
        </p:txBody>
      </p:sp>
      <p:sp>
        <p:nvSpPr>
          <p:cNvPr id="3" name="Rectangle 2"/>
          <p:cNvSpPr/>
          <p:nvPr/>
        </p:nvSpPr>
        <p:spPr>
          <a:xfrm>
            <a:off x="-670469" y="956370"/>
            <a:ext cx="9662069" cy="386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28750" lvl="2" indent="-514350" algn="just">
              <a:buAutoNum type="arabicPeriod"/>
            </a:pPr>
            <a:r>
              <a:rPr lang="en-US" sz="3500" b="1" dirty="0" smtClean="0">
                <a:solidFill>
                  <a:srgbClr val="00B050"/>
                </a:solidFill>
              </a:rPr>
              <a:t>Detection </a:t>
            </a:r>
            <a:r>
              <a:rPr lang="en-US" sz="3500" b="1" dirty="0">
                <a:solidFill>
                  <a:srgbClr val="00B050"/>
                </a:solidFill>
              </a:rPr>
              <a:t>of Functional </a:t>
            </a:r>
            <a:r>
              <a:rPr lang="en-US" sz="3500" b="1" dirty="0" smtClean="0">
                <a:solidFill>
                  <a:srgbClr val="00B050"/>
                </a:solidFill>
              </a:rPr>
              <a:t>groups</a:t>
            </a:r>
          </a:p>
          <a:p>
            <a:pPr marL="1428750" lvl="2" indent="-514350" algn="just">
              <a:buAutoNum type="arabicPeriod"/>
            </a:pPr>
            <a:r>
              <a:rPr lang="en-US" sz="3500" b="1" dirty="0"/>
              <a:t>Confirmation of the </a:t>
            </a:r>
            <a:r>
              <a:rPr lang="en-US" sz="3500" b="1" dirty="0" smtClean="0"/>
              <a:t>identity </a:t>
            </a:r>
            <a:r>
              <a:rPr lang="en-US" sz="3500" b="1" dirty="0"/>
              <a:t>of </a:t>
            </a:r>
            <a:r>
              <a:rPr lang="en-US" sz="3500" b="1" dirty="0" smtClean="0"/>
              <a:t>Compounds</a:t>
            </a:r>
          </a:p>
          <a:p>
            <a:pPr marL="1428750" lvl="2" indent="-514350" algn="just">
              <a:buAutoNum type="arabicPeriod"/>
            </a:pPr>
            <a:r>
              <a:rPr lang="en-US" sz="3500" b="1" dirty="0"/>
              <a:t>Estimation of the Purity of </a:t>
            </a:r>
            <a:r>
              <a:rPr lang="en-US" sz="3500" b="1" dirty="0" smtClean="0"/>
              <a:t>Samples</a:t>
            </a:r>
          </a:p>
          <a:p>
            <a:pPr marL="1428750" lvl="2" indent="-514350" algn="just">
              <a:buAutoNum type="arabicPeriod"/>
            </a:pPr>
            <a:r>
              <a:rPr lang="en-US" sz="3500" b="1" dirty="0"/>
              <a:t>Study of Hydrogen </a:t>
            </a:r>
            <a:r>
              <a:rPr lang="en-US" sz="3500" b="1" dirty="0" smtClean="0"/>
              <a:t>Bonding</a:t>
            </a:r>
          </a:p>
          <a:p>
            <a:pPr marL="1428750" lvl="2" indent="-514350" algn="just">
              <a:buAutoNum type="arabicPeriod"/>
            </a:pPr>
            <a:r>
              <a:rPr lang="en-US" sz="3500" b="1" dirty="0" smtClean="0"/>
              <a:t>Calculation </a:t>
            </a:r>
            <a:r>
              <a:rPr lang="en-US" sz="3500" b="1" dirty="0"/>
              <a:t>of Force </a:t>
            </a:r>
            <a:r>
              <a:rPr lang="en-US" sz="3500" b="1" dirty="0" smtClean="0"/>
              <a:t>Constants</a:t>
            </a:r>
          </a:p>
          <a:p>
            <a:pPr marL="1428750" lvl="2" indent="-514350" algn="just">
              <a:buAutoNum type="arabicPeriod"/>
            </a:pPr>
            <a:r>
              <a:rPr lang="en-US" sz="3500" b="1" dirty="0" smtClean="0"/>
              <a:t>Orientations in aromatic Compounds</a:t>
            </a:r>
          </a:p>
          <a:p>
            <a:pPr marL="1657350" lvl="2" indent="-742950" algn="just">
              <a:buFont typeface="+mj-lt"/>
              <a:buAutoNum type="arabicPeriod"/>
            </a:pPr>
            <a:r>
              <a:rPr lang="en-US" sz="3500" b="1" dirty="0" smtClean="0"/>
              <a:t>Study </a:t>
            </a:r>
            <a:r>
              <a:rPr lang="en-US" sz="3500" b="1" dirty="0"/>
              <a:t>of the Progress of Reactions</a:t>
            </a:r>
            <a:endParaRPr lang="en-US" sz="3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6" y="643262"/>
            <a:ext cx="892925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64721" y="13854"/>
            <a:ext cx="313303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00" b="1" u="sng" dirty="0">
                <a:solidFill>
                  <a:srgbClr val="FF0000"/>
                </a:solidFill>
              </a:rPr>
              <a:t>Instrumentation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-304800" y="3907810"/>
            <a:ext cx="9296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3400" b="1" dirty="0" smtClean="0">
                <a:solidFill>
                  <a:srgbClr val="00B050"/>
                </a:solidFill>
              </a:rPr>
              <a:t>Radiation </a:t>
            </a:r>
            <a:r>
              <a:rPr lang="en-US" sz="3400" b="1" dirty="0">
                <a:solidFill>
                  <a:srgbClr val="00B050"/>
                </a:solidFill>
              </a:rPr>
              <a:t>Source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IR </a:t>
            </a:r>
            <a:r>
              <a:rPr lang="en-US" sz="3000" b="1" dirty="0"/>
              <a:t>radiation is usually produced by electrically heating a </a:t>
            </a:r>
            <a:r>
              <a:rPr lang="en-US" sz="3000" b="1" dirty="0" smtClean="0"/>
              <a:t>Nernst filament (mainly </a:t>
            </a:r>
            <a:r>
              <a:rPr lang="en-US" sz="3000" b="1" dirty="0"/>
              <a:t>composed of oxides of zirconium, thorium and cerium) or a </a:t>
            </a:r>
            <a:r>
              <a:rPr lang="en-US" sz="3000" b="1" dirty="0" err="1"/>
              <a:t>globar</a:t>
            </a:r>
            <a:r>
              <a:rPr lang="en-US" sz="3000" b="1" dirty="0"/>
              <a:t> (</a:t>
            </a:r>
            <a:r>
              <a:rPr lang="en-US" sz="3000" b="1" dirty="0" smtClean="0"/>
              <a:t>rod </a:t>
            </a:r>
            <a:r>
              <a:rPr lang="en-US" sz="3200" dirty="0"/>
              <a:t>o</a:t>
            </a:r>
            <a:r>
              <a:rPr lang="en-US" sz="3000" b="1" dirty="0"/>
              <a:t>f silicon carbide) to 1000-1800°C. </a:t>
            </a:r>
          </a:p>
        </p:txBody>
      </p:sp>
    </p:spTree>
    <p:extLst>
      <p:ext uri="{BB962C8B-B14F-4D97-AF65-F5344CB8AC3E}">
        <p14:creationId xmlns:p14="http://schemas.microsoft.com/office/powerpoint/2010/main" val="9577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 infrared </a:t>
            </a:r>
            <a:r>
              <a:rPr lang="en-US" sz="3000" b="1" dirty="0"/>
              <a:t>radiation of </a:t>
            </a:r>
            <a:r>
              <a:rPr lang="en-US" sz="3000" b="1" dirty="0" smtClean="0"/>
              <a:t>successively </a:t>
            </a:r>
            <a:r>
              <a:rPr lang="en-US" sz="3000" b="1" dirty="0"/>
              <a:t>increasing wavelength is used. The radiation from the source is divided into sample and reference beams of equal intensity by beam divider.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091928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3400" b="1" dirty="0" smtClean="0">
                <a:solidFill>
                  <a:srgbClr val="00B050"/>
                </a:solidFill>
              </a:rPr>
              <a:t>Sample </a:t>
            </a:r>
            <a:r>
              <a:rPr lang="en-US" sz="3400" b="1" dirty="0">
                <a:solidFill>
                  <a:srgbClr val="00B050"/>
                </a:solidFill>
              </a:rPr>
              <a:t>and Reference Cells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b="1" dirty="0"/>
              <a:t>Reference and sample beams pass through the reference cell and sample </a:t>
            </a:r>
            <a:r>
              <a:rPr lang="en-US" sz="3000" b="1" dirty="0" smtClean="0"/>
              <a:t>cell, respectively</a:t>
            </a:r>
            <a:r>
              <a:rPr lang="en-US" sz="3000" b="1" dirty="0"/>
              <a:t>. </a:t>
            </a:r>
            <a:endParaRPr lang="en-US" sz="3000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Alkali metal halide such </a:t>
            </a:r>
            <a:r>
              <a:rPr lang="en-US" sz="3000" b="1" dirty="0"/>
              <a:t>as </a:t>
            </a:r>
            <a:r>
              <a:rPr lang="en-US" sz="3000" b="1" dirty="0" err="1"/>
              <a:t>NaCl</a:t>
            </a:r>
            <a:r>
              <a:rPr lang="en-US" sz="3000" b="1" dirty="0"/>
              <a:t>, </a:t>
            </a:r>
            <a:r>
              <a:rPr lang="en-US" sz="3000" b="1" dirty="0" err="1"/>
              <a:t>NaBr</a:t>
            </a:r>
            <a:r>
              <a:rPr lang="en-US" sz="3000" b="1" dirty="0"/>
              <a:t>, </a:t>
            </a:r>
            <a:r>
              <a:rPr lang="en-US" sz="3000" b="1" dirty="0" err="1"/>
              <a:t>KCl</a:t>
            </a:r>
            <a:r>
              <a:rPr lang="en-US" sz="3000" b="1" dirty="0"/>
              <a:t> and </a:t>
            </a:r>
            <a:r>
              <a:rPr lang="en-US" sz="3000" b="1" dirty="0" err="1"/>
              <a:t>KBr</a:t>
            </a:r>
            <a:r>
              <a:rPr lang="en-US" sz="3000" b="1" dirty="0"/>
              <a:t> are most commonly used </a:t>
            </a:r>
            <a:r>
              <a:rPr lang="en-US" sz="3000" b="1" dirty="0" smtClean="0"/>
              <a:t>as these </a:t>
            </a:r>
            <a:r>
              <a:rPr lang="en-US" sz="3000" b="1" dirty="0"/>
              <a:t>are transparent to most of the IR region</a:t>
            </a:r>
            <a:r>
              <a:rPr lang="en-US" sz="3000" b="1" dirty="0" smtClean="0"/>
              <a:t>.</a:t>
            </a:r>
          </a:p>
          <a:p>
            <a:pPr marL="0" lvl="1" algn="just"/>
            <a:r>
              <a:rPr lang="en-US" sz="3400" b="1" dirty="0" smtClean="0">
                <a:solidFill>
                  <a:srgbClr val="00B050"/>
                </a:solidFill>
              </a:rPr>
              <a:t>     Attenuator </a:t>
            </a:r>
            <a:r>
              <a:rPr lang="en-US" sz="3400" b="1" dirty="0">
                <a:solidFill>
                  <a:srgbClr val="00B050"/>
                </a:solidFill>
              </a:rPr>
              <a:t>and Comb (Photometer)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 </a:t>
            </a:r>
            <a:r>
              <a:rPr lang="en-US" sz="3000" b="1" dirty="0"/>
              <a:t>reference beam passes through the attenuator and the sample beam through the comb. </a:t>
            </a:r>
          </a:p>
        </p:txBody>
      </p:sp>
    </p:spTree>
    <p:extLst>
      <p:ext uri="{BB962C8B-B14F-4D97-AF65-F5344CB8AC3E}">
        <p14:creationId xmlns:p14="http://schemas.microsoft.com/office/powerpoint/2010/main" val="3142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Then the two beams can be alternately reflected out of the </a:t>
            </a:r>
            <a:r>
              <a:rPr lang="en-US" sz="2800" b="1" dirty="0" smtClean="0"/>
              <a:t>optical system </a:t>
            </a:r>
            <a:r>
              <a:rPr lang="en-US" sz="2800" b="1" dirty="0"/>
              <a:t>and to the entrance slit of the </a:t>
            </a:r>
            <a:r>
              <a:rPr lang="en-US" sz="2800" b="1" dirty="0" err="1"/>
              <a:t>monochromator</a:t>
            </a:r>
            <a:r>
              <a:rPr lang="en-US" sz="2800" b="1" dirty="0"/>
              <a:t> with the help of </a:t>
            </a:r>
            <a:r>
              <a:rPr lang="en-US" sz="2800" b="1" dirty="0" smtClean="0"/>
              <a:t>several mirrors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Thus</a:t>
            </a:r>
            <a:r>
              <a:rPr lang="en-US" sz="2800" b="1" dirty="0"/>
              <a:t>, the photometer combines the reference and sample beams into </a:t>
            </a:r>
            <a:r>
              <a:rPr lang="en-US" sz="2800" b="1" dirty="0" smtClean="0"/>
              <a:t>a single </a:t>
            </a:r>
            <a:r>
              <a:rPr lang="en-US" sz="2800" b="1" dirty="0"/>
              <a:t>beam of alternating segments. The comb allows balancing of the </a:t>
            </a:r>
            <a:r>
              <a:rPr lang="en-US" sz="2800" b="1" dirty="0" smtClean="0"/>
              <a:t>two beams</a:t>
            </a:r>
            <a:r>
              <a:rPr lang="en-US" sz="2800" b="1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-76200" y="2830056"/>
            <a:ext cx="9067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3400" b="1" dirty="0" err="1" smtClean="0">
                <a:solidFill>
                  <a:srgbClr val="00B050"/>
                </a:solidFill>
              </a:rPr>
              <a:t>Monochromator</a:t>
            </a:r>
            <a:endParaRPr lang="en-US" sz="3400" b="1" dirty="0">
              <a:solidFill>
                <a:srgbClr val="00B05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/>
              <a:t>The combined beam passes through the prism or grating of the </a:t>
            </a:r>
            <a:r>
              <a:rPr lang="en-US" sz="3000" b="1" dirty="0" err="1" smtClean="0"/>
              <a:t>monochromator</a:t>
            </a:r>
            <a:r>
              <a:rPr lang="en-US" sz="3000" b="1" dirty="0" smtClean="0"/>
              <a:t> which </a:t>
            </a:r>
            <a:r>
              <a:rPr lang="en-US" sz="3000" b="1" dirty="0"/>
              <a:t>disperses the beam into various frequencies. </a:t>
            </a:r>
            <a:endParaRPr lang="en-US" sz="30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 </a:t>
            </a:r>
            <a:r>
              <a:rPr lang="en-US" sz="3000" b="1" dirty="0"/>
              <a:t>prism or </a:t>
            </a:r>
            <a:r>
              <a:rPr lang="en-US" sz="3000" b="1" dirty="0" smtClean="0"/>
              <a:t>grating rotates </a:t>
            </a:r>
            <a:r>
              <a:rPr lang="en-US" sz="3000" b="1" dirty="0"/>
              <a:t>slowly, it sends individual frequency bands to the detector, thus </a:t>
            </a:r>
            <a:r>
              <a:rPr lang="en-US" sz="3000" b="1" dirty="0" smtClean="0"/>
              <a:t>allowing a </a:t>
            </a:r>
            <a:r>
              <a:rPr lang="en-US" sz="3000" b="1" dirty="0"/>
              <a:t>scan of frequency bands. </a:t>
            </a:r>
          </a:p>
        </p:txBody>
      </p:sp>
    </p:spTree>
    <p:extLst>
      <p:ext uri="{BB962C8B-B14F-4D97-AF65-F5344CB8AC3E}">
        <p14:creationId xmlns:p14="http://schemas.microsoft.com/office/powerpoint/2010/main" val="35562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710" y="152400"/>
            <a:ext cx="906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Gratings </a:t>
            </a:r>
            <a:r>
              <a:rPr lang="en-US" sz="2800" b="1" dirty="0" smtClean="0"/>
              <a:t>give </a:t>
            </a:r>
            <a:r>
              <a:rPr lang="en-US" sz="2800" b="1" dirty="0"/>
              <a:t>better resolutions than prisms consist of a series of parallel and straight thin lines on a smooth reflecting </a:t>
            </a:r>
            <a:r>
              <a:rPr lang="en-US" sz="2800" b="1" dirty="0" smtClean="0"/>
              <a:t>surface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spacing between lines is of the order of few angstrom (Ä) </a:t>
            </a:r>
            <a:r>
              <a:rPr lang="en-US" sz="2800" b="1" dirty="0" smtClean="0"/>
              <a:t>depending on </a:t>
            </a:r>
            <a:r>
              <a:rPr lang="en-US" sz="2800" b="1" dirty="0"/>
              <a:t>the desired wavelength range.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5" y="2895600"/>
            <a:ext cx="89154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3400" b="1" dirty="0" smtClean="0">
                <a:solidFill>
                  <a:srgbClr val="00B050"/>
                </a:solidFill>
              </a:rPr>
              <a:t>Detector </a:t>
            </a:r>
            <a:r>
              <a:rPr lang="en-US" sz="3400" b="1" dirty="0">
                <a:solidFill>
                  <a:srgbClr val="00B050"/>
                </a:solidFill>
              </a:rPr>
              <a:t>and Amplifier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The detector is a thermocouple which measures radiant energy by means of </a:t>
            </a:r>
            <a:r>
              <a:rPr lang="en-US" sz="2800" b="1" dirty="0" smtClean="0"/>
              <a:t>its heating </a:t>
            </a:r>
            <a:r>
              <a:rPr lang="en-US" sz="2800" b="1" dirty="0"/>
              <a:t>effect that produces current. </a:t>
            </a:r>
            <a:endParaRPr lang="en-US" sz="2800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Due </a:t>
            </a:r>
            <a:r>
              <a:rPr lang="en-US" sz="2800" b="1" dirty="0"/>
              <a:t>to difference in the intensity of the </a:t>
            </a:r>
            <a:r>
              <a:rPr lang="en-US" sz="2800" b="1" dirty="0" smtClean="0"/>
              <a:t>two beams </a:t>
            </a:r>
            <a:r>
              <a:rPr lang="en-US" sz="2800" b="1" dirty="0"/>
              <a:t>falling on the detector, an alternating current starts flowing from </a:t>
            </a:r>
            <a:r>
              <a:rPr lang="en-US" sz="2800" b="1" dirty="0" smtClean="0"/>
              <a:t>the detector </a:t>
            </a:r>
            <a:r>
              <a:rPr lang="en-US" sz="2800" b="1" dirty="0"/>
              <a:t>to the amplifier where it is amplified and relayed to the recorder.</a:t>
            </a:r>
          </a:p>
        </p:txBody>
      </p:sp>
    </p:spTree>
    <p:extLst>
      <p:ext uri="{BB962C8B-B14F-4D97-AF65-F5344CB8AC3E}">
        <p14:creationId xmlns:p14="http://schemas.microsoft.com/office/powerpoint/2010/main" val="38049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861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u="sng" dirty="0">
                <a:solidFill>
                  <a:srgbClr val="FF0000"/>
                </a:solidFill>
              </a:rPr>
              <a:t>MOLECULAR VIBRATIONS </a:t>
            </a:r>
          </a:p>
          <a:p>
            <a:pPr algn="just"/>
            <a:r>
              <a:rPr lang="en-US" sz="3000" b="1" dirty="0"/>
              <a:t>There are 2 types of vibrations </a:t>
            </a:r>
          </a:p>
          <a:p>
            <a:pPr marL="800100" lvl="1" indent="-342900" algn="just">
              <a:buAutoNum type="arabicPeriod"/>
            </a:pPr>
            <a:r>
              <a:rPr lang="en-US" sz="3400" b="1" dirty="0">
                <a:solidFill>
                  <a:srgbClr val="00B050"/>
                </a:solidFill>
              </a:rPr>
              <a:t>Stretching vibrations </a:t>
            </a:r>
          </a:p>
          <a:p>
            <a:pPr marL="800100" lvl="1" indent="-342900" algn="just">
              <a:buAutoNum type="arabicPeriod"/>
            </a:pPr>
            <a:r>
              <a:rPr lang="en-US" sz="3400" b="1" dirty="0" smtClean="0">
                <a:solidFill>
                  <a:srgbClr val="00B050"/>
                </a:solidFill>
              </a:rPr>
              <a:t>Bending vibrations </a:t>
            </a:r>
          </a:p>
          <a:p>
            <a:pPr marL="342900" indent="-342900" algn="just">
              <a:buAutoNum type="arabicPeriod"/>
            </a:pPr>
            <a:endParaRPr lang="en-US" sz="3400" b="1" dirty="0" smtClean="0">
              <a:solidFill>
                <a:srgbClr val="00B050"/>
              </a:solidFill>
            </a:endParaRPr>
          </a:p>
          <a:p>
            <a:pPr lvl="1" algn="ctr"/>
            <a:r>
              <a:rPr lang="en-US" sz="3400" b="1" dirty="0">
                <a:solidFill>
                  <a:srgbClr val="00B050"/>
                </a:solidFill>
              </a:rPr>
              <a:t>1. Stretching </a:t>
            </a:r>
            <a:r>
              <a:rPr lang="en-US" sz="3400" b="1" dirty="0">
                <a:solidFill>
                  <a:srgbClr val="00B050"/>
                </a:solidFill>
              </a:rPr>
              <a:t>vibrations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/>
              <a:t>Vibration or oscillation along the line of bond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/>
              <a:t>Change in bond length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/>
              <a:t>Occurs at higher frequency: 4000-1250 cm</a:t>
            </a:r>
            <a:r>
              <a:rPr lang="en-US" sz="3000" b="1" baseline="30000" dirty="0"/>
              <a:t>-1</a:t>
            </a:r>
            <a:r>
              <a:rPr lang="en-US" sz="3000" b="1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b="1" dirty="0"/>
              <a:t>2 types: </a:t>
            </a:r>
          </a:p>
          <a:p>
            <a:pPr algn="just"/>
            <a:r>
              <a:rPr lang="en-US" sz="3000" b="1" dirty="0"/>
              <a:t>	</a:t>
            </a:r>
            <a:r>
              <a:rPr lang="en-US" sz="3000" b="1" dirty="0" smtClean="0"/>
              <a:t>a</a:t>
            </a:r>
            <a:r>
              <a:rPr lang="en-US" sz="3000" b="1" dirty="0"/>
              <a:t>) Symmetrical stretching </a:t>
            </a:r>
          </a:p>
          <a:p>
            <a:pPr algn="just"/>
            <a:r>
              <a:rPr lang="en-US" sz="3000" b="1" dirty="0"/>
              <a:t>	</a:t>
            </a:r>
            <a:r>
              <a:rPr lang="en-US" sz="3000" b="1" dirty="0" smtClean="0"/>
              <a:t>b</a:t>
            </a:r>
            <a:r>
              <a:rPr lang="en-US" sz="3000" b="1" dirty="0"/>
              <a:t>) Asymmetrical stretching</a:t>
            </a:r>
          </a:p>
        </p:txBody>
      </p:sp>
    </p:spTree>
    <p:extLst>
      <p:ext uri="{BB962C8B-B14F-4D97-AF65-F5344CB8AC3E}">
        <p14:creationId xmlns:p14="http://schemas.microsoft.com/office/powerpoint/2010/main" val="3979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2728</Words>
  <Application>Microsoft Office PowerPoint</Application>
  <PresentationFormat>On-screen Show (4:3)</PresentationFormat>
  <Paragraphs>195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Mouli Pandey</dc:creator>
  <cp:lastModifiedBy>Chandra Mouli Pandey</cp:lastModifiedBy>
  <cp:revision>50</cp:revision>
  <dcterms:created xsi:type="dcterms:W3CDTF">2020-12-25T11:58:31Z</dcterms:created>
  <dcterms:modified xsi:type="dcterms:W3CDTF">2020-12-26T17:54:42Z</dcterms:modified>
</cp:coreProperties>
</file>