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3E3E"/>
    <a:srgbClr val="E2324D"/>
    <a:srgbClr val="C2B646"/>
    <a:srgbClr val="FB4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ABF0C-C87A-499D-9885-E8F16636BCE2}" v="4" dt="2024-01-19T09:45:01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1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kif Siddiqui" userId="c8273c0c31355de8" providerId="LiveId" clId="{7B1ABF0C-C87A-499D-9885-E8F16636BCE2}"/>
    <pc:docChg chg="addSld delSld modSld sldOrd">
      <pc:chgData name="Md Akif Siddiqui" userId="c8273c0c31355de8" providerId="LiveId" clId="{7B1ABF0C-C87A-499D-9885-E8F16636BCE2}" dt="2024-01-19T09:45:11.949" v="13" actId="2696"/>
      <pc:docMkLst>
        <pc:docMk/>
      </pc:docMkLst>
      <pc:sldChg chg="new del ord">
        <pc:chgData name="Md Akif Siddiqui" userId="c8273c0c31355de8" providerId="LiveId" clId="{7B1ABF0C-C87A-499D-9885-E8F16636BCE2}" dt="2024-01-19T09:45:11.949" v="13" actId="2696"/>
        <pc:sldMkLst>
          <pc:docMk/>
          <pc:sldMk cId="2297346252" sldId="258"/>
        </pc:sldMkLst>
      </pc:sldChg>
      <pc:sldChg chg="add ord">
        <pc:chgData name="Md Akif Siddiqui" userId="c8273c0c31355de8" providerId="LiveId" clId="{7B1ABF0C-C87A-499D-9885-E8F16636BCE2}" dt="2024-01-19T09:42:13.017" v="3"/>
        <pc:sldMkLst>
          <pc:docMk/>
          <pc:sldMk cId="4040115612" sldId="260"/>
        </pc:sldMkLst>
      </pc:sldChg>
      <pc:sldChg chg="add ord">
        <pc:chgData name="Md Akif Siddiqui" userId="c8273c0c31355de8" providerId="LiveId" clId="{7B1ABF0C-C87A-499D-9885-E8F16636BCE2}" dt="2024-01-19T09:43:56.058" v="6"/>
        <pc:sldMkLst>
          <pc:docMk/>
          <pc:sldMk cId="1225420710" sldId="261"/>
        </pc:sldMkLst>
      </pc:sldChg>
      <pc:sldChg chg="add ord">
        <pc:chgData name="Md Akif Siddiqui" userId="c8273c0c31355de8" providerId="LiveId" clId="{7B1ABF0C-C87A-499D-9885-E8F16636BCE2}" dt="2024-01-19T09:44:26.428" v="9"/>
        <pc:sldMkLst>
          <pc:docMk/>
          <pc:sldMk cId="3708356338" sldId="262"/>
        </pc:sldMkLst>
      </pc:sldChg>
      <pc:sldChg chg="add">
        <pc:chgData name="Md Akif Siddiqui" userId="c8273c0c31355de8" providerId="LiveId" clId="{7B1ABF0C-C87A-499D-9885-E8F16636BCE2}" dt="2024-01-19T09:45:01.915" v="10"/>
        <pc:sldMkLst>
          <pc:docMk/>
          <pc:sldMk cId="3521894051" sldId="26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273c0c31355de8/Documents/Data%20for%20Havmo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https://d.docs.live.net/c8273c0c31355de8/Documents/Data%20for%20Havmo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Market</a:t>
            </a:r>
            <a:r>
              <a:rPr lang="en-IN" baseline="0" dirty="0"/>
              <a:t> share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FF-42E2-B75A-F3F446A824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FF-42E2-B75A-F3F446A824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7FF-42E2-B75A-F3F446A8243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7FF-42E2-B75A-F3F446A8243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7FF-42E2-B75A-F3F446A8243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7FF-42E2-B75A-F3F446A8243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7FF-42E2-B75A-F3F446A8243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7FF-42E2-B75A-F3F446A8243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7FF-42E2-B75A-F3F446A8243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7FF-42E2-B75A-F3F446A8243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7FF-42E2-B75A-F3F446A8243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7FF-42E2-B75A-F3F446A8243C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Sheet1!$A$1:$A$6</c:f>
              <c:strCache>
                <c:ptCount val="6"/>
                <c:pt idx="0">
                  <c:v>Amul(GCMMF)</c:v>
                </c:pt>
                <c:pt idx="1">
                  <c:v>Hindustan Unilever (Kwality Walls, Cornetto)</c:v>
                </c:pt>
                <c:pt idx="2">
                  <c:v>Vadilal Industries</c:v>
                </c:pt>
                <c:pt idx="3">
                  <c:v>Mother Dairy</c:v>
                </c:pt>
                <c:pt idx="4">
                  <c:v>Havmor</c:v>
                </c:pt>
                <c:pt idx="5">
                  <c:v>Creambell</c:v>
                </c:pt>
              </c:strCache>
            </c:strRef>
          </c:cat>
          <c:val>
            <c:numRef>
              <c:f>Sheet1!$B$1:$B$6</c:f>
              <c:numCache>
                <c:formatCode>0%</c:formatCode>
                <c:ptCount val="6"/>
                <c:pt idx="0">
                  <c:v>0.4</c:v>
                </c:pt>
                <c:pt idx="1">
                  <c:v>0.2</c:v>
                </c:pt>
                <c:pt idx="2">
                  <c:v>0.12</c:v>
                </c:pt>
                <c:pt idx="3">
                  <c:v>0.08</c:v>
                </c:pt>
                <c:pt idx="4">
                  <c:v>0.05</c:v>
                </c:pt>
                <c:pt idx="5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7FF-42E2-B75A-F3F446A8243C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tx2"/>
                </a:solidFill>
              </a:rPr>
              <a:t>What</a:t>
            </a:r>
            <a:r>
              <a:rPr lang="en-IN" b="1" baseline="0" dirty="0">
                <a:solidFill>
                  <a:schemeClr val="tx2"/>
                </a:solidFill>
              </a:rPr>
              <a:t> type of gifts do you usually prefer receiving during Diwali</a:t>
            </a:r>
            <a:endParaRPr lang="en-IN" b="1" dirty="0">
              <a:solidFill>
                <a:schemeClr val="tx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18942528177814"/>
          <c:y val="0.19486111111111112"/>
          <c:w val="0.80407852143482061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Sheet1!$A$1:$A$2</c:f>
              <c:strCache>
                <c:ptCount val="2"/>
                <c:pt idx="0">
                  <c:v>Desserts</c:v>
                </c:pt>
                <c:pt idx="1">
                  <c:v>sweets</c:v>
                </c:pt>
              </c:strCache>
            </c:strRef>
          </c:cat>
          <c:val>
            <c:numRef>
              <c:f>Sheet1!$B$1:$B$2</c:f>
              <c:numCache>
                <c:formatCode>0.00%</c:formatCode>
                <c:ptCount val="2"/>
                <c:pt idx="0">
                  <c:v>0.55400000000000005</c:v>
                </c:pt>
                <c:pt idx="1">
                  <c:v>0.44600000000000001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C-48EC-84A3-B855B3415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3945184"/>
        <c:axId val="1487470096"/>
      </c:barChart>
      <c:catAx>
        <c:axId val="160394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470096"/>
        <c:crosses val="autoZero"/>
        <c:auto val="1"/>
        <c:lblAlgn val="ctr"/>
        <c:lblOffset val="100"/>
        <c:noMultiLvlLbl val="0"/>
      </c:catAx>
      <c:valAx>
        <c:axId val="148747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94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2C2-4190-A945-50A1AB42F31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2C2-4190-A945-50A1AB42F31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2C2-4190-A945-50A1AB42F31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2C2-4190-A945-50A1AB42F31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2C2-4190-A945-50A1AB42F3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Sheet1!$A$4:$A$8</c:f>
              <c:strCache>
                <c:ptCount val="4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55 &amp; Above</c:v>
                </c:pt>
              </c:strCache>
            </c:strRef>
          </c:cat>
          <c:val>
            <c:numRef>
              <c:f>Sheet1!$B$4:$B$8</c:f>
              <c:numCache>
                <c:formatCode>0.00%</c:formatCode>
                <c:ptCount val="5"/>
                <c:pt idx="0">
                  <c:v>0.95899999999999996</c:v>
                </c:pt>
                <c:pt idx="1">
                  <c:v>1.4E-2</c:v>
                </c:pt>
                <c:pt idx="2">
                  <c:v>1.4E-2</c:v>
                </c:pt>
                <c:pt idx="3">
                  <c:v>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2C2-4190-A945-50A1AB42F31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1E-4DF8-85CB-B92A6694B4F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1E-4DF8-85CB-B92A6694B4F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1E-4DF8-85CB-B92A6694B4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Sheet1!$A$10:$A$12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Others</c:v>
                </c:pt>
              </c:strCache>
            </c:strRef>
          </c:cat>
          <c:val>
            <c:numRef>
              <c:f>Sheet1!$B$10:$B$12</c:f>
              <c:numCache>
                <c:formatCode>0.00%</c:formatCode>
                <c:ptCount val="3"/>
                <c:pt idx="0">
                  <c:v>0.78400000000000003</c:v>
                </c:pt>
                <c:pt idx="1">
                  <c:v>0.20300000000000001</c:v>
                </c:pt>
                <c:pt idx="2">
                  <c:v>1.3999999999999999E-2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1E-4DF8-85CB-B92A6694B4F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0" baseline="0" dirty="0">
                <a:solidFill>
                  <a:schemeClr val="tx2"/>
                </a:solidFill>
                <a:effectLst/>
              </a:rPr>
              <a:t>Which one of the following do you find more appealing as a Diwali gift?</a:t>
            </a:r>
            <a:endParaRPr lang="en-IN" sz="1400" b="1" i="0" u="none" strike="noStrike" kern="1200" spc="0" baseline="0" dirty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44546A"/>
                </a:solidFill>
              </a:defRPr>
            </a:pPr>
            <a:endParaRPr lang="en-IN" dirty="0"/>
          </a:p>
        </c:rich>
      </c:tx>
      <c:layout>
        <c:manualLayout>
          <c:xMode val="edge"/>
          <c:yMode val="edge"/>
          <c:x val="0.12779105444195063"/>
          <c:y val="7.96761370666564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4E-4D4D-AF81-BF9111F488C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4E-4D4D-AF81-BF9111F488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Sheet1!$A$14:$A$15</c:f>
              <c:strCache>
                <c:ptCount val="2"/>
                <c:pt idx="0">
                  <c:v>Ice cream</c:v>
                </c:pt>
                <c:pt idx="1">
                  <c:v>Soan papdi</c:v>
                </c:pt>
              </c:strCache>
            </c:strRef>
          </c:cat>
          <c:val>
            <c:numRef>
              <c:f>Sheet1!$B$14:$B$15</c:f>
              <c:numCache>
                <c:formatCode>0.00%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4E-4D4D-AF81-BF9111F488C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 dirty="0">
                <a:effectLst/>
              </a:rPr>
              <a:t>Have you ever received or given ice cream as a Diwali gift?</a:t>
            </a:r>
            <a:endParaRPr lang="en-IN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FF-48F1-A8B8-E500120252E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FF-48F1-A8B8-E500120252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Sheet1!$D$4:$D$5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Sheet1!$E$4:$E$5</c:f>
              <c:numCache>
                <c:formatCode>0.00%</c:formatCode>
                <c:ptCount val="2"/>
                <c:pt idx="0">
                  <c:v>0.12</c:v>
                </c:pt>
                <c:pt idx="1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FF-48F1-A8B8-E500120252E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Sheet1!$D$10:$D$13</cx:f>
        <cx:lvl ptCount="4">
          <cx:pt idx="0">Mother diary</cx:pt>
          <cx:pt idx="1">cream bell</cx:pt>
          <cx:pt idx="2">Havmor</cx:pt>
          <cx:pt idx="3">Amul</cx:pt>
        </cx:lvl>
      </cx:strDim>
      <cx:numDim type="val">
        <cx:f>Sheet1!$E$10:$E$13</cx:f>
        <cx:lvl ptCount="4" formatCode="0.00%">
          <cx:pt idx="0">0.189</cx:pt>
          <cx:pt idx="1">0.053999999999999999</cx:pt>
          <cx:pt idx="2">0.33800000000000002</cx:pt>
          <cx:pt idx="3">0.41899999999999998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if you like to receive Ice cream(dessert) as a gift from Relatives/friends. Which brand of Ice cream would you prefer?</a:t>
            </a:r>
            <a:endParaRPr lang="en-US" sz="14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funnel" uniqueId="{B057C417-1FD5-4096-B8B2-F8BB1637609E}">
          <cx:dataPt idx="0">
            <cx:spPr>
              <a:solidFill>
                <a:srgbClr val="5B9BD5">
                  <a:lumMod val="60000"/>
                  <a:lumOff val="40000"/>
                </a:srgbClr>
              </a:solidFill>
            </cx:spPr>
          </cx:dataPt>
          <cx:dataPt idx="1">
            <cx:spPr>
              <a:solidFill>
                <a:srgbClr val="FFC000">
                  <a:lumMod val="75000"/>
                </a:srgbClr>
              </a:solidFill>
            </cx:spPr>
          </cx:dataPt>
          <cx:dataPt idx="2">
            <cx:spPr>
              <a:solidFill>
                <a:srgbClr val="ED7D31">
                  <a:lumMod val="75000"/>
                </a:srgbClr>
              </a:solidFill>
            </cx:spPr>
          </cx:dataPt>
          <cx:dataPt idx="3">
            <cx:spPr>
              <a:solidFill>
                <a:srgbClr val="4472C4">
                  <a:lumMod val="75000"/>
                </a:srgbClr>
              </a:solidFill>
            </cx:spPr>
          </cx:dataPt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22:47:44.08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 94,'-37'238,"18"-136,-8 163,27-260,2 31,-2-36,0 1,0-1,0 1,0-1,0 1,0-1,0 1,0-1,0 1,1-1,-1 1,0-1,0 1,1-1,-1 0,0 1,0-1,1 1,-1-1,0 0,1 1,-1-1,1 0,-1 1,1-1,-1 0,0 0,1 1,-1-1,1 0,-1 0,1 0,-1 0,1 0,-1 0,1 0,-1 0,1 0,-1 0,1 0,-1 0,1 0,-1 0,1 0,-1 0,1 0,-1-1,1 1,-1 0,1 0,0-1,15-10,0 0,0-1,-1-1,15-16,50-65,-68 79,4-5,18-31,-30 44,0 0,-1-1,0 0,0 0,0 0,-1 0,0 0,0-13,-1-14,-1-1,-3 0,0 1,-3-1,-13-46,17 71,-2 0,1 1,-2 0,1 0,-1 0,-9-13,14 22,-1 1,1 0,0 0,0 0,0-1,0 1,0 0,0 0,-1-1,1 1,0 0,0 0,0 0,-1 0,1-1,0 1,0 0,-1 0,1 0,0 0,0 0,0 0,-1 0,1 0,0 0,0 0,-1 0,1 0,0 0,-1 0,1 0,0 0,0 0,-1 0,1 0,0 0,0 0,-1 0,1 0,0 0,0 0,-1 1,-3 13,3 21,34 232,-16-149,-3-13,31 185,-33-251,-12-39,0 0,0 0,0 0,0 1,0-1,0 0,0 0,0 1,0-1,1 0,-1 0,0 1,0-1,0 0,0 0,0 0,0 1,1-1,-1 0,0 0,0 0,0 0,1 1,-1-1,0 0,0 0,0 0,1 0,-1 0,0 0,0 0,1 0,-1 0,0 0,0 0,1 0,-1 1,0-2,0 1,0 0,1 0,-1 0,0 0,0 0,1 0,-1 0,0 0,0 0,1 0,-1 0,0-1,0 1,0 0,1 0,-1 0,0 0,0-1,0 1,0 0,0 0,1 0,-1-1,0 1,0 0,0 0,0 0,0-1,0 1,13-50,79-618,-81 575,0-9,-12 88,1 14,1 0,-1 0,0 0,0 0,0-1,0 1,0 0,0 0,0 0,0 0,0 0,0-1,0 1,0 0,0 0,-1 0,1 0,0-1,0 1,0 0,0 0,0 0,0 0,0 0,0 0,0-1,0 1,-1 0,1 0,0 0,0 0,0 0,0 0,0 0,0 0,-1 0,1 0,0 0,0 0,0 0,0-1,-1 1,1 0,0 0,0 0,0 0,0 0,0 0,-1 1,1-1,0 0,0 0,0 0,0 0,0 0,-1 0,1 0,-5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BC06D-AD18-4102-BA08-317FE92C655E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DF693-0F1A-4497-A8A2-7FF17355B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46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F693-0F1A-4497-A8A2-7FF17355B87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14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A68F-3229-CD9D-50BF-3CA2219E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18813-E2D3-2C0B-9F23-41B704353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A9497-D20E-CA43-16D3-2B42C8E4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1779-5F04-4C26-A19A-A87EF7AEF8EF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5774-F55B-CF03-2863-743CC515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B634-958C-C84C-2BCE-0FD04786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8EB2-5AEA-4AE9-BDA0-A96F90A8D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13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E7D2-4985-E334-1236-50210434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8317-CE6D-DAA6-0BA2-A8A75F16A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33FB-20AE-AE0E-11FE-504B6F99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1779-5F04-4C26-A19A-A87EF7AEF8EF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18758-3119-AFEB-8E16-494FCA0C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3D27-92E1-808D-EEA1-F460FE6E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8EB2-5AEA-4AE9-BDA0-A96F90A8D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8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BBD9A-056B-DC65-3640-176E87840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38391-D9A8-400F-00D7-1E283E04B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AE748-5D22-2603-FDF7-2535FCE1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1779-5F04-4C26-A19A-A87EF7AEF8EF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7FFC-DD74-61B9-3E21-AC53F57B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20FD0-F714-6F02-F9AA-1AA31E8F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8EB2-5AEA-4AE9-BDA0-A96F90A8D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64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09A5-17D3-F66C-7EB5-1408D593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8657-CF78-AF25-E25F-D4DE693A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D370-AFA2-23BA-4185-D1C90B12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1779-5F04-4C26-A19A-A87EF7AEF8EF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55606-9665-ECB0-28F5-CCC493DC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5F3DD-B761-7077-F71A-04107198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8EB2-5AEA-4AE9-BDA0-A96F90A8D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3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A111-4799-F967-297A-741ECD99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08745-BF9A-0281-F719-2A82CAF09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3413-296F-2F38-33A9-9C961495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1779-5F04-4C26-A19A-A87EF7AEF8EF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770B-C365-B027-B347-B2A54B9D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55876-DCCD-3244-7097-5FAD52F2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8EB2-5AEA-4AE9-BDA0-A96F90A8D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7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358B-F1EC-CC55-551B-85E9B770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CD4D-CBE4-C371-88BB-C15048097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53C97-C398-2404-25C5-A5A7AEBFD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5B51C-AED9-38A7-4240-51ACF8CF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1779-5F04-4C26-A19A-A87EF7AEF8EF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70AAD-6C56-3521-3DC5-8ACC5EA4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7C15B-9297-C8AD-0D08-063DA00A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8EB2-5AEA-4AE9-BDA0-A96F90A8D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4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4C29-369E-F681-2595-58D6A0B1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EC75F-67F3-A36D-9814-CB65B530C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0111A-3522-EB8B-CD34-072270AC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6FEF4-AD1A-5F66-B037-891D959CD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537AD-9F85-6EF2-6DC2-49A49D94D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CED8A-0FA9-1322-E9B0-F85F01AD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1779-5F04-4C26-A19A-A87EF7AEF8EF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3B370-3A98-4C5C-CA21-9FF26A85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E9E53-CB31-4DB7-53E7-56C508F3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8EB2-5AEA-4AE9-BDA0-A96F90A8D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20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6C1C-04E3-A49D-BFC5-163AF500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FC7CF-3927-C3A8-8C36-1B3F64CF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1779-5F04-4C26-A19A-A87EF7AEF8EF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D977A-CB74-95BF-0AD7-C26BD639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CB3EB-804E-2A53-0E05-2EA34545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8EB2-5AEA-4AE9-BDA0-A96F90A8D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86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42999-86A7-CBA6-C6DC-273CABC2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1779-5F04-4C26-A19A-A87EF7AEF8EF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50D3E-4F59-A860-9EC6-389CFDE1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A346D-FA13-F923-7175-B5BAB5FD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8EB2-5AEA-4AE9-BDA0-A96F90A8D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42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BB33-E029-4599-D9C0-4A7F50CF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C36A-5AB6-6D0B-878C-EEB593A6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F3A14-1CC1-32BC-2B59-1455FC175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4B5A1-4EDF-93AD-5884-58CE8A0B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1779-5F04-4C26-A19A-A87EF7AEF8EF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C9AFC-DBB4-62FF-A87D-6455FDED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06A03-5A5B-1EC5-7286-D4AB7895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8EB2-5AEA-4AE9-BDA0-A96F90A8D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71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73DB-F74D-D54A-F78D-73615C79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2E585-43BE-7B83-83D0-785A7F24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2F46B-3983-BCD6-0AB9-81A2D7E10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3A84E-D648-DBD5-CA0A-132B1191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1779-5F04-4C26-A19A-A87EF7AEF8EF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EBA1A-655C-FD95-2ACA-0A7A2B07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885E7-5B82-9251-AC12-007B6936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8EB2-5AEA-4AE9-BDA0-A96F90A8D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09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D9B42-55DA-D54F-A738-43630158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757FC-9932-35AD-9218-D50E59D41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8C31-5360-6917-C1AB-2967AD9AA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1779-5F04-4C26-A19A-A87EF7AEF8EF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184F-C289-C7CE-A78D-AF25CE84B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77B8C-B3EC-FE6D-98EB-99254D98B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8EB2-5AEA-4AE9-BDA0-A96F90A8D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34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gif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EC94F0-E1B3-81EA-C838-CFF419ED3432}"/>
                  </a:ext>
                </a:extLst>
              </p14:cNvPr>
              <p14:cNvContentPartPr/>
              <p14:nvPr/>
            </p14:nvContentPartPr>
            <p14:xfrm>
              <a:off x="9281410" y="1365637"/>
              <a:ext cx="165600" cy="337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EC94F0-E1B3-81EA-C838-CFF419ED34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7410" y="1257637"/>
                <a:ext cx="273240" cy="5529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1068BA7A-D847-0B83-DC74-6BA5716B1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207" y="0"/>
            <a:ext cx="4224793" cy="2353586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DAD00CF3-B784-7CFB-25EE-E6E02B4871E5}"/>
              </a:ext>
            </a:extLst>
          </p:cNvPr>
          <p:cNvSpPr/>
          <p:nvPr/>
        </p:nvSpPr>
        <p:spPr>
          <a:xfrm>
            <a:off x="4870383" y="1860269"/>
            <a:ext cx="2537716" cy="2445250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C667E-BC5D-7240-2275-017AE3D26703}"/>
              </a:ext>
            </a:extLst>
          </p:cNvPr>
          <p:cNvSpPr txBox="1"/>
          <p:nvPr/>
        </p:nvSpPr>
        <p:spPr>
          <a:xfrm>
            <a:off x="4744173" y="4621402"/>
            <a:ext cx="266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ARC PRABH</a:t>
            </a:r>
            <a:endParaRPr lang="en-IN" sz="2000" b="1" dirty="0">
              <a:solidFill>
                <a:srgbClr val="FF0000"/>
              </a:solidFill>
              <a:latin typeface="Viner Hand ITC" panose="03070502030502020203" pitchFamily="66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D6DD27-1417-97D6-31E6-68001529009A}"/>
              </a:ext>
            </a:extLst>
          </p:cNvPr>
          <p:cNvSpPr/>
          <p:nvPr/>
        </p:nvSpPr>
        <p:spPr>
          <a:xfrm>
            <a:off x="0" y="5428648"/>
            <a:ext cx="12192000" cy="1429352"/>
          </a:xfrm>
          <a:prstGeom prst="rect">
            <a:avLst/>
          </a:prstGeom>
          <a:solidFill>
            <a:srgbClr val="E2324D"/>
          </a:solidFill>
          <a:ln>
            <a:solidFill>
              <a:srgbClr val="CA3E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6868A-3F57-1875-E2AA-46AD4FC996E6}"/>
              </a:ext>
            </a:extLst>
          </p:cNvPr>
          <p:cNvSpPr txBox="1"/>
          <p:nvPr/>
        </p:nvSpPr>
        <p:spPr>
          <a:xfrm>
            <a:off x="2656572" y="5713724"/>
            <a:ext cx="78368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Viner Hand ITC" panose="03070502030502020203" pitchFamily="66" charset="0"/>
              </a:rPr>
              <a:t>EVENTIVE – IIM RAIPUR</a:t>
            </a:r>
            <a:endParaRPr lang="en-IN" sz="4500" dirty="0">
              <a:solidFill>
                <a:schemeClr val="bg1"/>
              </a:solidFill>
              <a:latin typeface="Viner Hand ITC" panose="03070502030502020203" pitchFamily="66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90EC7A-CE4B-DB45-CF57-E530462C0502}"/>
              </a:ext>
            </a:extLst>
          </p:cNvPr>
          <p:cNvSpPr/>
          <p:nvPr/>
        </p:nvSpPr>
        <p:spPr>
          <a:xfrm>
            <a:off x="0" y="0"/>
            <a:ext cx="6484916" cy="1331124"/>
          </a:xfrm>
          <a:prstGeom prst="rect">
            <a:avLst/>
          </a:prstGeom>
          <a:solidFill>
            <a:srgbClr val="E2324D"/>
          </a:solidFill>
          <a:ln>
            <a:solidFill>
              <a:srgbClr val="CA3E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947627-A3D3-5D22-4CF3-289818DFC5C0}"/>
              </a:ext>
            </a:extLst>
          </p:cNvPr>
          <p:cNvSpPr txBox="1"/>
          <p:nvPr/>
        </p:nvSpPr>
        <p:spPr>
          <a:xfrm>
            <a:off x="51504" y="359446"/>
            <a:ext cx="64849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Viner Hand ITC" panose="03070502030502020203" pitchFamily="66" charset="0"/>
              </a:rPr>
              <a:t>HAVMOR ANALYSIS</a:t>
            </a:r>
            <a:endParaRPr lang="en-IN" sz="4500" b="1" dirty="0">
              <a:solidFill>
                <a:schemeClr val="bg1"/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5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66F1-ACF9-F994-9E2A-3869C06DF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434" y="7371597"/>
            <a:ext cx="5451401" cy="1018988"/>
          </a:xfrm>
        </p:spPr>
        <p:txBody>
          <a:bodyPr>
            <a:normAutofit/>
          </a:bodyPr>
          <a:lstStyle/>
          <a:p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10D06-684B-0873-6DD8-CFB85747283F}"/>
              </a:ext>
            </a:extLst>
          </p:cNvPr>
          <p:cNvSpPr txBox="1"/>
          <p:nvPr/>
        </p:nvSpPr>
        <p:spPr>
          <a:xfrm>
            <a:off x="3703670" y="51024"/>
            <a:ext cx="408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Indian ice cream market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0E36B-6BC1-BF6A-6B3B-769C20C192E0}"/>
              </a:ext>
            </a:extLst>
          </p:cNvPr>
          <p:cNvSpPr txBox="1"/>
          <p:nvPr/>
        </p:nvSpPr>
        <p:spPr>
          <a:xfrm>
            <a:off x="299071" y="604957"/>
            <a:ext cx="2864022" cy="461665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Market Overview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EA6DFC-6B7A-6A29-6D88-5C7A56AD8648}"/>
              </a:ext>
            </a:extLst>
          </p:cNvPr>
          <p:cNvSpPr/>
          <p:nvPr/>
        </p:nvSpPr>
        <p:spPr>
          <a:xfrm>
            <a:off x="1904658" y="1303979"/>
            <a:ext cx="3387122" cy="802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Faustina"/>
              </a:rPr>
              <a:t> 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market size  INR 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Google Sans"/>
              </a:rPr>
              <a:t>228.6 Billion 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in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projected to reach INR 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Google Sans"/>
              </a:rPr>
              <a:t>1010.6 Billion 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by 2032. </a:t>
            </a:r>
            <a:endParaRPr lang="en-US" sz="1400" b="0" i="0" dirty="0">
              <a:solidFill>
                <a:srgbClr val="000000"/>
              </a:solidFill>
              <a:effectLst/>
              <a:latin typeface="Faustina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0006E0-6F05-0179-9D0A-DD21251AAC85}"/>
              </a:ext>
            </a:extLst>
          </p:cNvPr>
          <p:cNvSpPr/>
          <p:nvPr/>
        </p:nvSpPr>
        <p:spPr>
          <a:xfrm>
            <a:off x="74645" y="1303979"/>
            <a:ext cx="1830012" cy="802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 Volume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6E5435-8356-AF74-B662-039FBA865A22}"/>
              </a:ext>
            </a:extLst>
          </p:cNvPr>
          <p:cNvSpPr/>
          <p:nvPr/>
        </p:nvSpPr>
        <p:spPr>
          <a:xfrm>
            <a:off x="1917736" y="2196796"/>
            <a:ext cx="3182067" cy="6419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Google Sans"/>
              </a:rPr>
              <a:t>4th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 largest ice cream producer globally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ED7E37-119B-8C1C-21B3-252D684BAEDB}"/>
              </a:ext>
            </a:extLst>
          </p:cNvPr>
          <p:cNvSpPr/>
          <p:nvPr/>
        </p:nvSpPr>
        <p:spPr>
          <a:xfrm>
            <a:off x="1919757" y="2917792"/>
            <a:ext cx="3178023" cy="647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Google Sans"/>
              </a:rPr>
              <a:t>75% 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-</a:t>
            </a:r>
            <a:r>
              <a:rPr lang="en-IN" sz="1400" b="0" i="0" dirty="0">
                <a:solidFill>
                  <a:srgbClr val="1F1F1F"/>
                </a:solidFill>
                <a:effectLst/>
                <a:latin typeface="Google Sans"/>
              </a:rPr>
              <a:t>packaged ice cream segment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Google Sans"/>
              </a:rPr>
              <a:t>25%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- impulse ice cream segment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1F1F1F"/>
                </a:solidFill>
                <a:latin typeface="Google Sans"/>
              </a:rPr>
              <a:t>                 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artisanal ice cream segment.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3FC6DB-AED9-A932-AD31-D6FFBB9D6F18}"/>
              </a:ext>
            </a:extLst>
          </p:cNvPr>
          <p:cNvSpPr/>
          <p:nvPr/>
        </p:nvSpPr>
        <p:spPr>
          <a:xfrm>
            <a:off x="87723" y="2190396"/>
            <a:ext cx="1830012" cy="641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 Volume ranking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415253-CDFF-174E-92E1-C17965FAB880}"/>
              </a:ext>
            </a:extLst>
          </p:cNvPr>
          <p:cNvSpPr/>
          <p:nvPr/>
        </p:nvSpPr>
        <p:spPr>
          <a:xfrm>
            <a:off x="74645" y="2929153"/>
            <a:ext cx="1839343" cy="641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0" i="0" dirty="0">
                <a:solidFill>
                  <a:srgbClr val="1F1F1F"/>
                </a:solidFill>
                <a:effectLst/>
                <a:latin typeface="Google Sans"/>
              </a:rPr>
              <a:t>Sector Composition by Volume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8566FB-D3CC-DFBA-83CB-8854A65CB07A}"/>
              </a:ext>
            </a:extLst>
          </p:cNvPr>
          <p:cNvSpPr/>
          <p:nvPr/>
        </p:nvSpPr>
        <p:spPr>
          <a:xfrm>
            <a:off x="61590" y="3661034"/>
            <a:ext cx="1830012" cy="7170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CAGR 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5D811C-3ED6-A77E-F431-F4AFA09CB639}"/>
              </a:ext>
            </a:extLst>
          </p:cNvPr>
          <p:cNvSpPr/>
          <p:nvPr/>
        </p:nvSpPr>
        <p:spPr>
          <a:xfrm>
            <a:off x="1891602" y="3667910"/>
            <a:ext cx="3168694" cy="7078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1F1F1F"/>
                </a:solidFill>
                <a:effectLst/>
                <a:latin typeface="Google Sans"/>
              </a:rPr>
              <a:t>15% - 17.4% 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between 2024 and 2032</a:t>
            </a:r>
            <a:endParaRPr lang="en-IN" sz="14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D99396-E952-2D47-E973-D10600371BC4}"/>
              </a:ext>
            </a:extLst>
          </p:cNvPr>
          <p:cNvSpPr/>
          <p:nvPr/>
        </p:nvSpPr>
        <p:spPr>
          <a:xfrm>
            <a:off x="5600605" y="669541"/>
            <a:ext cx="3508350" cy="2316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             Key Performance Indicators (KPIs) </a:t>
            </a:r>
          </a:p>
          <a:p>
            <a:pPr algn="ctr"/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-apple-system"/>
              </a:rPr>
              <a:t>New customer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-apple-system"/>
              </a:rPr>
              <a:t>Customer retention rate</a:t>
            </a:r>
            <a:endParaRPr lang="en-IN" sz="1400" dirty="0">
              <a:solidFill>
                <a:srgbClr val="00000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-apple-system"/>
              </a:rPr>
              <a:t>product return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-apple-system"/>
              </a:rPr>
              <a:t>Production capacity utilization</a:t>
            </a:r>
            <a:endParaRPr lang="en-IN" sz="1400" dirty="0">
              <a:solidFill>
                <a:srgbClr val="00000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-apple-system"/>
              </a:rPr>
              <a:t>Distribution/retailer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-apple-system"/>
              </a:rPr>
              <a:t>On-time delivery percentage</a:t>
            </a:r>
            <a:endParaRPr lang="en-IN" sz="1400" dirty="0">
              <a:solidFill>
                <a:srgbClr val="00000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-apple-system"/>
              </a:rPr>
              <a:t>Warehouse inventory turns </a:t>
            </a:r>
            <a:endParaRPr lang="en-IN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3F6DD0-7533-84D3-9727-FDC14375A104}"/>
              </a:ext>
            </a:extLst>
          </p:cNvPr>
          <p:cNvCxnSpPr/>
          <p:nvPr/>
        </p:nvCxnSpPr>
        <p:spPr>
          <a:xfrm>
            <a:off x="2129913" y="6138727"/>
            <a:ext cx="0" cy="25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695095-7D00-51E4-2525-26CD73DA5BD2}"/>
              </a:ext>
            </a:extLst>
          </p:cNvPr>
          <p:cNvCxnSpPr>
            <a:cxnSpLocks/>
          </p:cNvCxnSpPr>
          <p:nvPr/>
        </p:nvCxnSpPr>
        <p:spPr>
          <a:xfrm flipH="1">
            <a:off x="3904667" y="6082581"/>
            <a:ext cx="2" cy="30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61205E-B489-5A85-4131-B5171638C4C0}"/>
              </a:ext>
            </a:extLst>
          </p:cNvPr>
          <p:cNvSpPr txBox="1"/>
          <p:nvPr/>
        </p:nvSpPr>
        <p:spPr>
          <a:xfrm>
            <a:off x="1498410" y="6305321"/>
            <a:ext cx="161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0" dirty="0">
                <a:solidFill>
                  <a:srgbClr val="C00000"/>
                </a:solidFill>
                <a:effectLst/>
                <a:latin typeface="Google Sans"/>
              </a:rPr>
              <a:t>Amul </a:t>
            </a:r>
            <a:r>
              <a:rPr lang="en-IN" sz="1400" b="0" i="0" dirty="0">
                <a:solidFill>
                  <a:srgbClr val="1F1F1F"/>
                </a:solidFill>
                <a:effectLst/>
                <a:latin typeface="Google Sans"/>
              </a:rPr>
              <a:t>(GCMMF):</a:t>
            </a:r>
            <a:r>
              <a:rPr lang="en-IN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40%</a:t>
            </a: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87B0B5-A392-6296-DD78-9A2E193E6848}"/>
              </a:ext>
            </a:extLst>
          </p:cNvPr>
          <p:cNvSpPr txBox="1"/>
          <p:nvPr/>
        </p:nvSpPr>
        <p:spPr>
          <a:xfrm>
            <a:off x="2957631" y="6349468"/>
            <a:ext cx="235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C00000"/>
                </a:solidFill>
                <a:effectLst/>
                <a:latin typeface="Google Sans"/>
              </a:rPr>
              <a:t>Hindustan Unilever 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(</a:t>
            </a:r>
            <a:r>
              <a:rPr lang="en-US" sz="1400" b="0" i="0" dirty="0" err="1">
                <a:solidFill>
                  <a:srgbClr val="1F1F1F"/>
                </a:solidFill>
                <a:effectLst/>
                <a:latin typeface="Google Sans"/>
              </a:rPr>
              <a:t>Kwality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 Walls, Cornetto):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20%</a:t>
            </a: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D89B37-8233-7BEE-3859-4F36B0DA17B9}"/>
              </a:ext>
            </a:extLst>
          </p:cNvPr>
          <p:cNvSpPr txBox="1"/>
          <p:nvPr/>
        </p:nvSpPr>
        <p:spPr>
          <a:xfrm>
            <a:off x="5250488" y="6428006"/>
            <a:ext cx="195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0" dirty="0" err="1">
                <a:solidFill>
                  <a:srgbClr val="C00000"/>
                </a:solidFill>
                <a:effectLst/>
                <a:latin typeface="Google Sans"/>
              </a:rPr>
              <a:t>Vadilal</a:t>
            </a:r>
            <a:r>
              <a:rPr lang="en-IN" sz="1400" b="0" i="0" dirty="0">
                <a:solidFill>
                  <a:srgbClr val="C00000"/>
                </a:solidFill>
                <a:effectLst/>
                <a:latin typeface="Google Sans"/>
              </a:rPr>
              <a:t> Industries</a:t>
            </a:r>
            <a:r>
              <a:rPr lang="en-IN" sz="1400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n-IN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12%</a:t>
            </a: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50239-D9F7-8CF8-50FB-7896EE93AC84}"/>
              </a:ext>
            </a:extLst>
          </p:cNvPr>
          <p:cNvSpPr txBox="1"/>
          <p:nvPr/>
        </p:nvSpPr>
        <p:spPr>
          <a:xfrm>
            <a:off x="7438820" y="6428006"/>
            <a:ext cx="204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0" dirty="0">
                <a:solidFill>
                  <a:srgbClr val="C00000"/>
                </a:solidFill>
                <a:effectLst/>
                <a:latin typeface="Google Sans"/>
              </a:rPr>
              <a:t>Mother Dairy</a:t>
            </a:r>
            <a:r>
              <a:rPr lang="en-IN" sz="1400" b="1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n-IN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8%</a:t>
            </a: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A9C35-D3EB-962E-BD34-154977AD46A2}"/>
              </a:ext>
            </a:extLst>
          </p:cNvPr>
          <p:cNvSpPr txBox="1"/>
          <p:nvPr/>
        </p:nvSpPr>
        <p:spPr>
          <a:xfrm>
            <a:off x="9280645" y="6336317"/>
            <a:ext cx="1685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0" dirty="0" err="1">
                <a:solidFill>
                  <a:srgbClr val="C00000"/>
                </a:solidFill>
                <a:effectLst/>
                <a:latin typeface="Google Sans"/>
              </a:rPr>
              <a:t>Havmor</a:t>
            </a:r>
            <a:r>
              <a:rPr lang="en-IN" sz="1400" b="0" i="0" dirty="0">
                <a:solidFill>
                  <a:srgbClr val="C00000"/>
                </a:solidFill>
                <a:effectLst/>
                <a:latin typeface="Google Sans"/>
              </a:rPr>
              <a:t> Ice Cream</a:t>
            </a:r>
            <a:r>
              <a:rPr lang="en-IN" sz="1400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n-IN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5%</a:t>
            </a: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35D39-275F-0DAC-55A5-21F546160D56}"/>
              </a:ext>
            </a:extLst>
          </p:cNvPr>
          <p:cNvSpPr txBox="1"/>
          <p:nvPr/>
        </p:nvSpPr>
        <p:spPr>
          <a:xfrm>
            <a:off x="10757027" y="6434708"/>
            <a:ext cx="168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0" dirty="0">
                <a:solidFill>
                  <a:srgbClr val="C00000"/>
                </a:solidFill>
                <a:effectLst/>
                <a:latin typeface="Google Sans"/>
              </a:rPr>
              <a:t>Cream Bell</a:t>
            </a:r>
            <a:r>
              <a:rPr lang="en-IN" sz="1400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n-IN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5%</a:t>
            </a: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3146B7E-E265-10B6-1106-C8A960AF7E03}"/>
              </a:ext>
            </a:extLst>
          </p:cNvPr>
          <p:cNvSpPr/>
          <p:nvPr/>
        </p:nvSpPr>
        <p:spPr>
          <a:xfrm>
            <a:off x="1594072" y="5179985"/>
            <a:ext cx="1096091" cy="983684"/>
          </a:xfrm>
          <a:prstGeom prst="flowChartConnector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80" name="Picture 8" descr="Discover more than 69 amul ice cream logo png - ceg.edu.vn">
            <a:extLst>
              <a:ext uri="{FF2B5EF4-FFF2-40B4-BE49-F238E27FC236}">
                <a16:creationId xmlns:a16="http://schemas.microsoft.com/office/drawing/2014/main" id="{573DAECE-7A61-C76D-58D7-933F52BF9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387" y="5374035"/>
            <a:ext cx="933053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849E0EC-5886-5042-1C2E-72732B1E7630}"/>
              </a:ext>
            </a:extLst>
          </p:cNvPr>
          <p:cNvSpPr/>
          <p:nvPr/>
        </p:nvSpPr>
        <p:spPr>
          <a:xfrm>
            <a:off x="3389920" y="5130046"/>
            <a:ext cx="1038236" cy="983685"/>
          </a:xfrm>
          <a:prstGeom prst="flowChartConnector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6B210196-9B43-FE10-4146-D5F7E58F9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22" y="5293009"/>
            <a:ext cx="848425" cy="6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C857209-F92E-D41A-9A87-332580402D80}"/>
              </a:ext>
            </a:extLst>
          </p:cNvPr>
          <p:cNvSpPr/>
          <p:nvPr/>
        </p:nvSpPr>
        <p:spPr>
          <a:xfrm>
            <a:off x="5615005" y="5181699"/>
            <a:ext cx="1038234" cy="1028885"/>
          </a:xfrm>
          <a:prstGeom prst="flowChartConnector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86" name="Picture 14" descr="Vadilal Ice Cream Logo PNG Vector (EPS) Free Download">
            <a:extLst>
              <a:ext uri="{FF2B5EF4-FFF2-40B4-BE49-F238E27FC236}">
                <a16:creationId xmlns:a16="http://schemas.microsoft.com/office/drawing/2014/main" id="{55508A60-718A-9C24-C13D-9EC2D666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51" y="5324352"/>
            <a:ext cx="970372" cy="72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91F4395-5AE0-2E21-6D3C-0087A17DCC0B}"/>
              </a:ext>
            </a:extLst>
          </p:cNvPr>
          <p:cNvSpPr/>
          <p:nvPr/>
        </p:nvSpPr>
        <p:spPr>
          <a:xfrm>
            <a:off x="7601576" y="5211385"/>
            <a:ext cx="1038224" cy="998376"/>
          </a:xfrm>
          <a:prstGeom prst="flowChartConnector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88" name="Picture 16" descr="Creambell Ice Cream - Articles and Information - Opportunity India">
            <a:extLst>
              <a:ext uri="{FF2B5EF4-FFF2-40B4-BE49-F238E27FC236}">
                <a16:creationId xmlns:a16="http://schemas.microsoft.com/office/drawing/2014/main" id="{B107D4EE-7E75-4D33-E529-1FB577BF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831" y="5272062"/>
            <a:ext cx="1038225" cy="930606"/>
          </a:xfrm>
          <a:prstGeom prst="flowChartConnector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540A9EB0-E583-EBB9-BB7E-83AB31ED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6" y="5348869"/>
            <a:ext cx="1038230" cy="760731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6AE1DE0-727F-4AF8-6501-67B58C629B59}"/>
              </a:ext>
            </a:extLst>
          </p:cNvPr>
          <p:cNvSpPr/>
          <p:nvPr/>
        </p:nvSpPr>
        <p:spPr>
          <a:xfrm>
            <a:off x="9183327" y="5212208"/>
            <a:ext cx="1038224" cy="998376"/>
          </a:xfrm>
          <a:prstGeom prst="flowChartConnector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92" name="Picture 20">
            <a:extLst>
              <a:ext uri="{FF2B5EF4-FFF2-40B4-BE49-F238E27FC236}">
                <a16:creationId xmlns:a16="http://schemas.microsoft.com/office/drawing/2014/main" id="{754C0A2C-2D5E-C1F8-4A8B-52F2E9FA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51" y="5235418"/>
            <a:ext cx="1030400" cy="950309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ECBAB9-5E87-EE57-77E2-D823D0FAF9C5}"/>
              </a:ext>
            </a:extLst>
          </p:cNvPr>
          <p:cNvCxnSpPr>
            <a:stCxn id="21" idx="4"/>
          </p:cNvCxnSpPr>
          <p:nvPr/>
        </p:nvCxnSpPr>
        <p:spPr>
          <a:xfrm flipH="1">
            <a:off x="6126137" y="6210584"/>
            <a:ext cx="7985" cy="29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28164D-AC27-C9FE-16D8-49C71393D5AA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120688" y="6209761"/>
            <a:ext cx="0" cy="22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D334B1-32F3-39E8-BF28-6E2827B843D4}"/>
              </a:ext>
            </a:extLst>
          </p:cNvPr>
          <p:cNvCxnSpPr>
            <a:cxnSpLocks/>
          </p:cNvCxnSpPr>
          <p:nvPr/>
        </p:nvCxnSpPr>
        <p:spPr>
          <a:xfrm>
            <a:off x="9702439" y="6238577"/>
            <a:ext cx="0" cy="16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10293-0453-B4AA-259A-BA69E68FD6C9}"/>
              </a:ext>
            </a:extLst>
          </p:cNvPr>
          <p:cNvCxnSpPr>
            <a:stCxn id="3088" idx="4"/>
          </p:cNvCxnSpPr>
          <p:nvPr/>
        </p:nvCxnSpPr>
        <p:spPr>
          <a:xfrm>
            <a:off x="11271944" y="6202668"/>
            <a:ext cx="0" cy="30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F44606EE-A59F-96C9-2C2C-6332E9F8FD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2028" y="5165343"/>
            <a:ext cx="1358945" cy="124137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66F1BBE-B0BF-0C4B-C583-9704343DD51E}"/>
              </a:ext>
            </a:extLst>
          </p:cNvPr>
          <p:cNvSpPr/>
          <p:nvPr/>
        </p:nvSpPr>
        <p:spPr>
          <a:xfrm>
            <a:off x="494430" y="4532441"/>
            <a:ext cx="4444457" cy="5104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Google Sans"/>
              </a:rPr>
              <a:t>Estimated Market Share of ice cream in </a:t>
            </a:r>
            <a:r>
              <a:rPr lang="en-IN" dirty="0">
                <a:solidFill>
                  <a:schemeClr val="bg1"/>
                </a:solidFill>
                <a:latin typeface="Google Sans"/>
              </a:rPr>
              <a:t>I</a:t>
            </a:r>
            <a:r>
              <a:rPr lang="en-IN" b="0" i="0" dirty="0">
                <a:solidFill>
                  <a:schemeClr val="bg1"/>
                </a:solidFill>
                <a:effectLst/>
                <a:latin typeface="Google Sans"/>
              </a:rPr>
              <a:t>ndia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096" name="Picture 24" descr="Kpi free vector icons designed by Flat Icons | Free icons, Vector icon  design, Vector icons">
            <a:extLst>
              <a:ext uri="{FF2B5EF4-FFF2-40B4-BE49-F238E27FC236}">
                <a16:creationId xmlns:a16="http://schemas.microsoft.com/office/drawing/2014/main" id="{4ACAB0AE-511F-211A-8114-E8BEDB91E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566" y="716161"/>
            <a:ext cx="519112" cy="51413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Market analysis - Free business and finance icons">
            <a:extLst>
              <a:ext uri="{FF2B5EF4-FFF2-40B4-BE49-F238E27FC236}">
                <a16:creationId xmlns:a16="http://schemas.microsoft.com/office/drawing/2014/main" id="{8857835A-851C-2D38-8E74-FC7BFC314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31" y="605314"/>
            <a:ext cx="508314" cy="4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E08E062-EE17-EAFC-9044-00DF28DD0F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94" y="3797250"/>
            <a:ext cx="544056" cy="468778"/>
          </a:xfrm>
          <a:prstGeom prst="rect">
            <a:avLst/>
          </a:prstGeom>
        </p:spPr>
      </p:pic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407A6DB4-919D-1EC8-EAB9-6DB58C51B09A}"/>
              </a:ext>
            </a:extLst>
          </p:cNvPr>
          <p:cNvGraphicFramePr>
            <a:graphicFrameLocks/>
          </p:cNvGraphicFramePr>
          <p:nvPr/>
        </p:nvGraphicFramePr>
        <p:xfrm>
          <a:off x="5017734" y="3015508"/>
          <a:ext cx="4355274" cy="2269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3073" name="Picture 3072">
            <a:extLst>
              <a:ext uri="{FF2B5EF4-FFF2-40B4-BE49-F238E27FC236}">
                <a16:creationId xmlns:a16="http://schemas.microsoft.com/office/drawing/2014/main" id="{508BA477-DCE9-47FC-4D4D-3C1F3ACEAA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348" y="640071"/>
            <a:ext cx="3284662" cy="3558399"/>
          </a:xfrm>
          <a:prstGeom prst="rect">
            <a:avLst/>
          </a:prstGeom>
        </p:spPr>
      </p:pic>
      <p:sp>
        <p:nvSpPr>
          <p:cNvPr id="3075" name="Rectangle 3074">
            <a:extLst>
              <a:ext uri="{FF2B5EF4-FFF2-40B4-BE49-F238E27FC236}">
                <a16:creationId xmlns:a16="http://schemas.microsoft.com/office/drawing/2014/main" id="{12472B3A-D612-322A-C1C0-CE9BF1C81A24}"/>
              </a:ext>
            </a:extLst>
          </p:cNvPr>
          <p:cNvSpPr/>
          <p:nvPr/>
        </p:nvSpPr>
        <p:spPr>
          <a:xfrm>
            <a:off x="9570549" y="4211821"/>
            <a:ext cx="355094" cy="3016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77" name="Rectangle 3076">
            <a:extLst>
              <a:ext uri="{FF2B5EF4-FFF2-40B4-BE49-F238E27FC236}">
                <a16:creationId xmlns:a16="http://schemas.microsoft.com/office/drawing/2014/main" id="{42286DA8-3F2E-890F-A023-D5F1304AF795}"/>
              </a:ext>
            </a:extLst>
          </p:cNvPr>
          <p:cNvSpPr/>
          <p:nvPr/>
        </p:nvSpPr>
        <p:spPr>
          <a:xfrm>
            <a:off x="10752831" y="4211821"/>
            <a:ext cx="355094" cy="310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79" name="TextBox 3078">
            <a:extLst>
              <a:ext uri="{FF2B5EF4-FFF2-40B4-BE49-F238E27FC236}">
                <a16:creationId xmlns:a16="http://schemas.microsoft.com/office/drawing/2014/main" id="{36C710E9-C299-BE50-39B9-9A75506D6286}"/>
              </a:ext>
            </a:extLst>
          </p:cNvPr>
          <p:cNvSpPr txBox="1"/>
          <p:nvPr/>
        </p:nvSpPr>
        <p:spPr>
          <a:xfrm>
            <a:off x="9108955" y="4559301"/>
            <a:ext cx="1314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Max. Production</a:t>
            </a:r>
          </a:p>
        </p:txBody>
      </p:sp>
      <p:sp>
        <p:nvSpPr>
          <p:cNvPr id="3081" name="TextBox 3080">
            <a:extLst>
              <a:ext uri="{FF2B5EF4-FFF2-40B4-BE49-F238E27FC236}">
                <a16:creationId xmlns:a16="http://schemas.microsoft.com/office/drawing/2014/main" id="{C3871DF6-2414-E2D2-D4B2-0CEE11A3C740}"/>
              </a:ext>
            </a:extLst>
          </p:cNvPr>
          <p:cNvSpPr txBox="1"/>
          <p:nvPr/>
        </p:nvSpPr>
        <p:spPr>
          <a:xfrm>
            <a:off x="10333219" y="4537155"/>
            <a:ext cx="119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Min Production</a:t>
            </a:r>
          </a:p>
        </p:txBody>
      </p:sp>
      <p:cxnSp>
        <p:nvCxnSpPr>
          <p:cNvPr id="3085" name="Straight Arrow Connector 3084">
            <a:extLst>
              <a:ext uri="{FF2B5EF4-FFF2-40B4-BE49-F238E27FC236}">
                <a16:creationId xmlns:a16="http://schemas.microsoft.com/office/drawing/2014/main" id="{E30160A7-C068-52FB-BDC9-BD86FEA06E8E}"/>
              </a:ext>
            </a:extLst>
          </p:cNvPr>
          <p:cNvCxnSpPr>
            <a:cxnSpLocks/>
          </p:cNvCxnSpPr>
          <p:nvPr/>
        </p:nvCxnSpPr>
        <p:spPr>
          <a:xfrm flipV="1">
            <a:off x="9986455" y="4366543"/>
            <a:ext cx="7112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F2B5F6E2-7AFF-0C84-3107-7ED9791A3B2F}"/>
              </a:ext>
            </a:extLst>
          </p:cNvPr>
          <p:cNvSpPr/>
          <p:nvPr/>
        </p:nvSpPr>
        <p:spPr>
          <a:xfrm>
            <a:off x="9028909" y="182163"/>
            <a:ext cx="3109024" cy="5339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Leading ice cream production States in </a:t>
            </a:r>
            <a:r>
              <a:rPr lang="en-IN" sz="1600" b="1" dirty="0" err="1"/>
              <a:t>india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04011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4EF9-4540-4B17-641A-3D99ECE4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DA0DC-CDE6-811E-C5BA-F5EFF31BDAC2}"/>
              </a:ext>
            </a:extLst>
          </p:cNvPr>
          <p:cNvSpPr txBox="1"/>
          <p:nvPr/>
        </p:nvSpPr>
        <p:spPr>
          <a:xfrm>
            <a:off x="783771" y="3265714"/>
            <a:ext cx="11206066" cy="346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52995C-4D0A-C944-EF2C-38A65450A799}"/>
              </a:ext>
            </a:extLst>
          </p:cNvPr>
          <p:cNvGraphicFramePr>
            <a:graphicFrameLocks noGrp="1"/>
          </p:cNvGraphicFramePr>
          <p:nvPr/>
        </p:nvGraphicFramePr>
        <p:xfrm>
          <a:off x="359230" y="1495254"/>
          <a:ext cx="11473540" cy="492285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94708">
                  <a:extLst>
                    <a:ext uri="{9D8B030D-6E8A-4147-A177-3AD203B41FA5}">
                      <a16:colId xmlns:a16="http://schemas.microsoft.com/office/drawing/2014/main" val="1268556095"/>
                    </a:ext>
                  </a:extLst>
                </a:gridCol>
                <a:gridCol w="2294708">
                  <a:extLst>
                    <a:ext uri="{9D8B030D-6E8A-4147-A177-3AD203B41FA5}">
                      <a16:colId xmlns:a16="http://schemas.microsoft.com/office/drawing/2014/main" val="1477325357"/>
                    </a:ext>
                  </a:extLst>
                </a:gridCol>
                <a:gridCol w="2294708">
                  <a:extLst>
                    <a:ext uri="{9D8B030D-6E8A-4147-A177-3AD203B41FA5}">
                      <a16:colId xmlns:a16="http://schemas.microsoft.com/office/drawing/2014/main" val="2353482371"/>
                    </a:ext>
                  </a:extLst>
                </a:gridCol>
                <a:gridCol w="2294708">
                  <a:extLst>
                    <a:ext uri="{9D8B030D-6E8A-4147-A177-3AD203B41FA5}">
                      <a16:colId xmlns:a16="http://schemas.microsoft.com/office/drawing/2014/main" val="2136046911"/>
                    </a:ext>
                  </a:extLst>
                </a:gridCol>
                <a:gridCol w="2294708">
                  <a:extLst>
                    <a:ext uri="{9D8B030D-6E8A-4147-A177-3AD203B41FA5}">
                      <a16:colId xmlns:a16="http://schemas.microsoft.com/office/drawing/2014/main" val="4082049121"/>
                    </a:ext>
                  </a:extLst>
                </a:gridCol>
              </a:tblGrid>
              <a:tr h="262687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solidFill>
                            <a:srgbClr val="C00000"/>
                          </a:solidFill>
                          <a:effectLst/>
                        </a:rPr>
                        <a:t>Feature</a:t>
                      </a:r>
                      <a:endParaRPr lang="en-IN" sz="1400" b="1" dirty="0">
                        <a:solidFill>
                          <a:srgbClr val="C00000"/>
                        </a:solidFill>
                        <a:effectLst/>
                        <a:latin typeface="Google Sans"/>
                      </a:endParaRPr>
                    </a:p>
                  </a:txBody>
                  <a:tcPr marL="27027" marR="27027" marT="13513" marB="135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 err="1">
                          <a:solidFill>
                            <a:srgbClr val="C00000"/>
                          </a:solidFill>
                          <a:effectLst/>
                        </a:rPr>
                        <a:t>Havmor</a:t>
                      </a:r>
                      <a:endParaRPr lang="en-IN" sz="1400" b="1" dirty="0">
                        <a:solidFill>
                          <a:srgbClr val="C00000"/>
                        </a:solidFill>
                        <a:effectLst/>
                        <a:latin typeface="Google Sans"/>
                      </a:endParaRPr>
                    </a:p>
                  </a:txBody>
                  <a:tcPr marL="27027" marR="27027" marT="13513" marB="135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solidFill>
                            <a:srgbClr val="C00000"/>
                          </a:solidFill>
                          <a:effectLst/>
                        </a:rPr>
                        <a:t>Amul</a:t>
                      </a:r>
                      <a:endParaRPr lang="en-IN" sz="1400" b="1" dirty="0">
                        <a:solidFill>
                          <a:srgbClr val="C00000"/>
                        </a:solidFill>
                        <a:effectLst/>
                        <a:latin typeface="Google Sans"/>
                      </a:endParaRPr>
                    </a:p>
                  </a:txBody>
                  <a:tcPr marL="27027" marR="27027" marT="13513" marB="135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 err="1">
                          <a:solidFill>
                            <a:srgbClr val="C00000"/>
                          </a:solidFill>
                          <a:effectLst/>
                        </a:rPr>
                        <a:t>Kwality</a:t>
                      </a:r>
                      <a:r>
                        <a:rPr lang="en-IN" sz="1400" b="1" dirty="0">
                          <a:solidFill>
                            <a:srgbClr val="C00000"/>
                          </a:solidFill>
                          <a:effectLst/>
                        </a:rPr>
                        <a:t> Walls</a:t>
                      </a:r>
                      <a:endParaRPr lang="en-IN" sz="1400" b="1" dirty="0">
                        <a:solidFill>
                          <a:srgbClr val="C00000"/>
                        </a:solidFill>
                        <a:effectLst/>
                        <a:latin typeface="Google Sans"/>
                      </a:endParaRPr>
                    </a:p>
                  </a:txBody>
                  <a:tcPr marL="27027" marR="27027" marT="13513" marB="135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 err="1">
                          <a:solidFill>
                            <a:srgbClr val="C00000"/>
                          </a:solidFill>
                          <a:effectLst/>
                        </a:rPr>
                        <a:t>Vadilal</a:t>
                      </a:r>
                      <a:endParaRPr lang="en-IN" sz="1400" b="1" dirty="0">
                        <a:solidFill>
                          <a:srgbClr val="C00000"/>
                        </a:solidFill>
                        <a:effectLst/>
                        <a:latin typeface="Google Sans"/>
                      </a:endParaRPr>
                    </a:p>
                  </a:txBody>
                  <a:tcPr marL="27027" marR="27027" marT="13513" marB="13513" anchor="ctr"/>
                </a:tc>
                <a:extLst>
                  <a:ext uri="{0D108BD9-81ED-4DB2-BD59-A6C34878D82A}">
                    <a16:rowId xmlns:a16="http://schemas.microsoft.com/office/drawing/2014/main" val="3465397713"/>
                  </a:ext>
                </a:extLst>
              </a:tr>
              <a:tr h="1141990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C00000"/>
                          </a:solidFill>
                          <a:effectLst/>
                        </a:rPr>
                        <a:t>Product Range</a:t>
                      </a:r>
                      <a:endParaRPr lang="en-IN" sz="1400" b="1" dirty="0">
                        <a:solidFill>
                          <a:srgbClr val="C00000"/>
                        </a:solidFill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</a:rPr>
                        <a:t>Diverse, regional strengths (Mango Mania, Kaju Barfi), focus on innovation (World Cone, Dairy-free options)</a:t>
                      </a:r>
                      <a:endParaRPr lang="en-IN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Widest range, affordable options, classic flavors (Nutrela, Amul Scoop), strong rural presence</a:t>
                      </a:r>
                      <a:endParaRPr lang="en-US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Premium offerings, international flavors (Cornetto, Magnum), focus on indulgence and trends</a:t>
                      </a:r>
                      <a:endParaRPr lang="en-US" sz="1400" b="0" dirty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Regional favorites (Rose Petal Scoop, </a:t>
                      </a:r>
                      <a:r>
                        <a:rPr lang="en-US" sz="1400" b="0" dirty="0" err="1">
                          <a:effectLst/>
                        </a:rPr>
                        <a:t>Gulkand</a:t>
                      </a:r>
                      <a:r>
                        <a:rPr lang="en-US" sz="1400" b="0" dirty="0">
                          <a:effectLst/>
                        </a:rPr>
                        <a:t>), value-for-money, traditional Indian flavors</a:t>
                      </a:r>
                      <a:endParaRPr lang="en-US" sz="1400" b="0" dirty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extLst>
                  <a:ext uri="{0D108BD9-81ED-4DB2-BD59-A6C34878D82A}">
                    <a16:rowId xmlns:a16="http://schemas.microsoft.com/office/drawing/2014/main" val="810513031"/>
                  </a:ext>
                </a:extLst>
              </a:tr>
              <a:tr h="876182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C00000"/>
                          </a:solidFill>
                          <a:effectLst/>
                        </a:rPr>
                        <a:t>Margins</a:t>
                      </a:r>
                      <a:endParaRPr lang="en-IN" sz="1400" b="1" dirty="0">
                        <a:solidFill>
                          <a:srgbClr val="C00000"/>
                        </a:solidFill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Moderate, varying across product categories</a:t>
                      </a:r>
                      <a:endParaRPr lang="en-US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High due to strong brand recognition and established distribution network</a:t>
                      </a:r>
                      <a:endParaRPr lang="en-US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Lower due to premium ingredients and marketing costs</a:t>
                      </a:r>
                      <a:endParaRPr lang="en-US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Moderate, depends on region and product mix</a:t>
                      </a:r>
                      <a:endParaRPr lang="en-US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extLst>
                  <a:ext uri="{0D108BD9-81ED-4DB2-BD59-A6C34878D82A}">
                    <a16:rowId xmlns:a16="http://schemas.microsoft.com/office/drawing/2014/main" val="3619973395"/>
                  </a:ext>
                </a:extLst>
              </a:tr>
              <a:tr h="876182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C00000"/>
                          </a:solidFill>
                          <a:effectLst/>
                        </a:rPr>
                        <a:t>Marketing Campaigns</a:t>
                      </a:r>
                      <a:endParaRPr lang="en-IN" sz="1400" b="1" dirty="0">
                        <a:solidFill>
                          <a:srgbClr val="C00000"/>
                        </a:solidFill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</a:rPr>
                        <a:t>Regional focus, digital marketing initiatives, influencer collaborations</a:t>
                      </a:r>
                      <a:endParaRPr lang="en-IN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National TV ads, celebrity endorsements, rural marketing campaigns</a:t>
                      </a:r>
                      <a:endParaRPr lang="en-US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Digital-first approach, social media engagement, experiential activations</a:t>
                      </a:r>
                      <a:endParaRPr lang="en-US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Regional advertising, local festivals and events, nostalgia-based campaigns</a:t>
                      </a:r>
                      <a:endParaRPr lang="en-US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extLst>
                  <a:ext uri="{0D108BD9-81ED-4DB2-BD59-A6C34878D82A}">
                    <a16:rowId xmlns:a16="http://schemas.microsoft.com/office/drawing/2014/main" val="125158757"/>
                  </a:ext>
                </a:extLst>
              </a:tr>
              <a:tr h="610375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C00000"/>
                          </a:solidFill>
                          <a:effectLst/>
                        </a:rPr>
                        <a:t>Top-of-Mind (TOM) Product</a:t>
                      </a:r>
                      <a:endParaRPr lang="en-IN" sz="1400" b="1" dirty="0">
                        <a:solidFill>
                          <a:srgbClr val="C00000"/>
                        </a:solidFill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</a:rPr>
                        <a:t>Mango Mania, Kwality Walls Cornetto</a:t>
                      </a:r>
                      <a:endParaRPr lang="en-IN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it-IT" sz="1400" b="0">
                          <a:effectLst/>
                        </a:rPr>
                        <a:t>Havmor Mango Mania, Amul Classic Vanilla</a:t>
                      </a:r>
                      <a:endParaRPr lang="it-IT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Cornetto, Kwality Walls Classic Sundae</a:t>
                      </a:r>
                      <a:endParaRPr lang="en-US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</a:rPr>
                        <a:t>Gulkand Ice Cream, Vadilal Chaaswala</a:t>
                      </a:r>
                      <a:endParaRPr lang="en-IN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extLst>
                  <a:ext uri="{0D108BD9-81ED-4DB2-BD59-A6C34878D82A}">
                    <a16:rowId xmlns:a16="http://schemas.microsoft.com/office/drawing/2014/main" val="73791426"/>
                  </a:ext>
                </a:extLst>
              </a:tr>
              <a:tr h="545064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C00000"/>
                          </a:solidFill>
                          <a:effectLst/>
                        </a:rPr>
                        <a:t>Upcoming Product Launch</a:t>
                      </a:r>
                      <a:endParaRPr lang="en-IN" sz="1400" b="1" dirty="0">
                        <a:solidFill>
                          <a:srgbClr val="C00000"/>
                        </a:solidFill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</a:rPr>
                        <a:t>Dairy-free Ice Cream Bars</a:t>
                      </a:r>
                      <a:endParaRPr lang="en-IN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New range of fruit-based sorbets</a:t>
                      </a:r>
                      <a:endParaRPr lang="en-US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</a:rPr>
                        <a:t>Magnum Chocolate Truffle variant</a:t>
                      </a:r>
                      <a:endParaRPr lang="en-IN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Seasonal flavored scoops and bars</a:t>
                      </a:r>
                      <a:endParaRPr lang="en-US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extLst>
                  <a:ext uri="{0D108BD9-81ED-4DB2-BD59-A6C34878D82A}">
                    <a16:rowId xmlns:a16="http://schemas.microsoft.com/office/drawing/2014/main" val="4276770450"/>
                  </a:ext>
                </a:extLst>
              </a:tr>
              <a:tr h="610375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C00000"/>
                          </a:solidFill>
                          <a:effectLst/>
                        </a:rPr>
                        <a:t>Image</a:t>
                      </a:r>
                      <a:endParaRPr lang="en-IN" sz="1400" b="1" dirty="0">
                        <a:solidFill>
                          <a:srgbClr val="C00000"/>
                        </a:solidFill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Family-friendly, regional appeal, innovative spirit</a:t>
                      </a:r>
                      <a:endParaRPr lang="en-US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</a:rPr>
                        <a:t>Trustworthy, affordable, nostalgic</a:t>
                      </a:r>
                      <a:endParaRPr lang="en-IN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</a:rPr>
                        <a:t>Premium, trendy, international</a:t>
                      </a:r>
                      <a:endParaRPr lang="en-IN" sz="1400" b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effectLst/>
                        </a:rPr>
                        <a:t>Traditional, value-for-money, nostalgic</a:t>
                      </a:r>
                      <a:endParaRPr lang="en-IN" sz="1400" b="0" dirty="0">
                        <a:effectLst/>
                        <a:latin typeface="Google Sans"/>
                      </a:endParaRPr>
                    </a:p>
                  </a:txBody>
                  <a:tcPr marL="36036" marR="36036" marT="36036" marB="36036" anchor="ctr"/>
                </a:tc>
                <a:extLst>
                  <a:ext uri="{0D108BD9-81ED-4DB2-BD59-A6C34878D82A}">
                    <a16:rowId xmlns:a16="http://schemas.microsoft.com/office/drawing/2014/main" val="145579523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21C77EDD-7DB4-2476-378A-AFADE790F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047" y="262484"/>
            <a:ext cx="2330904" cy="10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9BBDD9-DD57-7860-1C9D-7EEA7753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327" y="262484"/>
            <a:ext cx="1980178" cy="970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E7E39D-4074-935E-C621-7A5972787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050" y="222992"/>
            <a:ext cx="1873702" cy="1049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F9F07-97AB-3371-8D0D-ED90DFC66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3127" y="110134"/>
            <a:ext cx="1715233" cy="1274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A040FB-A2F1-86DA-DABB-4F7DEFA17788}"/>
              </a:ext>
            </a:extLst>
          </p:cNvPr>
          <p:cNvSpPr txBox="1"/>
          <p:nvPr/>
        </p:nvSpPr>
        <p:spPr>
          <a:xfrm>
            <a:off x="74324" y="222992"/>
            <a:ext cx="1980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</a:t>
            </a:r>
            <a:r>
              <a:rPr lang="en-IN" b="1" dirty="0">
                <a:solidFill>
                  <a:srgbClr val="C00000"/>
                </a:solidFill>
              </a:rPr>
              <a:t>COMPETITIORS 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22542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3906FA-B4A1-9DC3-AF43-E31FBA87BABD}"/>
              </a:ext>
            </a:extLst>
          </p:cNvPr>
          <p:cNvSpPr txBox="1"/>
          <p:nvPr/>
        </p:nvSpPr>
        <p:spPr>
          <a:xfrm>
            <a:off x="4991878" y="121298"/>
            <a:ext cx="2341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PRIMARY RESEARCH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BEACFE8-4E7F-8BF5-C408-B1A750C4AF8C}"/>
              </a:ext>
            </a:extLst>
          </p:cNvPr>
          <p:cNvGraphicFramePr>
            <a:graphicFrameLocks/>
          </p:cNvGraphicFramePr>
          <p:nvPr/>
        </p:nvGraphicFramePr>
        <p:xfrm>
          <a:off x="7291874" y="1153921"/>
          <a:ext cx="4393955" cy="3080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6833F86-4134-8C1C-C5D0-37CC163129A9}"/>
              </a:ext>
            </a:extLst>
          </p:cNvPr>
          <p:cNvGraphicFramePr>
            <a:graphicFrameLocks/>
          </p:cNvGraphicFramePr>
          <p:nvPr/>
        </p:nvGraphicFramePr>
        <p:xfrm>
          <a:off x="-105537" y="1153921"/>
          <a:ext cx="4135140" cy="2594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6BF88E-011F-E36E-1141-48B6EB46B19E}"/>
              </a:ext>
            </a:extLst>
          </p:cNvPr>
          <p:cNvGraphicFramePr>
            <a:graphicFrameLocks/>
          </p:cNvGraphicFramePr>
          <p:nvPr/>
        </p:nvGraphicFramePr>
        <p:xfrm>
          <a:off x="3502362" y="1153921"/>
          <a:ext cx="3789512" cy="24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D2F676B-C0C6-4056-4045-C2564FDCDB5F}"/>
              </a:ext>
            </a:extLst>
          </p:cNvPr>
          <p:cNvGraphicFramePr>
            <a:graphicFrameLocks/>
          </p:cNvGraphicFramePr>
          <p:nvPr/>
        </p:nvGraphicFramePr>
        <p:xfrm>
          <a:off x="-141639" y="3748872"/>
          <a:ext cx="4041835" cy="2927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96FF271-60D0-7B53-74B3-DD8598E15AA9}"/>
              </a:ext>
            </a:extLst>
          </p:cNvPr>
          <p:cNvGraphicFramePr>
            <a:graphicFrameLocks/>
          </p:cNvGraphicFramePr>
          <p:nvPr/>
        </p:nvGraphicFramePr>
        <p:xfrm>
          <a:off x="3111118" y="39331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C2C0F9B-55AA-710B-6AA5-725B898DA354}"/>
              </a:ext>
            </a:extLst>
          </p:cNvPr>
          <p:cNvSpPr txBox="1"/>
          <p:nvPr/>
        </p:nvSpPr>
        <p:spPr>
          <a:xfrm>
            <a:off x="7291874" y="4349577"/>
            <a:ext cx="479593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Key results from google form responses</a:t>
            </a:r>
          </a:p>
          <a:p>
            <a:endParaRPr lang="en-IN" sz="1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 Highest % of people lies in 18-24 age group with </a:t>
            </a:r>
          </a:p>
          <a:p>
            <a:r>
              <a:rPr lang="en-IN" sz="1400" dirty="0"/>
              <a:t>       </a:t>
            </a:r>
            <a:r>
              <a:rPr lang="en-IN" sz="1400" b="1" dirty="0"/>
              <a:t>96%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 Among all the responses Male were </a:t>
            </a:r>
            <a:r>
              <a:rPr lang="en-IN" sz="1400" b="1" dirty="0"/>
              <a:t>78%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 </a:t>
            </a:r>
            <a:r>
              <a:rPr lang="en-IN" sz="1400" b="1" dirty="0"/>
              <a:t>55%</a:t>
            </a:r>
            <a:r>
              <a:rPr lang="en-IN" sz="1400" dirty="0"/>
              <a:t> people likes to prefer receiving desserts as a gift during Diwali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Ice cream &amp; </a:t>
            </a:r>
            <a:r>
              <a:rPr lang="en-IN" sz="1400" dirty="0" err="1"/>
              <a:t>Soan</a:t>
            </a:r>
            <a:r>
              <a:rPr lang="en-IN" sz="1400" dirty="0"/>
              <a:t> </a:t>
            </a:r>
            <a:r>
              <a:rPr lang="en-IN" sz="1400" dirty="0" err="1"/>
              <a:t>papdi</a:t>
            </a:r>
            <a:r>
              <a:rPr lang="en-IN" sz="1400" dirty="0"/>
              <a:t> remains equal on more appealing as a Diwali gifts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Only </a:t>
            </a:r>
            <a:r>
              <a:rPr lang="en-IN" sz="1400" b="1" dirty="0"/>
              <a:t>12%</a:t>
            </a:r>
            <a:r>
              <a:rPr lang="en-IN" sz="1400" dirty="0"/>
              <a:t> people received ice cream as a Diwali gift</a:t>
            </a:r>
          </a:p>
          <a:p>
            <a:endParaRPr lang="en-IN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AF90CB-B0F4-5F18-F6AD-30DD92299879}"/>
              </a:ext>
            </a:extLst>
          </p:cNvPr>
          <p:cNvSpPr/>
          <p:nvPr/>
        </p:nvSpPr>
        <p:spPr>
          <a:xfrm>
            <a:off x="1343609" y="597159"/>
            <a:ext cx="9921919" cy="45896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Google form  – 74 Response collected across 5 universities- </a:t>
            </a:r>
            <a:r>
              <a:rPr lang="en-IN" dirty="0" err="1"/>
              <a:t>Dtu</a:t>
            </a:r>
            <a:r>
              <a:rPr lang="en-IN" dirty="0"/>
              <a:t> , </a:t>
            </a:r>
            <a:r>
              <a:rPr lang="en-IN" dirty="0" err="1"/>
              <a:t>Nsut</a:t>
            </a:r>
            <a:r>
              <a:rPr lang="en-IN" dirty="0"/>
              <a:t> ,IIT-D, </a:t>
            </a:r>
            <a:r>
              <a:rPr lang="en-IN" dirty="0" err="1"/>
              <a:t>igdtuw</a:t>
            </a:r>
            <a:r>
              <a:rPr lang="en-IN" dirty="0"/>
              <a:t> , Jamia </a:t>
            </a:r>
            <a:r>
              <a:rPr lang="en-IN" dirty="0" err="1"/>
              <a:t>Millia</a:t>
            </a:r>
            <a:r>
              <a:rPr lang="en-IN" dirty="0"/>
              <a:t> Islamia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8FE356-40E7-9B9E-A925-BCB37E4B213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836" t="1654" r="13406" b="-1"/>
          <a:stretch/>
        </p:blipFill>
        <p:spPr>
          <a:xfrm>
            <a:off x="926472" y="597159"/>
            <a:ext cx="340932" cy="45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5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A6AA1138-D4E2-7A52-2221-3978B32438D4}"/>
                  </a:ext>
                </a:extLst>
              </p:cNvPr>
              <p:cNvGraphicFramePr/>
              <p:nvPr/>
            </p:nvGraphicFramePr>
            <p:xfrm>
              <a:off x="1" y="186612"/>
              <a:ext cx="6095998" cy="356429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A6AA1138-D4E2-7A52-2221-3978B32438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186612"/>
                <a:ext cx="6095998" cy="3564294"/>
              </a:xfrm>
              <a:prstGeom prst="rect">
                <a:avLst/>
              </a:prstGeom>
            </p:spPr>
          </p:pic>
        </mc:Fallback>
      </mc:AlternateContent>
      <p:pic>
        <p:nvPicPr>
          <p:cNvPr id="1028" name="Picture 4" descr="Forms response chart. Question title: In your opinion, for which occasions is ice cream a more suitable gift?&#10;. Number of responses: 74 responses.">
            <a:extLst>
              <a:ext uri="{FF2B5EF4-FFF2-40B4-BE49-F238E27FC236}">
                <a16:creationId xmlns:a16="http://schemas.microsoft.com/office/drawing/2014/main" id="{59B23E36-306E-CEF9-1016-4C0282783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" r="17414"/>
          <a:stretch/>
        </p:blipFill>
        <p:spPr bwMode="auto">
          <a:xfrm>
            <a:off x="6095999" y="97533"/>
            <a:ext cx="6095998" cy="330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ms response chart. Question title: In which state do you reside?. Number of responses: 74 responses.">
            <a:extLst>
              <a:ext uri="{FF2B5EF4-FFF2-40B4-BE49-F238E27FC236}">
                <a16:creationId xmlns:a16="http://schemas.microsoft.com/office/drawing/2014/main" id="{43428F1F-D755-0D08-4E4B-5A802BD7A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" t="2952" r="110" b="11554"/>
          <a:stretch/>
        </p:blipFill>
        <p:spPr bwMode="auto">
          <a:xfrm>
            <a:off x="0" y="3875863"/>
            <a:ext cx="8560055" cy="27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48E8DB-B94B-6908-1D2F-7BD753142610}"/>
              </a:ext>
            </a:extLst>
          </p:cNvPr>
          <p:cNvSpPr txBox="1"/>
          <p:nvPr/>
        </p:nvSpPr>
        <p:spPr>
          <a:xfrm>
            <a:off x="8369559" y="3817973"/>
            <a:ext cx="37571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Key results from these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Amul</a:t>
            </a:r>
            <a:r>
              <a:rPr lang="en-IN" sz="1400" dirty="0"/>
              <a:t> is most preferred ice cream brand with </a:t>
            </a:r>
            <a:r>
              <a:rPr lang="en-IN" sz="1400" b="1" dirty="0"/>
              <a:t>41.9%</a:t>
            </a:r>
            <a:r>
              <a:rPr lang="en-IN" sz="1400" dirty="0"/>
              <a:t> followed by </a:t>
            </a:r>
            <a:r>
              <a:rPr lang="en-IN" sz="1400" b="1" dirty="0" err="1"/>
              <a:t>Havmor</a:t>
            </a:r>
            <a:r>
              <a:rPr lang="en-IN" sz="1400" dirty="0"/>
              <a:t> with </a:t>
            </a:r>
            <a:r>
              <a:rPr lang="en-IN" sz="1400" b="1" dirty="0"/>
              <a:t>33.8%</a:t>
            </a:r>
            <a:r>
              <a:rPr lang="en-IN" sz="1400" dirty="0"/>
              <a:t>  people like to receive ice cream as a gift from relative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44.6%</a:t>
            </a:r>
            <a:r>
              <a:rPr lang="en-IN" sz="1400" dirty="0"/>
              <a:t> people like to receive ice cream as a gift on the occasion of </a:t>
            </a:r>
            <a:r>
              <a:rPr lang="en-IN" sz="1400" b="1" dirty="0"/>
              <a:t>Birthday</a:t>
            </a:r>
            <a:r>
              <a:rPr lang="en-IN" sz="1400" dirty="0"/>
              <a:t> followed by anniversaries and Diwali with 25.7% &amp; 13.5% respectively</a:t>
            </a:r>
          </a:p>
        </p:txBody>
      </p:sp>
    </p:spTree>
    <p:extLst>
      <p:ext uri="{BB962C8B-B14F-4D97-AF65-F5344CB8AC3E}">
        <p14:creationId xmlns:p14="http://schemas.microsoft.com/office/powerpoint/2010/main" val="352189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615</Words>
  <Application>Microsoft Office PowerPoint</Application>
  <PresentationFormat>Widescreen</PresentationFormat>
  <Paragraphs>100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Faustina</vt:lpstr>
      <vt:lpstr>Google Sans</vt:lpstr>
      <vt:lpstr>Roboto</vt:lpstr>
      <vt:lpstr>Viner Hand ITC</vt:lpstr>
      <vt:lpstr>Office Theme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 Prabh Jha</dc:creator>
  <cp:lastModifiedBy>Md Akif Siddiqui</cp:lastModifiedBy>
  <cp:revision>4</cp:revision>
  <cp:lastPrinted>2024-01-11T05:09:25Z</cp:lastPrinted>
  <dcterms:created xsi:type="dcterms:W3CDTF">2024-01-11T05:09:06Z</dcterms:created>
  <dcterms:modified xsi:type="dcterms:W3CDTF">2024-01-19T09:45:12Z</dcterms:modified>
</cp:coreProperties>
</file>