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70" r:id="rId13"/>
    <p:sldId id="268" r:id="rId14"/>
    <p:sldId id="269" r:id="rId15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1456" y="4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90922" y="1301254"/>
            <a:ext cx="9118854" cy="655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73879" y="5988050"/>
            <a:ext cx="10058400" cy="2250231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065" marR="5080" indent="-635" algn="ctr">
              <a:lnSpc>
                <a:spcPts val="5330"/>
              </a:lnSpc>
              <a:spcBef>
                <a:spcPts val="1160"/>
              </a:spcBef>
            </a:pPr>
            <a:r>
              <a:rPr lang="en-US" sz="7200" b="1" dirty="0"/>
              <a:t>Student-Teacher Appointment Booking System</a:t>
            </a:r>
            <a:endParaRPr sz="4000" b="1" dirty="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81252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76559" y="9191445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7875" y="1437411"/>
            <a:ext cx="14192249" cy="38385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5">
            <a:extLst>
              <a:ext uri="{FF2B5EF4-FFF2-40B4-BE49-F238E27FC236}">
                <a16:creationId xmlns:a16="http://schemas.microsoft.com/office/drawing/2014/main" id="{F477D5E2-53FD-1844-A04D-FE686727A01C}"/>
              </a:ext>
            </a:extLst>
          </p:cNvPr>
          <p:cNvSpPr/>
          <p:nvPr/>
        </p:nvSpPr>
        <p:spPr>
          <a:xfrm rot="5400000">
            <a:off x="-2821753" y="3716351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40902BC1-B63A-5F2C-DF6F-BD24F4DB3929}"/>
              </a:ext>
            </a:extLst>
          </p:cNvPr>
          <p:cNvSpPr/>
          <p:nvPr/>
        </p:nvSpPr>
        <p:spPr>
          <a:xfrm>
            <a:off x="0" y="882650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84A61B9B-5A31-7C25-7E20-DA2DA0BEA5D1}"/>
              </a:ext>
            </a:extLst>
          </p:cNvPr>
          <p:cNvSpPr/>
          <p:nvPr/>
        </p:nvSpPr>
        <p:spPr>
          <a:xfrm rot="10800000">
            <a:off x="10595610" y="9234501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B4337791-29B1-D555-4109-8E12FE240FA3}"/>
              </a:ext>
            </a:extLst>
          </p:cNvPr>
          <p:cNvSpPr/>
          <p:nvPr/>
        </p:nvSpPr>
        <p:spPr>
          <a:xfrm rot="5400000">
            <a:off x="13417363" y="6400800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0A77174-00B1-B43D-9769-AFD1353D9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750" y="1266229"/>
            <a:ext cx="9118854" cy="615553"/>
          </a:xfrm>
        </p:spPr>
        <p:txBody>
          <a:bodyPr/>
          <a:lstStyle/>
          <a:p>
            <a:r>
              <a:rPr lang="en-US" sz="4000" dirty="0"/>
              <a:t>Student Module :-</a:t>
            </a:r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9343679A-0038-E1CD-60F1-C45BBFDD0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608" y="6072754"/>
            <a:ext cx="7190722" cy="38332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DE661EE-8E2E-CB3B-2B76-2FCA375A2AF2}"/>
              </a:ext>
            </a:extLst>
          </p:cNvPr>
          <p:cNvSpPr txBox="1"/>
          <p:nvPr/>
        </p:nvSpPr>
        <p:spPr>
          <a:xfrm>
            <a:off x="1682749" y="2151061"/>
            <a:ext cx="7711439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Register for system access.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Login to book appointments and sends messages.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Students can choose their Teachers based on there needs.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334DB57B-7F92-9991-3D77-962C396F6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961" y="1295439"/>
            <a:ext cx="5963482" cy="650648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157"/>
            <a:ext cx="18281650" cy="10285730"/>
            <a:chOff x="0" y="2157"/>
            <a:chExt cx="18281650" cy="102857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7440" y="2157"/>
              <a:ext cx="9953625" cy="1028484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360"/>
              <a:ext cx="8424545" cy="10280650"/>
            </a:xfrm>
            <a:custGeom>
              <a:avLst/>
              <a:gdLst/>
              <a:ahLst/>
              <a:cxnLst/>
              <a:rect l="l" t="t" r="r" b="b"/>
              <a:pathLst>
                <a:path w="8424545" h="10280650">
                  <a:moveTo>
                    <a:pt x="0" y="10280402"/>
                  </a:moveTo>
                  <a:lnTo>
                    <a:pt x="8424455" y="10280402"/>
                  </a:lnTo>
                  <a:lnTo>
                    <a:pt x="8424455" y="0"/>
                  </a:lnTo>
                  <a:lnTo>
                    <a:pt x="0" y="0"/>
                  </a:lnTo>
                  <a:lnTo>
                    <a:pt x="0" y="102804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55227" y="3702570"/>
            <a:ext cx="6419850" cy="4932761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Simplifies communication between students and teachers.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Allows scheduling and managing appointments remotely.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Reduces manual effort in handling schedules.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Provides real-time updates and notifications.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44632" y="2126195"/>
            <a:ext cx="5186045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pc="105" dirty="0">
                <a:solidFill>
                  <a:srgbClr val="FFFFFF"/>
                </a:solidFill>
              </a:rPr>
              <a:t>Benefits :-</a:t>
            </a:r>
            <a:endParaRPr spc="105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5">
            <a:extLst>
              <a:ext uri="{FF2B5EF4-FFF2-40B4-BE49-F238E27FC236}">
                <a16:creationId xmlns:a16="http://schemas.microsoft.com/office/drawing/2014/main" id="{F477D5E2-53FD-1844-A04D-FE686727A01C}"/>
              </a:ext>
            </a:extLst>
          </p:cNvPr>
          <p:cNvSpPr/>
          <p:nvPr/>
        </p:nvSpPr>
        <p:spPr>
          <a:xfrm rot="5400000">
            <a:off x="-2821753" y="3812540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40902BC1-B63A-5F2C-DF6F-BD24F4DB3929}"/>
              </a:ext>
            </a:extLst>
          </p:cNvPr>
          <p:cNvSpPr/>
          <p:nvPr/>
        </p:nvSpPr>
        <p:spPr>
          <a:xfrm>
            <a:off x="0" y="978839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84A61B9B-5A31-7C25-7E20-DA2DA0BEA5D1}"/>
              </a:ext>
            </a:extLst>
          </p:cNvPr>
          <p:cNvSpPr/>
          <p:nvPr/>
        </p:nvSpPr>
        <p:spPr>
          <a:xfrm rot="10800000">
            <a:off x="10595610" y="9234501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B4337791-29B1-D555-4109-8E12FE240FA3}"/>
              </a:ext>
            </a:extLst>
          </p:cNvPr>
          <p:cNvSpPr/>
          <p:nvPr/>
        </p:nvSpPr>
        <p:spPr>
          <a:xfrm rot="5400000">
            <a:off x="13417363" y="6400800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0A77174-00B1-B43D-9769-AFD1353D9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350" y="1273116"/>
            <a:ext cx="9118854" cy="677108"/>
          </a:xfrm>
        </p:spPr>
        <p:txBody>
          <a:bodyPr/>
          <a:lstStyle/>
          <a:p>
            <a:r>
              <a:rPr lang="en-US" sz="4400" dirty="0"/>
              <a:t>Features :-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7A10C65-5070-109A-BB0A-C7E1766CD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4506" y="2614071"/>
            <a:ext cx="6425381" cy="5563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kern="0" dirty="0">
                <a:solidFill>
                  <a:schemeClr val="tx1"/>
                </a:solidFill>
                <a:latin typeface="Arial" panose="020B0604020202020204" pitchFamily="34" charset="0"/>
              </a:rPr>
              <a:t>Accessibility:</a:t>
            </a:r>
            <a:r>
              <a:rPr lang="en-US" altLang="en-US" sz="2400" kern="0" dirty="0">
                <a:solidFill>
                  <a:schemeClr val="tx1"/>
                </a:solidFill>
                <a:latin typeface="Arial" panose="020B0604020202020204" pitchFamily="34" charset="0"/>
              </a:rPr>
              <a:t> Anytime, anywhere access via the internet.</a:t>
            </a:r>
          </a:p>
          <a:p>
            <a: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kern="0" dirty="0">
                <a:solidFill>
                  <a:schemeClr val="tx1"/>
                </a:solidFill>
                <a:latin typeface="Arial" panose="020B0604020202020204" pitchFamily="34" charset="0"/>
              </a:rPr>
              <a:t>User-Friendly Interface:</a:t>
            </a:r>
            <a:r>
              <a:rPr lang="en-US" altLang="en-US" sz="2400" kern="0" dirty="0">
                <a:solidFill>
                  <a:schemeClr val="tx1"/>
                </a:solidFill>
                <a:latin typeface="Arial" panose="020B0604020202020204" pitchFamily="34" charset="0"/>
              </a:rPr>
              <a:t> Simplified navigation for all users.</a:t>
            </a:r>
          </a:p>
          <a:p>
            <a: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kern="0" dirty="0">
                <a:solidFill>
                  <a:schemeClr val="tx1"/>
                </a:solidFill>
                <a:latin typeface="Arial" panose="020B0604020202020204" pitchFamily="34" charset="0"/>
              </a:rPr>
              <a:t>Email Notifications:</a:t>
            </a:r>
            <a:r>
              <a:rPr lang="en-US" altLang="en-US" sz="2400" kern="0" dirty="0">
                <a:solidFill>
                  <a:schemeClr val="tx1"/>
                </a:solidFill>
                <a:latin typeface="Arial" panose="020B0604020202020204" pitchFamily="34" charset="0"/>
              </a:rPr>
              <a:t> Automated alerts for scheduled appointments.</a:t>
            </a:r>
          </a:p>
          <a:p>
            <a: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kern="0" dirty="0">
                <a:solidFill>
                  <a:schemeClr val="tx1"/>
                </a:solidFill>
                <a:latin typeface="Arial" panose="020B0604020202020204" pitchFamily="34" charset="0"/>
              </a:rPr>
              <a:t>Messaging System:</a:t>
            </a:r>
            <a:r>
              <a:rPr lang="en-US" altLang="en-US" sz="2400" kern="0" dirty="0">
                <a:solidFill>
                  <a:schemeClr val="tx1"/>
                </a:solidFill>
                <a:latin typeface="Arial" panose="020B0604020202020204" pitchFamily="34" charset="0"/>
              </a:rPr>
              <a:t> Allows students to communicate appointment details.</a:t>
            </a:r>
          </a:p>
          <a:p>
            <a: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kern="0" dirty="0">
                <a:solidFill>
                  <a:schemeClr val="tx1"/>
                </a:solidFill>
                <a:latin typeface="Arial" panose="020B0604020202020204" pitchFamily="34" charset="0"/>
              </a:rPr>
              <a:t>Dynamic Scheduling:</a:t>
            </a:r>
            <a:r>
              <a:rPr lang="en-US" altLang="en-US" sz="2400" kern="0" dirty="0">
                <a:solidFill>
                  <a:schemeClr val="tx1"/>
                </a:solidFill>
                <a:latin typeface="Arial" panose="020B0604020202020204" pitchFamily="34" charset="0"/>
              </a:rPr>
              <a:t> Teachers can manage and adjust appointments easily </a:t>
            </a:r>
          </a:p>
        </p:txBody>
      </p:sp>
      <p:pic>
        <p:nvPicPr>
          <p:cNvPr id="6" name="Picture 5" descr="A computer screen with a calendar and phone&#10;&#10;Description automatically generated">
            <a:extLst>
              <a:ext uri="{FF2B5EF4-FFF2-40B4-BE49-F238E27FC236}">
                <a16:creationId xmlns:a16="http://schemas.microsoft.com/office/drawing/2014/main" id="{6DCEF62A-2396-28FB-47B4-BA0BE7AC9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750" y="1320388"/>
            <a:ext cx="7200895" cy="720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8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8943" y="1579715"/>
            <a:ext cx="7886698" cy="75723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40950" y="2330450"/>
            <a:ext cx="7586345" cy="51128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The Student-Teacher Appointment Booking System streamlines scheduling and communication using technologies like MongoDB, Express.js, and Node.js.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It reduces manual workload, enhances productivity, and ensures accessibility for better interaction. This system is a valuable tool for improving educational processes.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16350" y="1252055"/>
            <a:ext cx="9118854" cy="6553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104890">
              <a:lnSpc>
                <a:spcPct val="100000"/>
              </a:lnSpc>
              <a:spcBef>
                <a:spcPts val="130"/>
              </a:spcBef>
            </a:pPr>
            <a:r>
              <a:rPr spc="114" dirty="0"/>
              <a:t>Conclusion</a:t>
            </a:r>
          </a:p>
        </p:txBody>
      </p:sp>
      <p:sp>
        <p:nvSpPr>
          <p:cNvPr id="5" name="object 5"/>
          <p:cNvSpPr/>
          <p:nvPr/>
        </p:nvSpPr>
        <p:spPr>
          <a:xfrm>
            <a:off x="10696067" y="964006"/>
            <a:ext cx="7586345" cy="114300"/>
          </a:xfrm>
          <a:custGeom>
            <a:avLst/>
            <a:gdLst/>
            <a:ahLst/>
            <a:cxnLst/>
            <a:rect l="l" t="t" r="r" b="b"/>
            <a:pathLst>
              <a:path w="7586344" h="114300">
                <a:moveTo>
                  <a:pt x="7586078" y="0"/>
                </a:moveTo>
                <a:lnTo>
                  <a:pt x="0" y="0"/>
                </a:lnTo>
                <a:lnTo>
                  <a:pt x="0" y="114300"/>
                </a:lnTo>
                <a:lnTo>
                  <a:pt x="7586078" y="114300"/>
                </a:lnTo>
                <a:lnTo>
                  <a:pt x="75860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54266" y="1887435"/>
            <a:ext cx="4777740" cy="1454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350" spc="220" dirty="0"/>
              <a:t>Than</a:t>
            </a:r>
            <a:r>
              <a:rPr sz="9350" spc="165" dirty="0"/>
              <a:t>k</a:t>
            </a:r>
            <a:r>
              <a:rPr sz="9350" spc="-295" dirty="0"/>
              <a:t>s!</a:t>
            </a:r>
            <a:endParaRPr sz="9350"/>
          </a:p>
        </p:txBody>
      </p:sp>
      <p:sp>
        <p:nvSpPr>
          <p:cNvPr id="3" name="object 3"/>
          <p:cNvSpPr/>
          <p:nvPr/>
        </p:nvSpPr>
        <p:spPr>
          <a:xfrm>
            <a:off x="0" y="981252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76559" y="9191445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351" y="5149850"/>
            <a:ext cx="15935323" cy="44862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1351" y="1302918"/>
            <a:ext cx="3427095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0" dirty="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88150" y="1302918"/>
            <a:ext cx="10341199" cy="3752308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459"/>
              </a:spcBef>
            </a:pPr>
            <a:r>
              <a:rPr lang="en-US" sz="4000" spc="6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</a:t>
            </a:r>
            <a:r>
              <a:rPr sz="4000" spc="6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he</a:t>
            </a:r>
            <a:r>
              <a:rPr sz="4000" spc="-27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sz="4000" spc="85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appointment</a:t>
            </a:r>
            <a:r>
              <a:rPr sz="4000" spc="-27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sz="40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s</a:t>
            </a:r>
            <a:r>
              <a:rPr sz="40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</a:t>
            </a:r>
            <a:r>
              <a:rPr sz="4000" spc="8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heduling</a:t>
            </a:r>
            <a:r>
              <a:rPr lang="en-US" sz="4000" spc="8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process </a:t>
            </a:r>
            <a:r>
              <a:rPr sz="4000" spc="7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between </a:t>
            </a:r>
            <a:r>
              <a:rPr sz="4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teachers </a:t>
            </a:r>
            <a:r>
              <a:rPr sz="4000" spc="85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and </a:t>
            </a:r>
            <a:r>
              <a:rPr sz="4000" spc="35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students </a:t>
            </a:r>
            <a:r>
              <a:rPr sz="4000" spc="-6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is </a:t>
            </a:r>
            <a:r>
              <a:rPr sz="400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sz="40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crucial.</a:t>
            </a:r>
            <a:r>
              <a:rPr sz="4000" spc="-27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sz="4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This</a:t>
            </a:r>
            <a:r>
              <a:rPr sz="4000" spc="-265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sz="40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presentation</a:t>
            </a:r>
            <a:r>
              <a:rPr sz="4000" spc="-265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sz="40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explores</a:t>
            </a:r>
            <a:r>
              <a:rPr sz="4000" spc="-265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sz="4000" spc="8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methods </a:t>
            </a:r>
            <a:r>
              <a:rPr sz="4000" spc="-104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sz="40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</a:t>
            </a:r>
            <a:r>
              <a:rPr sz="4000" spc="6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o</a:t>
            </a:r>
            <a:r>
              <a:rPr sz="4000" spc="-27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sz="4000" spc="85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enhan</a:t>
            </a:r>
            <a:r>
              <a:rPr sz="4000" spc="4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</a:t>
            </a:r>
            <a:r>
              <a:rPr sz="40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</a:t>
            </a:r>
            <a:r>
              <a:rPr sz="4000" spc="-27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sz="4000" spc="65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educational</a:t>
            </a:r>
            <a:r>
              <a:rPr sz="400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sz="4000" spc="85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ou</a:t>
            </a:r>
            <a:r>
              <a:rPr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</a:t>
            </a:r>
            <a:r>
              <a:rPr sz="4000" spc="135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</a:t>
            </a:r>
            <a:r>
              <a:rPr sz="4000" spc="19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om</a:t>
            </a:r>
            <a:r>
              <a:rPr sz="4000" spc="4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es</a:t>
            </a:r>
            <a:r>
              <a:rPr sz="4000" spc="-95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sz="4000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th</a:t>
            </a:r>
            <a:r>
              <a:rPr sz="40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r</a:t>
            </a:r>
            <a:r>
              <a:rPr sz="4000" spc="105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ough  </a:t>
            </a:r>
            <a:r>
              <a:rPr sz="4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effective </a:t>
            </a:r>
            <a:r>
              <a:rPr sz="4000" spc="7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scheduling </a:t>
            </a:r>
            <a:r>
              <a:rPr sz="4000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practices, </a:t>
            </a:r>
            <a:r>
              <a:rPr sz="4000" spc="45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ensuring </a:t>
            </a:r>
            <a:r>
              <a:rPr sz="4000" spc="5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sz="4000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be</a:t>
            </a:r>
            <a:r>
              <a:rPr sz="40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</a:t>
            </a:r>
            <a:r>
              <a:rPr sz="4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</a:t>
            </a:r>
            <a:r>
              <a:rPr sz="40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er</a:t>
            </a:r>
            <a:r>
              <a:rPr sz="400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sz="4000" spc="135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</a:t>
            </a:r>
            <a:r>
              <a:rPr sz="4000" spc="105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ommunication</a:t>
            </a:r>
            <a:r>
              <a:rPr sz="4000" spc="-95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sz="4000" spc="85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and</a:t>
            </a:r>
            <a:r>
              <a:rPr sz="4000" spc="-27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sz="4000" spc="95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tim</a:t>
            </a:r>
            <a:r>
              <a:rPr sz="4000" spc="55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  </a:t>
            </a:r>
            <a:r>
              <a:rPr sz="4000" spc="75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management.</a:t>
            </a:r>
            <a:endParaRPr sz="4000" dirty="0">
              <a:solidFill>
                <a:schemeClr val="tx1">
                  <a:lumMod val="95000"/>
                  <a:lumOff val="5000"/>
                </a:schemeClr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78839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302750" y="2415603"/>
            <a:ext cx="8321040" cy="3671132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459"/>
              </a:spcBef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i-sans-serif"/>
              </a:rPr>
              <a:t>Streamline your educational journey with our efficient appointment booking system. Connect with teachers, schedule consultations, and enhance your learning experience and sending email notifications for updates.</a:t>
            </a:r>
            <a:endParaRPr sz="3000" dirty="0">
              <a:solidFill>
                <a:schemeClr val="tx1">
                  <a:lumMod val="95000"/>
                  <a:lumOff val="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50350" y="1295501"/>
            <a:ext cx="3816985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pc="105" dirty="0"/>
              <a:t>About</a:t>
            </a:r>
            <a:endParaRPr spc="70" dirty="0"/>
          </a:p>
        </p:txBody>
      </p:sp>
      <p:sp>
        <p:nvSpPr>
          <p:cNvPr id="5" name="object 5"/>
          <p:cNvSpPr/>
          <p:nvPr/>
        </p:nvSpPr>
        <p:spPr>
          <a:xfrm>
            <a:off x="10701921" y="954900"/>
            <a:ext cx="7586345" cy="114300"/>
          </a:xfrm>
          <a:custGeom>
            <a:avLst/>
            <a:gdLst/>
            <a:ahLst/>
            <a:cxnLst/>
            <a:rect l="l" t="t" r="r" b="b"/>
            <a:pathLst>
              <a:path w="7586344" h="114300">
                <a:moveTo>
                  <a:pt x="7586078" y="0"/>
                </a:moveTo>
                <a:lnTo>
                  <a:pt x="0" y="0"/>
                </a:lnTo>
                <a:lnTo>
                  <a:pt x="0" y="114300"/>
                </a:lnTo>
                <a:lnTo>
                  <a:pt x="7586078" y="114300"/>
                </a:lnTo>
                <a:lnTo>
                  <a:pt x="75860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27B428-9684-7783-F50A-B512DD5BA462}"/>
              </a:ext>
            </a:extLst>
          </p:cNvPr>
          <p:cNvSpPr/>
          <p:nvPr/>
        </p:nvSpPr>
        <p:spPr>
          <a:xfrm>
            <a:off x="1073150" y="1623161"/>
            <a:ext cx="7239000" cy="73914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softEdge rad="444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162"/>
            <a:ext cx="18281650" cy="10285730"/>
            <a:chOff x="0" y="2162"/>
            <a:chExt cx="18281650" cy="102857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7440" y="2162"/>
              <a:ext cx="9953625" cy="1028483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360"/>
              <a:ext cx="8424545" cy="10280650"/>
            </a:xfrm>
            <a:custGeom>
              <a:avLst/>
              <a:gdLst/>
              <a:ahLst/>
              <a:cxnLst/>
              <a:rect l="l" t="t" r="r" b="b"/>
              <a:pathLst>
                <a:path w="8424545" h="10280650">
                  <a:moveTo>
                    <a:pt x="0" y="10280402"/>
                  </a:moveTo>
                  <a:lnTo>
                    <a:pt x="8424455" y="10280402"/>
                  </a:lnTo>
                  <a:lnTo>
                    <a:pt x="8424455" y="0"/>
                  </a:lnTo>
                  <a:lnTo>
                    <a:pt x="0" y="0"/>
                  </a:lnTo>
                  <a:lnTo>
                    <a:pt x="0" y="102804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68350" y="2178050"/>
            <a:ext cx="6191250" cy="2224968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Booking appointment systems improve efficiency, reduce wait times, and boost productivity, especially in education.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8350" y="635547"/>
            <a:ext cx="5995918" cy="64761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pc="85" dirty="0">
                <a:solidFill>
                  <a:srgbClr val="FFFFFF"/>
                </a:solidFill>
              </a:rPr>
              <a:t>Problem Statement</a:t>
            </a:r>
            <a:endParaRPr spc="114" dirty="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F5AD92-C239-7DB1-6E95-6A4757CAC699}"/>
              </a:ext>
            </a:extLst>
          </p:cNvPr>
          <p:cNvSpPr txBox="1"/>
          <p:nvPr/>
        </p:nvSpPr>
        <p:spPr>
          <a:xfrm>
            <a:off x="768350" y="5142547"/>
            <a:ext cx="58435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Proposes a web-based system for students and lecturers to manage appointments online, enhancing communication, scheduling, and sending email notifications for updates.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7172" y="1580616"/>
            <a:ext cx="7886687" cy="75723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063750" y="2436671"/>
            <a:ext cx="6149975" cy="5426357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469900" marR="5080" indent="-457200">
              <a:lnSpc>
                <a:spcPct val="200000"/>
              </a:lnSpc>
              <a:spcBef>
                <a:spcPts val="65"/>
              </a:spcBef>
              <a:buFont typeface="Wingdings" panose="05000000000000000000" pitchFamily="2" charset="2"/>
              <a:buChar char="q"/>
            </a:pPr>
            <a:r>
              <a:rPr lang="en-US" sz="3200" b="1" spc="-180" dirty="0">
                <a:latin typeface="Verdana"/>
                <a:cs typeface="Verdana"/>
              </a:rPr>
              <a:t>React JS</a:t>
            </a:r>
          </a:p>
          <a:p>
            <a:pPr marL="469900" marR="5080" indent="-457200">
              <a:lnSpc>
                <a:spcPct val="200000"/>
              </a:lnSpc>
              <a:spcBef>
                <a:spcPts val="65"/>
              </a:spcBef>
              <a:buFont typeface="Wingdings" panose="05000000000000000000" pitchFamily="2" charset="2"/>
              <a:buChar char="q"/>
            </a:pPr>
            <a:r>
              <a:rPr lang="en-US" sz="3200" b="1" spc="-180" dirty="0">
                <a:latin typeface="Verdana"/>
                <a:cs typeface="Verdana"/>
              </a:rPr>
              <a:t>Tailwind CSS</a:t>
            </a:r>
          </a:p>
          <a:p>
            <a:pPr marL="469900" marR="5080" indent="-457200">
              <a:lnSpc>
                <a:spcPct val="200000"/>
              </a:lnSpc>
              <a:spcBef>
                <a:spcPts val="65"/>
              </a:spcBef>
              <a:buFont typeface="Wingdings" panose="05000000000000000000" pitchFamily="2" charset="2"/>
              <a:buChar char="q"/>
            </a:pPr>
            <a:r>
              <a:rPr lang="en-US" sz="3200" b="1" spc="-180" dirty="0">
                <a:latin typeface="Verdana"/>
                <a:cs typeface="Verdana"/>
              </a:rPr>
              <a:t>Express JS</a:t>
            </a:r>
          </a:p>
          <a:p>
            <a:pPr marL="469900" marR="5080" indent="-457200">
              <a:lnSpc>
                <a:spcPct val="200000"/>
              </a:lnSpc>
              <a:spcBef>
                <a:spcPts val="65"/>
              </a:spcBef>
              <a:buFont typeface="Wingdings" panose="05000000000000000000" pitchFamily="2" charset="2"/>
              <a:buChar char="q"/>
            </a:pPr>
            <a:r>
              <a:rPr lang="en-US" sz="3200" b="1" spc="-180" dirty="0">
                <a:latin typeface="Verdana"/>
                <a:cs typeface="Verdana"/>
              </a:rPr>
              <a:t>Node JS</a:t>
            </a:r>
          </a:p>
          <a:p>
            <a:pPr marL="469900" marR="5080" indent="-457200">
              <a:lnSpc>
                <a:spcPct val="200000"/>
              </a:lnSpc>
              <a:spcBef>
                <a:spcPts val="65"/>
              </a:spcBef>
              <a:buFont typeface="Wingdings" panose="05000000000000000000" pitchFamily="2" charset="2"/>
              <a:buChar char="q"/>
            </a:pPr>
            <a:r>
              <a:rPr lang="en-US" sz="3200" b="1" spc="-180" dirty="0">
                <a:latin typeface="Verdana"/>
                <a:cs typeface="Verdana"/>
              </a:rPr>
              <a:t>MongoDB</a:t>
            </a:r>
          </a:p>
          <a:p>
            <a:pPr marL="469900" marR="5080" indent="-457200">
              <a:lnSpc>
                <a:spcPct val="100899"/>
              </a:lnSpc>
              <a:spcBef>
                <a:spcPts val="65"/>
              </a:spcBef>
              <a:buFont typeface="Wingdings" panose="05000000000000000000" pitchFamily="2" charset="2"/>
              <a:buChar char="q"/>
            </a:pPr>
            <a:endParaRPr sz="30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8026" y="1301889"/>
            <a:ext cx="644588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spc="55" dirty="0"/>
              <a:t>Technologies Used:-</a:t>
            </a:r>
            <a:endParaRPr sz="4800" dirty="0"/>
          </a:p>
        </p:txBody>
      </p:sp>
      <p:sp>
        <p:nvSpPr>
          <p:cNvPr id="5" name="object 5"/>
          <p:cNvSpPr/>
          <p:nvPr/>
        </p:nvSpPr>
        <p:spPr>
          <a:xfrm>
            <a:off x="0" y="981227"/>
            <a:ext cx="7718425" cy="114300"/>
          </a:xfrm>
          <a:custGeom>
            <a:avLst/>
            <a:gdLst/>
            <a:ahLst/>
            <a:cxnLst/>
            <a:rect l="l" t="t" r="r" b="b"/>
            <a:pathLst>
              <a:path w="7718425" h="114300">
                <a:moveTo>
                  <a:pt x="7718192" y="0"/>
                </a:moveTo>
                <a:lnTo>
                  <a:pt x="0" y="0"/>
                </a:lnTo>
                <a:lnTo>
                  <a:pt x="0" y="114300"/>
                </a:lnTo>
                <a:lnTo>
                  <a:pt x="7718192" y="114300"/>
                </a:lnTo>
                <a:lnTo>
                  <a:pt x="77181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956" y="4662554"/>
            <a:ext cx="15935323" cy="44862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1351" y="1302918"/>
            <a:ext cx="6206490" cy="643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050" spc="85" dirty="0"/>
              <a:t>System Modules :-</a:t>
            </a:r>
            <a:endParaRPr sz="4050" dirty="0"/>
          </a:p>
        </p:txBody>
      </p:sp>
      <p:sp>
        <p:nvSpPr>
          <p:cNvPr id="4" name="object 4"/>
          <p:cNvSpPr txBox="1"/>
          <p:nvPr/>
        </p:nvSpPr>
        <p:spPr>
          <a:xfrm>
            <a:off x="7931150" y="1636482"/>
            <a:ext cx="8112759" cy="24827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Admin Module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Teacher Module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 Module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78839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55227" y="3702570"/>
            <a:ext cx="6323965" cy="41687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z="3000" spc="65" dirty="0">
                <a:solidFill>
                  <a:srgbClr val="FFFFFF"/>
                </a:solidFill>
                <a:latin typeface="Verdana"/>
                <a:cs typeface="Verdana"/>
              </a:rPr>
              <a:t>Implementing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b="1" spc="-125" dirty="0">
                <a:solidFill>
                  <a:srgbClr val="FFFFFF"/>
                </a:solidFill>
                <a:latin typeface="Verdana"/>
                <a:cs typeface="Verdana"/>
              </a:rPr>
              <a:t>best</a:t>
            </a:r>
            <a:r>
              <a:rPr sz="3000" b="1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b="1" spc="-4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000" b="1" spc="-3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000" b="1" spc="-18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000" b="1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000" b="1" spc="-80" dirty="0">
                <a:solidFill>
                  <a:srgbClr val="FFFFFF"/>
                </a:solidFill>
                <a:latin typeface="Verdana"/>
                <a:cs typeface="Verdana"/>
              </a:rPr>
              <a:t>ti</a:t>
            </a:r>
            <a:r>
              <a:rPr sz="3000" b="1" spc="-14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000" b="1" spc="-185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sz="3000" b="1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50" dirty="0">
                <a:solidFill>
                  <a:srgbClr val="FFFFFF"/>
                </a:solidFill>
                <a:latin typeface="Verdana"/>
                <a:cs typeface="Verdana"/>
              </a:rPr>
              <a:t>in  </a:t>
            </a:r>
            <a:r>
              <a:rPr sz="3000" spc="1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000" spc="-1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000" spc="90" dirty="0">
                <a:solidFill>
                  <a:srgbClr val="FFFFFF"/>
                </a:solidFill>
                <a:latin typeface="Verdana"/>
                <a:cs typeface="Verdana"/>
              </a:rPr>
              <a:t>heduling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7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3000" spc="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000" spc="35" dirty="0">
                <a:solidFill>
                  <a:srgbClr val="FFFFFF"/>
                </a:solidFill>
                <a:latin typeface="Verdana"/>
                <a:cs typeface="Verdana"/>
              </a:rPr>
              <a:t>ludes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15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sz="3000" spc="-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000" spc="80" dirty="0">
                <a:solidFill>
                  <a:srgbClr val="FFFFFF"/>
                </a:solidFill>
                <a:latin typeface="Verdana"/>
                <a:cs typeface="Verdana"/>
              </a:rPr>
              <a:t>ting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10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000" spc="-4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spc="-50" dirty="0">
                <a:solidFill>
                  <a:srgbClr val="FFFFFF"/>
                </a:solidFill>
                <a:latin typeface="Verdana"/>
                <a:cs typeface="Verdana"/>
              </a:rPr>
              <a:t>ar  </a:t>
            </a:r>
            <a:r>
              <a:rPr sz="3000" b="1" spc="-105" dirty="0">
                <a:solidFill>
                  <a:srgbClr val="FFFFFF"/>
                </a:solidFill>
                <a:latin typeface="Verdana"/>
                <a:cs typeface="Verdana"/>
              </a:rPr>
              <a:t>guidelin</a:t>
            </a:r>
            <a:r>
              <a:rPr sz="3000" b="1" spc="-185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sz="3000" spc="-459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Verdana"/>
                <a:cs typeface="Verdana"/>
              </a:rPr>
              <a:t>maintaining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80" dirty="0">
                <a:solidFill>
                  <a:srgbClr val="FFFFFF"/>
                </a:solidFill>
                <a:latin typeface="Verdana"/>
                <a:cs typeface="Verdana"/>
              </a:rPr>
              <a:t>open  </a:t>
            </a:r>
            <a:r>
              <a:rPr sz="3000" b="1" spc="-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000" b="1" spc="-100" dirty="0">
                <a:solidFill>
                  <a:srgbClr val="FFFFFF"/>
                </a:solidFill>
                <a:latin typeface="Verdana"/>
                <a:cs typeface="Verdana"/>
              </a:rPr>
              <a:t>ommunication</a:t>
            </a:r>
            <a:r>
              <a:rPr sz="3000" spc="-459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8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1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000" spc="35" dirty="0">
                <a:solidFill>
                  <a:srgbClr val="FFFFFF"/>
                </a:solidFill>
                <a:latin typeface="Verdana"/>
                <a:cs typeface="Verdana"/>
              </a:rPr>
              <a:t>egula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000" spc="-75" dirty="0">
                <a:solidFill>
                  <a:srgbClr val="FFFFFF"/>
                </a:solidFill>
                <a:latin typeface="Verdana"/>
                <a:cs typeface="Verdana"/>
              </a:rPr>
              <a:t>ly  </a:t>
            </a:r>
            <a:r>
              <a:rPr sz="3000" spc="90" dirty="0">
                <a:solidFill>
                  <a:srgbClr val="FFFFFF"/>
                </a:solidFill>
                <a:latin typeface="Verdana"/>
                <a:cs typeface="Verdana"/>
              </a:rPr>
              <a:t>updating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000" spc="-15" dirty="0">
                <a:solidFill>
                  <a:srgbClr val="FFFFFF"/>
                </a:solidFill>
                <a:latin typeface="Verdana"/>
                <a:cs typeface="Verdana"/>
              </a:rPr>
              <a:t>chedules.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These  </a:t>
            </a:r>
            <a:r>
              <a:rPr sz="3000" spc="16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000" spc="-2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000" spc="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000" spc="5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000" spc="40" dirty="0">
                <a:solidFill>
                  <a:srgbClr val="FFFFFF"/>
                </a:solidFill>
                <a:latin typeface="Verdana"/>
                <a:cs typeface="Verdana"/>
              </a:rPr>
              <a:t>ti</a:t>
            </a:r>
            <a:r>
              <a:rPr sz="3000" spc="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000" spc="-40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20" dirty="0">
                <a:solidFill>
                  <a:srgbClr val="FFFFFF"/>
                </a:solidFill>
                <a:latin typeface="Verdana"/>
                <a:cs typeface="Verdana"/>
              </a:rPr>
              <a:t>ensu</a:t>
            </a:r>
            <a:r>
              <a:rPr sz="3000" spc="-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0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40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85" dirty="0">
                <a:solidFill>
                  <a:srgbClr val="FFFFFF"/>
                </a:solidFill>
                <a:latin typeface="Verdana"/>
                <a:cs typeface="Verdana"/>
              </a:rPr>
              <a:t>both 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teachers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8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35" dirty="0">
                <a:solidFill>
                  <a:srgbClr val="FFFFFF"/>
                </a:solidFill>
                <a:latin typeface="Verdana"/>
                <a:cs typeface="Verdana"/>
              </a:rPr>
              <a:t>students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45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9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3000" spc="-10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35" dirty="0">
                <a:solidFill>
                  <a:srgbClr val="FFFFFF"/>
                </a:solidFill>
                <a:latin typeface="Verdana"/>
                <a:cs typeface="Verdana"/>
              </a:rPr>
              <a:t>same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000" spc="55" dirty="0">
                <a:solidFill>
                  <a:srgbClr val="FFFFFF"/>
                </a:solidFill>
                <a:latin typeface="Verdana"/>
                <a:cs typeface="Verdana"/>
              </a:rPr>
              <a:t>age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8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50" dirty="0">
                <a:solidFill>
                  <a:srgbClr val="FFFFFF"/>
                </a:solidFill>
                <a:latin typeface="Verdana"/>
                <a:cs typeface="Verdana"/>
              </a:rPr>
              <a:t>plan  </a:t>
            </a:r>
            <a:r>
              <a:rPr sz="3000" spc="-15" dirty="0">
                <a:solidFill>
                  <a:srgbClr val="FFFFFF"/>
                </a:solidFill>
                <a:latin typeface="Verdana"/>
                <a:cs typeface="Verdana"/>
              </a:rPr>
              <a:t>accordingly.</a:t>
            </a:r>
            <a:endParaRPr sz="3000" dirty="0">
              <a:latin typeface="Verdana"/>
              <a:cs typeface="Verdana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064DCF9-141C-4656-E664-A505052B1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3436" y="1315223"/>
            <a:ext cx="9118854" cy="655319"/>
          </a:xfrm>
        </p:spPr>
        <p:txBody>
          <a:bodyPr/>
          <a:lstStyle/>
          <a:p>
            <a:r>
              <a:rPr lang="en-US" dirty="0"/>
              <a:t>Login &amp; Register:-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2177E6-C019-EE37-19B8-98D8A17032D7}"/>
              </a:ext>
            </a:extLst>
          </p:cNvPr>
          <p:cNvSpPr txBox="1"/>
          <p:nvPr/>
        </p:nvSpPr>
        <p:spPr>
          <a:xfrm>
            <a:off x="10293350" y="2711450"/>
            <a:ext cx="6323965" cy="6129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Login</a:t>
            </a:r>
            <a:r>
              <a:rPr lang="en-US" sz="2400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 Allows registered users (students and teachers) to securely access their accounts using their credentials. Teachers can manage appointments, while students can view and book them.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Register</a:t>
            </a:r>
            <a:r>
              <a:rPr lang="en-US" sz="2400" dirty="0"/>
              <a:t>: 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Enables new users to sign up by providing essential details such as name, email, and role (student or teacher). Admin approval may be required for account activation.</a:t>
            </a: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55E14FCD-72CC-48A7-DAA5-C6549131C1E1}"/>
              </a:ext>
            </a:extLst>
          </p:cNvPr>
          <p:cNvSpPr/>
          <p:nvPr/>
        </p:nvSpPr>
        <p:spPr>
          <a:xfrm>
            <a:off x="10626090" y="887619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4C5BB17C-EE73-AEEA-C859-FB93F23C9720}"/>
              </a:ext>
            </a:extLst>
          </p:cNvPr>
          <p:cNvSpPr/>
          <p:nvPr/>
        </p:nvSpPr>
        <p:spPr>
          <a:xfrm>
            <a:off x="0" y="8825149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8A4DCE-BA25-86B0-8640-C27426C057EF}"/>
              </a:ext>
            </a:extLst>
          </p:cNvPr>
          <p:cNvGrpSpPr/>
          <p:nvPr/>
        </p:nvGrpSpPr>
        <p:grpSpPr>
          <a:xfrm>
            <a:off x="1026760" y="1642883"/>
            <a:ext cx="8428390" cy="7971919"/>
            <a:chOff x="955227" y="1628913"/>
            <a:chExt cx="7128323" cy="797191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1722026-48F1-4748-910F-D6BAE9C547C9}"/>
                </a:ext>
              </a:extLst>
            </p:cNvPr>
            <p:cNvSpPr/>
            <p:nvPr/>
          </p:nvSpPr>
          <p:spPr>
            <a:xfrm>
              <a:off x="3740150" y="3811371"/>
              <a:ext cx="4343400" cy="5789461"/>
            </a:xfrm>
            <a:prstGeom prst="roundRect">
              <a:avLst/>
            </a:prstGeom>
            <a:blipFill dpi="0"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6128"/>
                        </a14:imgEffect>
                        <a14:imgEffect>
                          <a14:saturation sat="12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reflection stA="0" endPos="0" dist="50800" dir="5400000" sy="-100000" algn="bl" rotWithShape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D61934F-5BFB-FAA0-A97A-A867624CC9FE}"/>
                </a:ext>
              </a:extLst>
            </p:cNvPr>
            <p:cNvSpPr/>
            <p:nvPr/>
          </p:nvSpPr>
          <p:spPr>
            <a:xfrm>
              <a:off x="955227" y="1628913"/>
              <a:ext cx="4343400" cy="4546607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73150" y="1263650"/>
            <a:ext cx="628967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b="1" spc="-245" dirty="0">
                <a:latin typeface="Verdana"/>
                <a:cs typeface="Verdana"/>
              </a:rPr>
              <a:t>Admin Module :-</a:t>
            </a:r>
            <a:endParaRPr sz="400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78839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BEDB898-AA8B-DDC0-DD3A-7FEB5DFA4F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159750" y="1239157"/>
            <a:ext cx="8373109" cy="3694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Add, update, and delete teacher information.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Approve and manage Teachers registrations and can view statistics.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C8629633-ECCE-0737-9269-18FD765FC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682" y="4540250"/>
            <a:ext cx="11064268" cy="5025803"/>
          </a:xfrm>
          <a:prstGeom prst="rect">
            <a:avLst/>
          </a:prstGeom>
        </p:spPr>
      </p:pic>
      <p:sp>
        <p:nvSpPr>
          <p:cNvPr id="11" name="object 5">
            <a:extLst>
              <a:ext uri="{FF2B5EF4-FFF2-40B4-BE49-F238E27FC236}">
                <a16:creationId xmlns:a16="http://schemas.microsoft.com/office/drawing/2014/main" id="{F7709FC3-B8BC-C85A-5434-C8047991BCE0}"/>
              </a:ext>
            </a:extLst>
          </p:cNvPr>
          <p:cNvSpPr/>
          <p:nvPr/>
        </p:nvSpPr>
        <p:spPr>
          <a:xfrm>
            <a:off x="10566581" y="9451753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26C618-4024-A386-5399-3036D8435FB0}"/>
              </a:ext>
            </a:extLst>
          </p:cNvPr>
          <p:cNvSpPr txBox="1"/>
          <p:nvPr/>
        </p:nvSpPr>
        <p:spPr>
          <a:xfrm>
            <a:off x="1207135" y="5355321"/>
            <a:ext cx="529717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Admin Credentials:</a:t>
            </a: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Email: admin@admin.com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Password: admin123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1351" y="1302918"/>
            <a:ext cx="6233795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pc="-100" dirty="0">
                <a:latin typeface="Verdana"/>
                <a:cs typeface="Verdana"/>
              </a:rPr>
              <a:t>Teachers Module :-</a:t>
            </a:r>
            <a:endParaRPr spc="-305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78839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7830AD-64DB-1175-BFDD-F65685A13E63}"/>
              </a:ext>
            </a:extLst>
          </p:cNvPr>
          <p:cNvSpPr txBox="1"/>
          <p:nvPr/>
        </p:nvSpPr>
        <p:spPr>
          <a:xfrm>
            <a:off x="7931150" y="1630578"/>
            <a:ext cx="7917404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Login to the system.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Schedule, approve and cancel appointments.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Send email alerts to students.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View messages and students appointments.</a:t>
            </a:r>
          </a:p>
        </p:txBody>
      </p:sp>
      <p:pic>
        <p:nvPicPr>
          <p:cNvPr id="15" name="Picture 14" descr="A screenshot of a schedule management&#10;&#10;Description automatically generated">
            <a:extLst>
              <a:ext uri="{FF2B5EF4-FFF2-40B4-BE49-F238E27FC236}">
                <a16:creationId xmlns:a16="http://schemas.microsoft.com/office/drawing/2014/main" id="{91E325A5-626D-C442-3820-18CBCAE07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87" y="2201816"/>
            <a:ext cx="6973261" cy="3799716"/>
          </a:xfrm>
          <a:prstGeom prst="rect">
            <a:avLst/>
          </a:prstGeom>
        </p:spPr>
      </p:pic>
      <p:pic>
        <p:nvPicPr>
          <p:cNvPr id="17" name="Picture 16" descr="A screenshot of a computer">
            <a:extLst>
              <a:ext uri="{FF2B5EF4-FFF2-40B4-BE49-F238E27FC236}">
                <a16:creationId xmlns:a16="http://schemas.microsoft.com/office/drawing/2014/main" id="{513CCDC1-F5DA-36BF-68AC-55D4ECBAC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350" y="5149850"/>
            <a:ext cx="7515473" cy="4683378"/>
          </a:xfrm>
          <a:prstGeom prst="rect">
            <a:avLst/>
          </a:prstGeom>
        </p:spPr>
      </p:pic>
      <p:pic>
        <p:nvPicPr>
          <p:cNvPr id="19" name="Picture 18" descr="A screenshot of a calendar&#10;&#10;Description automatically generated">
            <a:extLst>
              <a:ext uri="{FF2B5EF4-FFF2-40B4-BE49-F238E27FC236}">
                <a16:creationId xmlns:a16="http://schemas.microsoft.com/office/drawing/2014/main" id="{44A7EF3D-26E8-2453-5B28-E46621B8A6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40" y="6513899"/>
            <a:ext cx="6086953" cy="33193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467</Words>
  <Application>Microsoft Office PowerPoint</Application>
  <PresentationFormat>Custom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Microsoft Himalaya</vt:lpstr>
      <vt:lpstr>Tahoma</vt:lpstr>
      <vt:lpstr>ui-sans-serif</vt:lpstr>
      <vt:lpstr>Verdana</vt:lpstr>
      <vt:lpstr>Wingdings</vt:lpstr>
      <vt:lpstr>Office Theme</vt:lpstr>
      <vt:lpstr>PowerPoint Presentation</vt:lpstr>
      <vt:lpstr>Introduction</vt:lpstr>
      <vt:lpstr>About</vt:lpstr>
      <vt:lpstr>Problem Statement</vt:lpstr>
      <vt:lpstr>Technologies Used:-</vt:lpstr>
      <vt:lpstr>System Modules :-</vt:lpstr>
      <vt:lpstr>Login &amp; Register:-</vt:lpstr>
      <vt:lpstr>Add, update, and delete teacher information. Approve and manage Teachers registrations and can view statistics. </vt:lpstr>
      <vt:lpstr>Teachers Module :-</vt:lpstr>
      <vt:lpstr>Student Module :-</vt:lpstr>
      <vt:lpstr>Benefits :-</vt:lpstr>
      <vt:lpstr>Features :-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Theja ashwin</cp:lastModifiedBy>
  <cp:revision>5</cp:revision>
  <dcterms:created xsi:type="dcterms:W3CDTF">2024-11-19T06:04:20Z</dcterms:created>
  <dcterms:modified xsi:type="dcterms:W3CDTF">2024-11-22T04:56:25Z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2024-11-18T00:00:00Z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2024-11-19T00:00:00Z</vt:filetime>
  </property>
</Properties>
</file>