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56" r:id="rId6"/>
    <p:sldId id="257" r:id="rId7"/>
  </p:sldIdLst>
  <p:sldSz cx="36576000" cy="27432000"/>
  <p:notesSz cx="7010400" cy="9296400"/>
  <p:defaultTextStyle>
    <a:defPPr>
      <a:defRPr lang="en-US"/>
    </a:defPPr>
    <a:lvl1pPr algn="l" rtl="0" fontAlgn="base">
      <a:spcBef>
        <a:spcPct val="0"/>
      </a:spcBef>
      <a:spcAft>
        <a:spcPct val="0"/>
      </a:spcAft>
      <a:defRPr sz="72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72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72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72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7200" kern="1200">
        <a:solidFill>
          <a:schemeClr val="tx1"/>
        </a:solidFill>
        <a:latin typeface="Arial" panose="020B0604020202020204" pitchFamily="34" charset="0"/>
        <a:ea typeface="+mn-ea"/>
        <a:cs typeface="+mn-cs"/>
      </a:defRPr>
    </a:lvl5pPr>
    <a:lvl6pPr marL="2286000" algn="l" defTabSz="914400" rtl="0" eaLnBrk="1" latinLnBrk="0" hangingPunct="1">
      <a:defRPr sz="7200" kern="1200">
        <a:solidFill>
          <a:schemeClr val="tx1"/>
        </a:solidFill>
        <a:latin typeface="Arial" panose="020B0604020202020204" pitchFamily="34" charset="0"/>
        <a:ea typeface="+mn-ea"/>
        <a:cs typeface="+mn-cs"/>
      </a:defRPr>
    </a:lvl6pPr>
    <a:lvl7pPr marL="2743200" algn="l" defTabSz="914400" rtl="0" eaLnBrk="1" latinLnBrk="0" hangingPunct="1">
      <a:defRPr sz="7200" kern="1200">
        <a:solidFill>
          <a:schemeClr val="tx1"/>
        </a:solidFill>
        <a:latin typeface="Arial" panose="020B0604020202020204" pitchFamily="34" charset="0"/>
        <a:ea typeface="+mn-ea"/>
        <a:cs typeface="+mn-cs"/>
      </a:defRPr>
    </a:lvl7pPr>
    <a:lvl8pPr marL="3200400" algn="l" defTabSz="914400" rtl="0" eaLnBrk="1" latinLnBrk="0" hangingPunct="1">
      <a:defRPr sz="7200" kern="1200">
        <a:solidFill>
          <a:schemeClr val="tx1"/>
        </a:solidFill>
        <a:latin typeface="Arial" panose="020B0604020202020204" pitchFamily="34" charset="0"/>
        <a:ea typeface="+mn-ea"/>
        <a:cs typeface="+mn-cs"/>
      </a:defRPr>
    </a:lvl8pPr>
    <a:lvl9pPr marL="3657600" algn="l" defTabSz="914400" rtl="0" eaLnBrk="1" latinLnBrk="0" hangingPunct="1">
      <a:defRPr sz="7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00"/>
    <a:srgbClr val="333333"/>
    <a:srgbClr val="FFFFFF"/>
    <a:srgbClr val="FFFF99"/>
    <a:srgbClr val="D9E0B2"/>
    <a:srgbClr val="BCCF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2FF64-0C14-465F-88CF-1A24FC385B87}" v="2" dt="2024-10-30T00:22:18.4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8" autoAdjust="0"/>
    <p:restoredTop sz="94660"/>
  </p:normalViewPr>
  <p:slideViewPr>
    <p:cSldViewPr>
      <p:cViewPr varScale="1">
        <p:scale>
          <a:sx n="38" d="100"/>
          <a:sy n="38" d="100"/>
        </p:scale>
        <p:origin x="2178" y="132"/>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yatt, Jacob E CDT 2025" userId="8b9d417a-8c46-4136-87d3-9b6e2d7ca5cb" providerId="ADAL" clId="{87C2FF64-0C14-465F-88CF-1A24FC385B87}"/>
    <pc:docChg chg="custSel modSld">
      <pc:chgData name="Hyatt, Jacob E CDT 2025" userId="8b9d417a-8c46-4136-87d3-9b6e2d7ca5cb" providerId="ADAL" clId="{87C2FF64-0C14-465F-88CF-1A24FC385B87}" dt="2024-10-30T00:24:29.349" v="167" actId="20577"/>
      <pc:docMkLst>
        <pc:docMk/>
      </pc:docMkLst>
      <pc:sldChg chg="delSp modSp mod">
        <pc:chgData name="Hyatt, Jacob E CDT 2025" userId="8b9d417a-8c46-4136-87d3-9b6e2d7ca5cb" providerId="ADAL" clId="{87C2FF64-0C14-465F-88CF-1A24FC385B87}" dt="2024-10-30T00:24:29.349" v="167" actId="20577"/>
        <pc:sldMkLst>
          <pc:docMk/>
          <pc:sldMk cId="0" sldId="256"/>
        </pc:sldMkLst>
        <pc:spChg chg="mod">
          <ac:chgData name="Hyatt, Jacob E CDT 2025" userId="8b9d417a-8c46-4136-87d3-9b6e2d7ca5cb" providerId="ADAL" clId="{87C2FF64-0C14-465F-88CF-1A24FC385B87}" dt="2024-10-30T00:23:56.924" v="146" actId="20577"/>
          <ac:spMkLst>
            <pc:docMk/>
            <pc:sldMk cId="0" sldId="256"/>
            <ac:spMk id="2052" creationId="{00000000-0000-0000-0000-000000000000}"/>
          </ac:spMkLst>
        </pc:spChg>
        <pc:spChg chg="mod">
          <ac:chgData name="Hyatt, Jacob E CDT 2025" userId="8b9d417a-8c46-4136-87d3-9b6e2d7ca5cb" providerId="ADAL" clId="{87C2FF64-0C14-465F-88CF-1A24FC385B87}" dt="2024-10-30T00:24:29.349" v="167" actId="20577"/>
          <ac:spMkLst>
            <pc:docMk/>
            <pc:sldMk cId="0" sldId="256"/>
            <ac:spMk id="2330" creationId="{00000000-0000-0000-0000-000000000000}"/>
          </ac:spMkLst>
        </pc:spChg>
        <pc:spChg chg="mod">
          <ac:chgData name="Hyatt, Jacob E CDT 2025" userId="8b9d417a-8c46-4136-87d3-9b6e2d7ca5cb" providerId="ADAL" clId="{87C2FF64-0C14-465F-88CF-1A24FC385B87}" dt="2024-10-30T00:22:16.455" v="71" actId="20577"/>
          <ac:spMkLst>
            <pc:docMk/>
            <pc:sldMk cId="0" sldId="256"/>
            <ac:spMk id="2342" creationId="{00000000-0000-0000-0000-000000000000}"/>
          </ac:spMkLst>
        </pc:spChg>
        <pc:spChg chg="mod">
          <ac:chgData name="Hyatt, Jacob E CDT 2025" userId="8b9d417a-8c46-4136-87d3-9b6e2d7ca5cb" providerId="ADAL" clId="{87C2FF64-0C14-465F-88CF-1A24FC385B87}" dt="2024-10-30T00:22:08.641" v="66" actId="20577"/>
          <ac:spMkLst>
            <pc:docMk/>
            <pc:sldMk cId="0" sldId="256"/>
            <ac:spMk id="2349" creationId="{00000000-0000-0000-0000-000000000000}"/>
          </ac:spMkLst>
        </pc:spChg>
        <pc:picChg chg="del">
          <ac:chgData name="Hyatt, Jacob E CDT 2025" userId="8b9d417a-8c46-4136-87d3-9b6e2d7ca5cb" providerId="ADAL" clId="{87C2FF64-0C14-465F-88CF-1A24FC385B87}" dt="2024-10-30T00:22:10.134" v="67" actId="478"/>
          <ac:picMkLst>
            <pc:docMk/>
            <pc:sldMk cId="0" sldId="256"/>
            <ac:picMk id="2346" creationId="{00000000-0000-0000-0000-000000000000}"/>
          </ac:picMkLst>
        </pc:picChg>
        <pc:picChg chg="del">
          <ac:chgData name="Hyatt, Jacob E CDT 2025" userId="8b9d417a-8c46-4136-87d3-9b6e2d7ca5cb" providerId="ADAL" clId="{87C2FF64-0C14-465F-88CF-1A24FC385B87}" dt="2024-10-30T00:22:18.391" v="72" actId="478"/>
          <ac:picMkLst>
            <pc:docMk/>
            <pc:sldMk cId="0" sldId="256"/>
            <ac:picMk id="2350"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4489450"/>
            <a:ext cx="27432000" cy="95504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4572000" y="14408150"/>
            <a:ext cx="27432000" cy="662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679A923-D5A5-404B-AA48-2B0801D29004}" type="slidenum">
              <a:rPr lang="en-US" altLang="en-US"/>
              <a:pPr/>
              <a:t>‹#›</a:t>
            </a:fld>
            <a:endParaRPr lang="en-US" altLang="en-US"/>
          </a:p>
        </p:txBody>
      </p:sp>
    </p:spTree>
    <p:extLst>
      <p:ext uri="{BB962C8B-B14F-4D97-AF65-F5344CB8AC3E}">
        <p14:creationId xmlns:p14="http://schemas.microsoft.com/office/powerpoint/2010/main" val="234843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24F916B-D2E1-442E-8F63-A50BE237CAD3}" type="slidenum">
              <a:rPr lang="en-US" altLang="en-US"/>
              <a:pPr/>
              <a:t>‹#›</a:t>
            </a:fld>
            <a:endParaRPr lang="en-US" altLang="en-US"/>
          </a:p>
        </p:txBody>
      </p:sp>
    </p:spTree>
    <p:extLst>
      <p:ext uri="{BB962C8B-B14F-4D97-AF65-F5344CB8AC3E}">
        <p14:creationId xmlns:p14="http://schemas.microsoft.com/office/powerpoint/2010/main" val="3422859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50"/>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50"/>
            <a:ext cx="245364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E204821-ECE5-4515-B917-DF9ACE00DD71}" type="slidenum">
              <a:rPr lang="en-US" altLang="en-US"/>
              <a:pPr/>
              <a:t>‹#›</a:t>
            </a:fld>
            <a:endParaRPr lang="en-US" altLang="en-US"/>
          </a:p>
        </p:txBody>
      </p:sp>
    </p:spTree>
    <p:extLst>
      <p:ext uri="{BB962C8B-B14F-4D97-AF65-F5344CB8AC3E}">
        <p14:creationId xmlns:p14="http://schemas.microsoft.com/office/powerpoint/2010/main" val="28274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08A1C97-214F-4D31-BFAE-106F9D6F5EF8}" type="slidenum">
              <a:rPr lang="en-US" altLang="en-US"/>
              <a:pPr/>
              <a:t>‹#›</a:t>
            </a:fld>
            <a:endParaRPr lang="en-US" altLang="en-US"/>
          </a:p>
        </p:txBody>
      </p:sp>
    </p:spTree>
    <p:extLst>
      <p:ext uri="{BB962C8B-B14F-4D97-AF65-F5344CB8AC3E}">
        <p14:creationId xmlns:p14="http://schemas.microsoft.com/office/powerpoint/2010/main" val="211722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0" y="6838950"/>
            <a:ext cx="31546800" cy="11410950"/>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2495550" y="18357850"/>
            <a:ext cx="31546800" cy="60007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FEAD6C6-E973-4A8F-911F-2741FCC6AA07}" type="slidenum">
              <a:rPr lang="en-US" altLang="en-US"/>
              <a:pPr/>
              <a:t>‹#›</a:t>
            </a:fld>
            <a:endParaRPr lang="en-US" altLang="en-US"/>
          </a:p>
        </p:txBody>
      </p:sp>
    </p:spTree>
    <p:extLst>
      <p:ext uri="{BB962C8B-B14F-4D97-AF65-F5344CB8AC3E}">
        <p14:creationId xmlns:p14="http://schemas.microsoft.com/office/powerpoint/2010/main" val="2189264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00"/>
            <a:ext cx="16383000" cy="18103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64200" y="6400800"/>
            <a:ext cx="16383000" cy="18103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9570889-E841-45CD-9B06-BDCDBDFEF19F}" type="slidenum">
              <a:rPr lang="en-US" altLang="en-US"/>
              <a:pPr/>
              <a:t>‹#›</a:t>
            </a:fld>
            <a:endParaRPr lang="en-US" altLang="en-US"/>
          </a:p>
        </p:txBody>
      </p:sp>
    </p:spTree>
    <p:extLst>
      <p:ext uri="{BB962C8B-B14F-4D97-AF65-F5344CB8AC3E}">
        <p14:creationId xmlns:p14="http://schemas.microsoft.com/office/powerpoint/2010/main" val="3854432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460500"/>
            <a:ext cx="31546800" cy="5302250"/>
          </a:xfrm>
        </p:spPr>
        <p:txBody>
          <a:bodyPr/>
          <a:lstStyle/>
          <a:p>
            <a:r>
              <a:rPr lang="en-US"/>
              <a:t>Click to edit Master title style</a:t>
            </a:r>
          </a:p>
        </p:txBody>
      </p:sp>
      <p:sp>
        <p:nvSpPr>
          <p:cNvPr id="3" name="Text Placeholder 2"/>
          <p:cNvSpPr>
            <a:spLocks noGrp="1"/>
          </p:cNvSpPr>
          <p:nvPr>
            <p:ph type="body" idx="1"/>
          </p:nvPr>
        </p:nvSpPr>
        <p:spPr>
          <a:xfrm>
            <a:off x="2519363" y="6724650"/>
            <a:ext cx="15473362"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19363" y="10020300"/>
            <a:ext cx="15473362"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16600" y="6724650"/>
            <a:ext cx="15549563" cy="3295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16600" y="10020300"/>
            <a:ext cx="15549563" cy="1473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5F267D63-C3FB-40A3-BD3D-6E8A6E83697F}" type="slidenum">
              <a:rPr lang="en-US" altLang="en-US"/>
              <a:pPr/>
              <a:t>‹#›</a:t>
            </a:fld>
            <a:endParaRPr lang="en-US" altLang="en-US"/>
          </a:p>
        </p:txBody>
      </p:sp>
    </p:spTree>
    <p:extLst>
      <p:ext uri="{BB962C8B-B14F-4D97-AF65-F5344CB8AC3E}">
        <p14:creationId xmlns:p14="http://schemas.microsoft.com/office/powerpoint/2010/main" val="282307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5887B3F3-F80B-4ED2-A67E-B7D3B8A08B7F}" type="slidenum">
              <a:rPr lang="en-US" altLang="en-US"/>
              <a:pPr/>
              <a:t>‹#›</a:t>
            </a:fld>
            <a:endParaRPr lang="en-US" altLang="en-US"/>
          </a:p>
        </p:txBody>
      </p:sp>
    </p:spTree>
    <p:extLst>
      <p:ext uri="{BB962C8B-B14F-4D97-AF65-F5344CB8AC3E}">
        <p14:creationId xmlns:p14="http://schemas.microsoft.com/office/powerpoint/2010/main" val="158105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CE047183-E97D-442D-A6CA-5D349559FBC0}" type="slidenum">
              <a:rPr lang="en-US" altLang="en-US"/>
              <a:pPr/>
              <a:t>‹#›</a:t>
            </a:fld>
            <a:endParaRPr lang="en-US" altLang="en-US"/>
          </a:p>
        </p:txBody>
      </p:sp>
    </p:spTree>
    <p:extLst>
      <p:ext uri="{BB962C8B-B14F-4D97-AF65-F5344CB8AC3E}">
        <p14:creationId xmlns:p14="http://schemas.microsoft.com/office/powerpoint/2010/main" val="2359486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15549563" y="3949700"/>
            <a:ext cx="18516600" cy="19494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B396291-DB56-40E5-AE70-277B3AC34DD5}" type="slidenum">
              <a:rPr lang="en-US" altLang="en-US"/>
              <a:pPr/>
              <a:t>‹#›</a:t>
            </a:fld>
            <a:endParaRPr lang="en-US" altLang="en-US"/>
          </a:p>
        </p:txBody>
      </p:sp>
    </p:spTree>
    <p:extLst>
      <p:ext uri="{BB962C8B-B14F-4D97-AF65-F5344CB8AC3E}">
        <p14:creationId xmlns:p14="http://schemas.microsoft.com/office/powerpoint/2010/main" val="258369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3" y="1828800"/>
            <a:ext cx="11796712" cy="64008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15549563" y="3949700"/>
            <a:ext cx="18516600" cy="19494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19363" y="8229600"/>
            <a:ext cx="11796712" cy="152463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5305907D-3662-4A72-8EAF-5BE9E6161502}" type="slidenum">
              <a:rPr lang="en-US" altLang="en-US"/>
              <a:pPr/>
              <a:t>‹#›</a:t>
            </a:fld>
            <a:endParaRPr lang="en-US" altLang="en-US"/>
          </a:p>
        </p:txBody>
      </p:sp>
    </p:spTree>
    <p:extLst>
      <p:ext uri="{BB962C8B-B14F-4D97-AF65-F5344CB8AC3E}">
        <p14:creationId xmlns:p14="http://schemas.microsoft.com/office/powerpoint/2010/main" val="178271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828800" y="1098550"/>
            <a:ext cx="32918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828800" y="6400800"/>
            <a:ext cx="32918400" cy="1810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828800" y="249809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defTabSz="3657600">
              <a:defRPr sz="5600"/>
            </a:lvl1pPr>
          </a:lstStyle>
          <a:p>
            <a:endParaRPr lang="en-US" altLang="en-US"/>
          </a:p>
        </p:txBody>
      </p:sp>
      <p:sp>
        <p:nvSpPr>
          <p:cNvPr id="1029" name="Rectangle 5"/>
          <p:cNvSpPr>
            <a:spLocks noGrp="1" noChangeArrowheads="1"/>
          </p:cNvSpPr>
          <p:nvPr>
            <p:ph type="ftr" sz="quarter" idx="3"/>
          </p:nvPr>
        </p:nvSpPr>
        <p:spPr bwMode="auto">
          <a:xfrm>
            <a:off x="12496800" y="24980900"/>
            <a:ext cx="11582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algn="ctr" defTabSz="3657600">
              <a:defRPr sz="5600"/>
            </a:lvl1pPr>
          </a:lstStyle>
          <a:p>
            <a:endParaRPr lang="en-US" altLang="en-US"/>
          </a:p>
        </p:txBody>
      </p:sp>
      <p:sp>
        <p:nvSpPr>
          <p:cNvPr id="1030" name="Rectangle 6"/>
          <p:cNvSpPr>
            <a:spLocks noGrp="1" noChangeArrowheads="1"/>
          </p:cNvSpPr>
          <p:nvPr>
            <p:ph type="sldNum" sz="quarter" idx="4"/>
          </p:nvPr>
        </p:nvSpPr>
        <p:spPr bwMode="auto">
          <a:xfrm>
            <a:off x="26212800" y="24980900"/>
            <a:ext cx="8534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algn="r" defTabSz="3657600">
              <a:defRPr sz="5600"/>
            </a:lvl1pPr>
          </a:lstStyle>
          <a:p>
            <a:fld id="{C4410AEE-88FE-4F02-8197-158C49CB2E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57600" rtl="0" fontAlgn="base">
        <a:spcBef>
          <a:spcPct val="0"/>
        </a:spcBef>
        <a:spcAft>
          <a:spcPct val="0"/>
        </a:spcAft>
        <a:defRPr sz="8000" kern="1200">
          <a:solidFill>
            <a:schemeClr val="tx2"/>
          </a:solidFill>
          <a:latin typeface="+mj-lt"/>
          <a:ea typeface="+mj-ea"/>
          <a:cs typeface="+mj-cs"/>
        </a:defRPr>
      </a:lvl1pPr>
      <a:lvl2pPr algn="ctr" defTabSz="3657600" rtl="0" fontAlgn="base">
        <a:spcBef>
          <a:spcPct val="0"/>
        </a:spcBef>
        <a:spcAft>
          <a:spcPct val="0"/>
        </a:spcAft>
        <a:defRPr sz="8000">
          <a:solidFill>
            <a:schemeClr val="tx2"/>
          </a:solidFill>
          <a:latin typeface="Arial" panose="020B0604020202020204" pitchFamily="34" charset="0"/>
        </a:defRPr>
      </a:lvl2pPr>
      <a:lvl3pPr algn="ctr" defTabSz="3657600" rtl="0" fontAlgn="base">
        <a:spcBef>
          <a:spcPct val="0"/>
        </a:spcBef>
        <a:spcAft>
          <a:spcPct val="0"/>
        </a:spcAft>
        <a:defRPr sz="8000">
          <a:solidFill>
            <a:schemeClr val="tx2"/>
          </a:solidFill>
          <a:latin typeface="Arial" panose="020B0604020202020204" pitchFamily="34" charset="0"/>
        </a:defRPr>
      </a:lvl3pPr>
      <a:lvl4pPr algn="ctr" defTabSz="3657600" rtl="0" fontAlgn="base">
        <a:spcBef>
          <a:spcPct val="0"/>
        </a:spcBef>
        <a:spcAft>
          <a:spcPct val="0"/>
        </a:spcAft>
        <a:defRPr sz="8000">
          <a:solidFill>
            <a:schemeClr val="tx2"/>
          </a:solidFill>
          <a:latin typeface="Arial" panose="020B0604020202020204" pitchFamily="34" charset="0"/>
        </a:defRPr>
      </a:lvl4pPr>
      <a:lvl5pPr algn="ctr" defTabSz="3657600" rtl="0" fontAlgn="base">
        <a:spcBef>
          <a:spcPct val="0"/>
        </a:spcBef>
        <a:spcAft>
          <a:spcPct val="0"/>
        </a:spcAft>
        <a:defRPr sz="8000">
          <a:solidFill>
            <a:schemeClr val="tx2"/>
          </a:solidFill>
          <a:latin typeface="Arial" panose="020B0604020202020204" pitchFamily="34" charset="0"/>
        </a:defRPr>
      </a:lvl5pPr>
      <a:lvl6pPr marL="457200" algn="ctr" defTabSz="3657600" rtl="0" fontAlgn="base">
        <a:spcBef>
          <a:spcPct val="0"/>
        </a:spcBef>
        <a:spcAft>
          <a:spcPct val="0"/>
        </a:spcAft>
        <a:defRPr sz="8000">
          <a:solidFill>
            <a:schemeClr val="tx2"/>
          </a:solidFill>
          <a:latin typeface="Arial" panose="020B0604020202020204" pitchFamily="34" charset="0"/>
        </a:defRPr>
      </a:lvl6pPr>
      <a:lvl7pPr marL="914400" algn="ctr" defTabSz="3657600" rtl="0" fontAlgn="base">
        <a:spcBef>
          <a:spcPct val="0"/>
        </a:spcBef>
        <a:spcAft>
          <a:spcPct val="0"/>
        </a:spcAft>
        <a:defRPr sz="8000">
          <a:solidFill>
            <a:schemeClr val="tx2"/>
          </a:solidFill>
          <a:latin typeface="Arial" panose="020B0604020202020204" pitchFamily="34" charset="0"/>
        </a:defRPr>
      </a:lvl7pPr>
      <a:lvl8pPr marL="1371600" algn="ctr" defTabSz="3657600" rtl="0" fontAlgn="base">
        <a:spcBef>
          <a:spcPct val="0"/>
        </a:spcBef>
        <a:spcAft>
          <a:spcPct val="0"/>
        </a:spcAft>
        <a:defRPr sz="8000">
          <a:solidFill>
            <a:schemeClr val="tx2"/>
          </a:solidFill>
          <a:latin typeface="Arial" panose="020B0604020202020204" pitchFamily="34" charset="0"/>
        </a:defRPr>
      </a:lvl8pPr>
      <a:lvl9pPr marL="1828800" algn="ctr" defTabSz="3657600" rtl="0" fontAlgn="base">
        <a:spcBef>
          <a:spcPct val="0"/>
        </a:spcBef>
        <a:spcAft>
          <a:spcPct val="0"/>
        </a:spcAft>
        <a:defRPr sz="8000">
          <a:solidFill>
            <a:schemeClr val="tx2"/>
          </a:solidFill>
          <a:latin typeface="Arial" panose="020B0604020202020204" pitchFamily="34" charset="0"/>
        </a:defRPr>
      </a:lvl9pPr>
    </p:titleStyle>
    <p:bodyStyle>
      <a:lvl1pPr marL="1371600" indent="-1371600" algn="l" defTabSz="3657600" rtl="0" fontAlgn="base">
        <a:spcBef>
          <a:spcPct val="20000"/>
        </a:spcBef>
        <a:spcAft>
          <a:spcPct val="0"/>
        </a:spcAft>
        <a:buChar char="•"/>
        <a:defRPr sz="4500" kern="1200">
          <a:solidFill>
            <a:schemeClr val="tx1"/>
          </a:solidFill>
          <a:latin typeface="+mn-lt"/>
          <a:ea typeface="+mn-ea"/>
          <a:cs typeface="+mn-cs"/>
        </a:defRPr>
      </a:lvl1pPr>
      <a:lvl2pPr marL="2971800" indent="-1143000" algn="l" defTabSz="3657600" rtl="0" fontAlgn="base">
        <a:spcBef>
          <a:spcPct val="20000"/>
        </a:spcBef>
        <a:spcAft>
          <a:spcPct val="0"/>
        </a:spcAft>
        <a:buChar char="–"/>
        <a:defRPr sz="3500" kern="1200">
          <a:solidFill>
            <a:schemeClr val="tx1"/>
          </a:solidFill>
          <a:latin typeface="+mn-lt"/>
          <a:ea typeface="+mn-ea"/>
          <a:cs typeface="+mn-cs"/>
        </a:defRPr>
      </a:lvl2pPr>
      <a:lvl3pPr marL="4572000" indent="-914400" algn="l" defTabSz="3657600" rtl="0" fontAlgn="base">
        <a:spcBef>
          <a:spcPct val="20000"/>
        </a:spcBef>
        <a:spcAft>
          <a:spcPct val="0"/>
        </a:spcAft>
        <a:buChar char="•"/>
        <a:defRPr sz="3000" kern="1200">
          <a:solidFill>
            <a:schemeClr val="tx1"/>
          </a:solidFill>
          <a:latin typeface="+mn-lt"/>
          <a:ea typeface="+mn-ea"/>
          <a:cs typeface="+mn-cs"/>
        </a:defRPr>
      </a:lvl3pPr>
      <a:lvl4pPr marL="6400800" indent="-914400" algn="l" defTabSz="3657600" rtl="0" fontAlgn="base">
        <a:spcBef>
          <a:spcPct val="20000"/>
        </a:spcBef>
        <a:spcAft>
          <a:spcPct val="0"/>
        </a:spcAft>
        <a:buChar char="–"/>
        <a:defRPr sz="2500" kern="1200">
          <a:solidFill>
            <a:schemeClr val="tx1"/>
          </a:solidFill>
          <a:latin typeface="+mn-lt"/>
          <a:ea typeface="+mn-ea"/>
          <a:cs typeface="+mn-cs"/>
        </a:defRPr>
      </a:lvl4pPr>
      <a:lvl5pPr marL="8229600" indent="-914400" algn="l" defTabSz="3657600" rtl="0" fontAlgn="base">
        <a:spcBef>
          <a:spcPct val="20000"/>
        </a:spcBef>
        <a:spcAft>
          <a:spcPct val="0"/>
        </a:spcAft>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6981817" y="933450"/>
            <a:ext cx="22755240" cy="4248150"/>
          </a:xfrm>
          <a:noFill/>
          <a:ln w="57150">
            <a:noFill/>
            <a:miter lim="800000"/>
            <a:headEnd/>
            <a:tailEnd/>
          </a:ln>
        </p:spPr>
        <p:txBody>
          <a:bodyPr/>
          <a:lstStyle/>
          <a:p>
            <a:r>
              <a:rPr lang="en-US" altLang="en-US" sz="9600" b="1" baseline="-25000" dirty="0">
                <a:latin typeface="Palatino Linotype" panose="02040502050505030304" pitchFamily="18" charset="0"/>
              </a:rPr>
              <a:t>Optimized Tactical Routing for </a:t>
            </a:r>
            <a:br>
              <a:rPr lang="en-US" altLang="en-US" sz="9600" b="1" baseline="-25000" dirty="0">
                <a:latin typeface="Palatino Linotype" panose="02040502050505030304" pitchFamily="18" charset="0"/>
              </a:rPr>
            </a:br>
            <a:r>
              <a:rPr lang="en-US" altLang="en-US" sz="9600" b="1" baseline="-25000" dirty="0" err="1">
                <a:latin typeface="Palatino Linotype" panose="02040502050505030304" pitchFamily="18" charset="0"/>
              </a:rPr>
              <a:t>UnmannedGround</a:t>
            </a:r>
            <a:r>
              <a:rPr lang="en-US" altLang="en-US" sz="9600" b="1" baseline="-25000" dirty="0">
                <a:latin typeface="Palatino Linotype" panose="02040502050505030304" pitchFamily="18" charset="0"/>
              </a:rPr>
              <a:t> Vehicles</a:t>
            </a:r>
            <a:br>
              <a:rPr lang="en-US" altLang="en-US" sz="9600" baseline="-25000" dirty="0"/>
            </a:br>
            <a:br>
              <a:rPr lang="en-US" altLang="en-US" sz="7200" baseline="-25000" dirty="0"/>
            </a:br>
            <a:r>
              <a:rPr lang="en-US" altLang="en-US" sz="4400" dirty="0"/>
              <a:t>Cadet Jacob Hyatt</a:t>
            </a:r>
            <a:br>
              <a:rPr lang="en-US" altLang="en-US" sz="4400" dirty="0"/>
            </a:br>
            <a:r>
              <a:rPr lang="en-US" altLang="en-US" sz="4400" dirty="0"/>
              <a:t>Advisors: LTC James Grymes, COL Jamie Bluman, and Dr. Robert Jane</a:t>
            </a:r>
          </a:p>
        </p:txBody>
      </p:sp>
      <p:sp>
        <p:nvSpPr>
          <p:cNvPr id="2330" name="Rectangle 282"/>
          <p:cNvSpPr>
            <a:spLocks noGrp="1" noChangeArrowheads="1"/>
          </p:cNvSpPr>
          <p:nvPr>
            <p:ph type="body" sz="half" idx="1"/>
          </p:nvPr>
        </p:nvSpPr>
        <p:spPr>
          <a:xfrm>
            <a:off x="914400" y="5257800"/>
            <a:ext cx="11506200" cy="21602700"/>
          </a:xfrm>
        </p:spPr>
        <p:txBody>
          <a:bodyPr/>
          <a:lstStyle/>
          <a:p>
            <a:pPr marL="481013" indent="-481013">
              <a:buFontTx/>
              <a:buNone/>
            </a:pPr>
            <a:r>
              <a:rPr lang="en-US" altLang="en-US" sz="4400" b="1" dirty="0"/>
              <a:t>Problem Background</a:t>
            </a:r>
          </a:p>
          <a:p>
            <a:pPr marL="0" indent="0">
              <a:buFontTx/>
              <a:buNone/>
            </a:pPr>
            <a:r>
              <a:rPr lang="en-US" altLang="en-US" sz="2800" dirty="0"/>
              <a:t>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textText</a:t>
            </a:r>
            <a:r>
              <a:rPr lang="en-US" altLang="en-US" sz="2800" dirty="0"/>
              <a:t> 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endParaRPr lang="en-US" altLang="en-US" sz="2800" dirty="0"/>
          </a:p>
          <a:p>
            <a:pPr marL="481013" indent="-481013">
              <a:buFontTx/>
              <a:buNone/>
            </a:pPr>
            <a:endParaRPr lang="en-US" altLang="en-US" sz="2800" dirty="0"/>
          </a:p>
          <a:p>
            <a:pPr marL="481013" indent="-481013">
              <a:buFontTx/>
              <a:buNone/>
            </a:pPr>
            <a:r>
              <a:rPr lang="en-US" altLang="en-US" sz="4400" b="1" dirty="0"/>
              <a:t>Previous Work</a:t>
            </a:r>
          </a:p>
          <a:p>
            <a:pPr marL="304800" indent="-304800"/>
            <a:r>
              <a:rPr lang="en-US" altLang="en-US" sz="2800" dirty="0"/>
              <a:t>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textText</a:t>
            </a:r>
            <a:r>
              <a:rPr lang="en-US" altLang="en-US" sz="2800" dirty="0"/>
              <a:t> 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endParaRPr lang="en-US" altLang="en-US" sz="2800" dirty="0"/>
          </a:p>
          <a:p>
            <a:pPr marL="855663" lvl="1" indent="-288925"/>
            <a:r>
              <a:rPr lang="en-US" altLang="en-US" sz="2400" dirty="0"/>
              <a:t>Text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textText</a:t>
            </a:r>
            <a:r>
              <a:rPr lang="en-US" altLang="en-US" sz="2400" dirty="0"/>
              <a:t> text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endParaRPr lang="en-US" altLang="en-US" sz="2400" dirty="0"/>
          </a:p>
          <a:p>
            <a:pPr marL="855663" lvl="1" indent="-288925"/>
            <a:r>
              <a:rPr lang="en-US" altLang="en-US" sz="2400" dirty="0"/>
              <a:t>Text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textText</a:t>
            </a:r>
            <a:r>
              <a:rPr lang="en-US" altLang="en-US" sz="2400" dirty="0"/>
              <a:t> text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r>
              <a:rPr lang="en-US" altLang="en-US" sz="2400" dirty="0"/>
              <a:t> </a:t>
            </a:r>
            <a:r>
              <a:rPr lang="en-US" altLang="en-US" sz="2400" dirty="0" err="1"/>
              <a:t>text</a:t>
            </a:r>
            <a:endParaRPr lang="en-US" altLang="en-US" sz="2400" dirty="0"/>
          </a:p>
          <a:p>
            <a:pPr marL="290513" indent="-290513"/>
            <a:r>
              <a:rPr lang="en-US" altLang="en-US" sz="2800" dirty="0"/>
              <a:t>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textText</a:t>
            </a:r>
            <a:r>
              <a:rPr lang="en-US" altLang="en-US" sz="2800" dirty="0"/>
              <a:t> 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endParaRPr lang="en-US" altLang="en-US" sz="2800" dirty="0"/>
          </a:p>
          <a:p>
            <a:pPr marL="290513" indent="-290513"/>
            <a:r>
              <a:rPr lang="en-US" altLang="en-US" sz="2800" dirty="0"/>
              <a:t>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textText</a:t>
            </a:r>
            <a:r>
              <a:rPr lang="en-US" altLang="en-US" sz="2800" dirty="0"/>
              <a:t> text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r>
              <a:rPr lang="en-US" altLang="en-US" sz="2800" dirty="0"/>
              <a:t> </a:t>
            </a:r>
            <a:r>
              <a:rPr lang="en-US" altLang="en-US" sz="2800" dirty="0" err="1"/>
              <a:t>text</a:t>
            </a:r>
            <a:endParaRPr lang="en-US" altLang="en-US" sz="2800" dirty="0"/>
          </a:p>
          <a:p>
            <a:pPr marL="481013" indent="-481013"/>
            <a:endParaRPr lang="en-US" altLang="en-US" sz="2800" dirty="0"/>
          </a:p>
          <a:p>
            <a:pPr marL="481013" indent="-481013">
              <a:buFontTx/>
              <a:buNone/>
            </a:pPr>
            <a:endParaRPr lang="en-US" altLang="en-US" sz="2800" dirty="0"/>
          </a:p>
          <a:p>
            <a:pPr marL="481013" indent="-481013">
              <a:buFontTx/>
              <a:buNone/>
            </a:pPr>
            <a:r>
              <a:rPr lang="en-US" altLang="en-US" sz="4400" b="1" dirty="0"/>
              <a:t>Subtitle</a:t>
            </a:r>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buFontTx/>
              <a:buNone/>
            </a:pPr>
            <a:endParaRPr lang="en-US" altLang="en-US" sz="2800" dirty="0"/>
          </a:p>
          <a:p>
            <a:pPr marL="481013" indent="-481013" algn="ctr">
              <a:buFontTx/>
              <a:buNone/>
            </a:pPr>
            <a:r>
              <a:rPr lang="en-US" altLang="en-US" sz="3200" dirty="0">
                <a:latin typeface="Palatino Linotype" panose="02040502050505030304" pitchFamily="18" charset="0"/>
              </a:rPr>
              <a:t>Fig 1. Demonstration of my equation</a:t>
            </a:r>
          </a:p>
          <a:p>
            <a:pPr marL="481013" indent="-481013" algn="ctr">
              <a:buFontTx/>
              <a:buNone/>
            </a:pPr>
            <a:endParaRPr lang="en-US" altLang="en-US" sz="2800" dirty="0"/>
          </a:p>
        </p:txBody>
      </p:sp>
      <p:sp>
        <p:nvSpPr>
          <p:cNvPr id="2074" name="Rectangle 26"/>
          <p:cNvSpPr>
            <a:spLocks noChangeArrowheads="1"/>
          </p:cNvSpPr>
          <p:nvPr/>
        </p:nvSpPr>
        <p:spPr bwMode="auto">
          <a:xfrm>
            <a:off x="0" y="40005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18" name="Line 270"/>
          <p:cNvSpPr>
            <a:spLocks noChangeShapeType="1"/>
          </p:cNvSpPr>
          <p:nvPr/>
        </p:nvSpPr>
        <p:spPr bwMode="auto">
          <a:xfrm>
            <a:off x="9372600" y="3401347"/>
            <a:ext cx="17373600" cy="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34" name="Line 286"/>
          <p:cNvSpPr>
            <a:spLocks noChangeShapeType="1"/>
          </p:cNvSpPr>
          <p:nvPr/>
        </p:nvSpPr>
        <p:spPr bwMode="auto">
          <a:xfrm flipH="1" flipV="1">
            <a:off x="12420600" y="5257800"/>
            <a:ext cx="47625" cy="2156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2" name="Rectangle 294"/>
          <p:cNvSpPr>
            <a:spLocks noChangeArrowheads="1"/>
          </p:cNvSpPr>
          <p:nvPr/>
        </p:nvSpPr>
        <p:spPr bwMode="auto">
          <a:xfrm>
            <a:off x="12573000" y="5257800"/>
            <a:ext cx="11658600"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buFontTx/>
              <a:buNone/>
            </a:pPr>
            <a:endParaRPr lang="en-US" altLang="en-US" sz="2800" dirty="0"/>
          </a:p>
          <a:p>
            <a:pPr algn="ctr">
              <a:buFontTx/>
              <a:buNone/>
            </a:pPr>
            <a:r>
              <a:rPr lang="en-US" altLang="en-US" sz="3200" dirty="0">
                <a:latin typeface="Palatino Linotype" panose="02040502050505030304" pitchFamily="18" charset="0"/>
              </a:rPr>
              <a:t>Fig 2.  Demonstration of my equation</a:t>
            </a:r>
          </a:p>
          <a:p>
            <a:pPr>
              <a:buFontTx/>
              <a:buNone/>
            </a:pPr>
            <a:endParaRPr lang="en-US" altLang="en-US" sz="3200" dirty="0">
              <a:latin typeface="Palatino Linotype" panose="02040502050505030304" pitchFamily="18" charset="0"/>
            </a:endParaRPr>
          </a:p>
          <a:p>
            <a:pPr>
              <a:buFontTx/>
              <a:buNone/>
            </a:pPr>
            <a:r>
              <a:rPr lang="en-US" altLang="en-US" sz="4400" b="1" dirty="0"/>
              <a:t>Methodology</a:t>
            </a:r>
          </a:p>
          <a:p>
            <a:pPr marL="0" indent="0">
              <a:buFontTx/>
              <a:buNone/>
            </a:pPr>
            <a:r>
              <a:rPr lang="en-US" altLang="en-US" sz="2800" dirty="0"/>
              <a:t>Text text text </a:t>
            </a:r>
            <a:r>
              <a:rPr lang="en-US" altLang="en-US" sz="2800" dirty="0" err="1"/>
              <a:t>textText</a:t>
            </a:r>
            <a:r>
              <a:rPr lang="en-US" altLang="en-US" sz="2800" dirty="0"/>
              <a: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a:t>
            </a:r>
          </a:p>
          <a:p>
            <a:pPr>
              <a:buFontTx/>
              <a:buNone/>
            </a:pPr>
            <a:endParaRPr lang="en-US" altLang="en-US" sz="3200" dirty="0"/>
          </a:p>
        </p:txBody>
      </p:sp>
      <p:sp>
        <p:nvSpPr>
          <p:cNvPr id="2343" name="Line 295"/>
          <p:cNvSpPr>
            <a:spLocks noChangeShapeType="1"/>
          </p:cNvSpPr>
          <p:nvPr/>
        </p:nvSpPr>
        <p:spPr bwMode="auto">
          <a:xfrm flipH="1" flipV="1">
            <a:off x="24460200" y="5257800"/>
            <a:ext cx="47625" cy="21564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4" name="Rectangle 296"/>
          <p:cNvSpPr>
            <a:spLocks noChangeArrowheads="1"/>
          </p:cNvSpPr>
          <p:nvPr/>
        </p:nvSpPr>
        <p:spPr bwMode="auto">
          <a:xfrm>
            <a:off x="24536400" y="5257800"/>
            <a:ext cx="11506200" cy="2160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5760" tIns="182880" rIns="365760" bIns="182880"/>
          <a:lstStyle>
            <a:lvl1pPr marL="481013" indent="-481013" defTabSz="3657600">
              <a:spcBef>
                <a:spcPct val="20000"/>
              </a:spcBef>
              <a:buChar char="•"/>
              <a:defRPr sz="3900">
                <a:solidFill>
                  <a:schemeClr val="tx1"/>
                </a:solidFill>
                <a:latin typeface="Arial" panose="020B0604020202020204" pitchFamily="34" charset="0"/>
              </a:defRPr>
            </a:lvl1pPr>
            <a:lvl2pPr marL="1395413" indent="-481013" defTabSz="3657600">
              <a:spcBef>
                <a:spcPct val="20000"/>
              </a:spcBef>
              <a:buChar char="–"/>
              <a:defRPr sz="3000">
                <a:solidFill>
                  <a:schemeClr val="tx1"/>
                </a:solidFill>
                <a:latin typeface="Arial" panose="020B0604020202020204" pitchFamily="34" charset="0"/>
              </a:defRPr>
            </a:lvl2pPr>
            <a:lvl3pPr marL="4572000" indent="-914400" defTabSz="3657600">
              <a:spcBef>
                <a:spcPct val="20000"/>
              </a:spcBef>
              <a:buChar char="•"/>
              <a:defRPr sz="2100">
                <a:solidFill>
                  <a:schemeClr val="tx1"/>
                </a:solidFill>
                <a:latin typeface="Arial" panose="020B0604020202020204" pitchFamily="34" charset="0"/>
              </a:defRPr>
            </a:lvl3pPr>
            <a:lvl4pPr marL="6400800" indent="-914400" defTabSz="3657600">
              <a:spcBef>
                <a:spcPct val="20000"/>
              </a:spcBef>
              <a:buChar char="–"/>
              <a:defRPr sz="2100">
                <a:solidFill>
                  <a:schemeClr val="tx1"/>
                </a:solidFill>
                <a:latin typeface="Arial" panose="020B0604020202020204" pitchFamily="34" charset="0"/>
              </a:defRPr>
            </a:lvl4pPr>
            <a:lvl5pPr marL="8229600" indent="-914400" defTabSz="3657600">
              <a:spcBef>
                <a:spcPct val="20000"/>
              </a:spcBef>
              <a:buChar char="»"/>
              <a:defRPr sz="2100">
                <a:solidFill>
                  <a:schemeClr val="tx1"/>
                </a:solidFill>
                <a:latin typeface="Arial" panose="020B0604020202020204" pitchFamily="34" charset="0"/>
              </a:defRPr>
            </a:lvl5pPr>
            <a:lvl6pPr marL="8686800" indent="-914400" defTabSz="3657600" fontAlgn="base">
              <a:spcBef>
                <a:spcPct val="20000"/>
              </a:spcBef>
              <a:spcAft>
                <a:spcPct val="0"/>
              </a:spcAft>
              <a:buChar char="»"/>
              <a:defRPr sz="2100">
                <a:solidFill>
                  <a:schemeClr val="tx1"/>
                </a:solidFill>
                <a:latin typeface="Arial" panose="020B0604020202020204" pitchFamily="34" charset="0"/>
              </a:defRPr>
            </a:lvl6pPr>
            <a:lvl7pPr marL="9144000" indent="-914400" defTabSz="3657600" fontAlgn="base">
              <a:spcBef>
                <a:spcPct val="20000"/>
              </a:spcBef>
              <a:spcAft>
                <a:spcPct val="0"/>
              </a:spcAft>
              <a:buChar char="»"/>
              <a:defRPr sz="2100">
                <a:solidFill>
                  <a:schemeClr val="tx1"/>
                </a:solidFill>
                <a:latin typeface="Arial" panose="020B0604020202020204" pitchFamily="34" charset="0"/>
              </a:defRPr>
            </a:lvl7pPr>
            <a:lvl8pPr marL="9601200" indent="-914400" defTabSz="3657600" fontAlgn="base">
              <a:spcBef>
                <a:spcPct val="20000"/>
              </a:spcBef>
              <a:spcAft>
                <a:spcPct val="0"/>
              </a:spcAft>
              <a:buChar char="»"/>
              <a:defRPr sz="2100">
                <a:solidFill>
                  <a:schemeClr val="tx1"/>
                </a:solidFill>
                <a:latin typeface="Arial" panose="020B0604020202020204" pitchFamily="34" charset="0"/>
              </a:defRPr>
            </a:lvl8pPr>
            <a:lvl9pPr marL="10058400" indent="-914400" defTabSz="3657600" fontAlgn="base">
              <a:spcBef>
                <a:spcPct val="20000"/>
              </a:spcBef>
              <a:spcAft>
                <a:spcPct val="0"/>
              </a:spcAft>
              <a:buChar char="»"/>
              <a:defRPr sz="2100">
                <a:solidFill>
                  <a:schemeClr val="tx1"/>
                </a:solidFill>
                <a:latin typeface="Arial" panose="020B0604020202020204" pitchFamily="34" charset="0"/>
              </a:defRPr>
            </a:lvl9pPr>
          </a:lstStyle>
          <a:p>
            <a:pPr>
              <a:buFontTx/>
              <a:buNone/>
            </a:pPr>
            <a:endParaRPr lang="en-US" altLang="en-US" sz="2800"/>
          </a:p>
        </p:txBody>
      </p:sp>
      <p:sp>
        <p:nvSpPr>
          <p:cNvPr id="2349" name="Rectangle 301"/>
          <p:cNvSpPr>
            <a:spLocks noGrp="1" noChangeArrowheads="1"/>
          </p:cNvSpPr>
          <p:nvPr>
            <p:ph type="body" sz="half" idx="2"/>
          </p:nvPr>
        </p:nvSpPr>
        <p:spPr>
          <a:xfrm>
            <a:off x="24460200" y="5257800"/>
            <a:ext cx="11229975" cy="21564600"/>
          </a:xfrm>
        </p:spPr>
        <p:txBody>
          <a:bodyPr/>
          <a:lstStyle/>
          <a:p>
            <a:pPr marL="476250" indent="-476250">
              <a:buFontTx/>
              <a:buNone/>
            </a:pPr>
            <a:r>
              <a:rPr lang="en-US" altLang="en-US" sz="4400" b="1" dirty="0"/>
              <a:t>Results</a:t>
            </a:r>
          </a:p>
          <a:p>
            <a:pPr marL="476250" indent="-476250"/>
            <a:endParaRPr lang="en-US" altLang="en-US" sz="2800" dirty="0"/>
          </a:p>
          <a:p>
            <a:pPr marL="476250" indent="-476250">
              <a:buFontTx/>
              <a:buNone/>
            </a:pPr>
            <a:r>
              <a:rPr lang="en-US" altLang="en-US" sz="4400" b="1" dirty="0"/>
              <a:t>Discussion</a:t>
            </a:r>
          </a:p>
          <a:p>
            <a:pPr marL="476250" indent="-476250">
              <a:buFontTx/>
              <a:buNone/>
            </a:pPr>
            <a:endParaRPr lang="en-US" altLang="en-US" sz="2800" dirty="0"/>
          </a:p>
          <a:p>
            <a:pPr marL="476250" indent="-476250">
              <a:buFontTx/>
              <a:buNone/>
            </a:pPr>
            <a:endParaRPr lang="en-US" altLang="en-US" sz="2800" dirty="0"/>
          </a:p>
          <a:p>
            <a:pPr marL="476250" indent="-476250">
              <a:buFontTx/>
              <a:buNone/>
            </a:pPr>
            <a:endParaRPr lang="en-US" altLang="en-US" sz="2800" dirty="0"/>
          </a:p>
          <a:p>
            <a:pPr marL="476250" indent="-476250">
              <a:buFontTx/>
              <a:buNone/>
            </a:pPr>
            <a:r>
              <a:rPr lang="en-US" altLang="en-US" sz="4400" b="1" dirty="0"/>
              <a:t>References</a:t>
            </a:r>
          </a:p>
          <a:p>
            <a:pPr marL="406400" indent="-406400">
              <a:buFontTx/>
              <a:buNone/>
            </a:pPr>
            <a:r>
              <a:rPr lang="en-US" altLang="en-US" sz="2800" dirty="0"/>
              <a:t>1. Reference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endParaRPr lang="en-US" altLang="en-US" sz="2800" dirty="0"/>
          </a:p>
          <a:p>
            <a:pPr marL="406400" indent="-406400">
              <a:buFontTx/>
              <a:buNone/>
            </a:pPr>
            <a:r>
              <a:rPr lang="en-US" altLang="en-US" sz="2800" dirty="0"/>
              <a:t>2. Reference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endParaRPr lang="en-US" altLang="en-US" sz="2800" dirty="0"/>
          </a:p>
          <a:p>
            <a:pPr marL="406400" indent="-406400">
              <a:buFontTx/>
              <a:buNone/>
            </a:pPr>
            <a:r>
              <a:rPr lang="en-US" altLang="en-US" sz="2800" dirty="0"/>
              <a:t>3. Reference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r>
              <a:rPr lang="en-US" altLang="en-US" sz="2800" dirty="0"/>
              <a:t> </a:t>
            </a:r>
            <a:r>
              <a:rPr lang="en-US" altLang="en-US" sz="2800" dirty="0" err="1"/>
              <a:t>reference</a:t>
            </a:r>
            <a:endParaRPr lang="en-US" altLang="en-US" sz="2800" dirty="0"/>
          </a:p>
          <a:p>
            <a:pPr marL="476250" indent="-476250">
              <a:buFontTx/>
              <a:buNone/>
            </a:pPr>
            <a:endParaRPr lang="en-US" altLang="en-US" sz="2800" dirty="0"/>
          </a:p>
          <a:p>
            <a:pPr marL="476250" indent="-476250">
              <a:buFontTx/>
              <a:buNone/>
            </a:pPr>
            <a:endParaRPr lang="en-US" altLang="en-US" sz="2800" dirty="0"/>
          </a:p>
          <a:p>
            <a:pPr marL="476250" indent="-476250">
              <a:buFontTx/>
              <a:buNone/>
            </a:pPr>
            <a:r>
              <a:rPr lang="en-US" altLang="en-US" sz="4400" b="1" dirty="0"/>
              <a:t>Acknowledgments</a:t>
            </a:r>
          </a:p>
          <a:p>
            <a:pPr marL="476250" indent="-476250">
              <a:buFontTx/>
              <a:buNone/>
            </a:pPr>
            <a:r>
              <a:rPr lang="en-US" altLang="en-US" sz="2800" dirty="0"/>
              <a:t>Project Sponsor: Army Research </a:t>
            </a:r>
            <a:r>
              <a:rPr lang="en-US" altLang="en-US" sz="2800" dirty="0" err="1"/>
              <a:t>Labratory</a:t>
            </a:r>
            <a:endParaRPr lang="en-US" altLang="en-US" sz="2800" dirty="0"/>
          </a:p>
          <a:p>
            <a:pPr marL="476250" indent="-476250">
              <a:buFontTx/>
              <a:buNone/>
            </a:pPr>
            <a:r>
              <a:rPr lang="en-US" altLang="en-US" sz="2800" dirty="0"/>
              <a:t>Readers: </a:t>
            </a:r>
            <a:r>
              <a:rPr lang="en-US" altLang="en-US" sz="2800" dirty="0" err="1"/>
              <a:t>sdfkskj</a:t>
            </a:r>
            <a:endParaRPr lang="en-US" altLang="en-US" sz="2800" dirty="0"/>
          </a:p>
          <a:p>
            <a:pPr marL="476250" indent="-476250"/>
            <a:endParaRPr lang="en-US" altLang="en-US" sz="3900" dirty="0"/>
          </a:p>
        </p:txBody>
      </p:sp>
      <p:pic>
        <p:nvPicPr>
          <p:cNvPr id="3" name="Picture 2">
            <a:extLst>
              <a:ext uri="{FF2B5EF4-FFF2-40B4-BE49-F238E27FC236}">
                <a16:creationId xmlns:a16="http://schemas.microsoft.com/office/drawing/2014/main" id="{27A2480B-004B-48F2-9EFA-A53747365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4" y="1277937"/>
            <a:ext cx="4456714" cy="3979863"/>
          </a:xfrm>
          <a:prstGeom prst="rect">
            <a:avLst/>
          </a:prstGeom>
        </p:spPr>
      </p:pic>
      <p:sp>
        <p:nvSpPr>
          <p:cNvPr id="20" name="Line 270">
            <a:extLst>
              <a:ext uri="{FF2B5EF4-FFF2-40B4-BE49-F238E27FC236}">
                <a16:creationId xmlns:a16="http://schemas.microsoft.com/office/drawing/2014/main" id="{629419C1-1ACC-4E16-8CA9-F9D33201F331}"/>
              </a:ext>
            </a:extLst>
          </p:cNvPr>
          <p:cNvSpPr>
            <a:spLocks noChangeShapeType="1"/>
          </p:cNvSpPr>
          <p:nvPr/>
        </p:nvSpPr>
        <p:spPr bwMode="auto">
          <a:xfrm>
            <a:off x="9372600" y="3553747"/>
            <a:ext cx="17373600" cy="0"/>
          </a:xfrm>
          <a:prstGeom prst="line">
            <a:avLst/>
          </a:prstGeom>
          <a:noFill/>
          <a:ln w="1016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a:extLst>
              <a:ext uri="{FF2B5EF4-FFF2-40B4-BE49-F238E27FC236}">
                <a16:creationId xmlns:a16="http://schemas.microsoft.com/office/drawing/2014/main" id="{AE2C2B17-97D6-4849-A6AF-DC3A9EC0B0A0}"/>
              </a:ext>
            </a:extLst>
          </p:cNvPr>
          <p:cNvSpPr/>
          <p:nvPr/>
        </p:nvSpPr>
        <p:spPr bwMode="auto">
          <a:xfrm>
            <a:off x="914400" y="914400"/>
            <a:ext cx="34747200" cy="25603200"/>
          </a:xfrm>
          <a:prstGeom prst="rect">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charset="0"/>
            </a:endParaRPr>
          </a:p>
        </p:txBody>
      </p:sp>
      <p:pic>
        <p:nvPicPr>
          <p:cNvPr id="6" name="Picture 5">
            <a:extLst>
              <a:ext uri="{FF2B5EF4-FFF2-40B4-BE49-F238E27FC236}">
                <a16:creationId xmlns:a16="http://schemas.microsoft.com/office/drawing/2014/main" id="{BDC7E5DD-7727-4E96-AD91-C07682DCB90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633012" y="1617234"/>
            <a:ext cx="2787120" cy="3568225"/>
          </a:xfrm>
          <a:prstGeom prst="rect">
            <a:avLst/>
          </a:prstGeom>
        </p:spPr>
      </p:pic>
      <p:sp>
        <p:nvSpPr>
          <p:cNvPr id="24" name="TextBox 23">
            <a:extLst>
              <a:ext uri="{FF2B5EF4-FFF2-40B4-BE49-F238E27FC236}">
                <a16:creationId xmlns:a16="http://schemas.microsoft.com/office/drawing/2014/main" id="{DFA71D63-37DE-4CE7-A2C4-92369569EAE9}"/>
              </a:ext>
            </a:extLst>
          </p:cNvPr>
          <p:cNvSpPr txBox="1"/>
          <p:nvPr/>
        </p:nvSpPr>
        <p:spPr>
          <a:xfrm>
            <a:off x="5581400" y="166906"/>
            <a:ext cx="26136600" cy="584775"/>
          </a:xfrm>
          <a:prstGeom prst="rect">
            <a:avLst/>
          </a:prstGeom>
          <a:noFill/>
        </p:spPr>
        <p:txBody>
          <a:bodyPr wrap="square" rtlCol="0">
            <a:spAutoFit/>
          </a:bodyPr>
          <a:lstStyle/>
          <a:p>
            <a:r>
              <a:rPr lang="en-US" sz="3200" b="1" dirty="0">
                <a:solidFill>
                  <a:srgbClr val="FF0000"/>
                </a:solidFill>
                <a:highlight>
                  <a:srgbClr val="FFFF00"/>
                </a:highlight>
                <a:latin typeface="Arial Narrow" panose="020B0606020202030204" pitchFamily="34" charset="0"/>
              </a:rPr>
              <a:t>Please delete this text box and the red dashed border once your poster is complete, anything outside of the red dashed line will be covered by the poster frame!</a:t>
            </a:r>
          </a:p>
        </p:txBody>
      </p:sp>
      <p:grpSp>
        <p:nvGrpSpPr>
          <p:cNvPr id="2" name="Group 1">
            <a:extLst>
              <a:ext uri="{FF2B5EF4-FFF2-40B4-BE49-F238E27FC236}">
                <a16:creationId xmlns:a16="http://schemas.microsoft.com/office/drawing/2014/main" id="{70D64FE1-17BE-511F-277D-BAF7FB69E2AF}"/>
              </a:ext>
            </a:extLst>
          </p:cNvPr>
          <p:cNvGrpSpPr/>
          <p:nvPr/>
        </p:nvGrpSpPr>
        <p:grpSpPr>
          <a:xfrm>
            <a:off x="31814573" y="1459834"/>
            <a:ext cx="2880847" cy="2905124"/>
            <a:chOff x="12918019" y="26424564"/>
            <a:chExt cx="5399170" cy="5149036"/>
          </a:xfrm>
        </p:grpSpPr>
        <p:pic>
          <p:nvPicPr>
            <p:cNvPr id="4" name="Graphic 3">
              <a:extLst>
                <a:ext uri="{FF2B5EF4-FFF2-40B4-BE49-F238E27FC236}">
                  <a16:creationId xmlns:a16="http://schemas.microsoft.com/office/drawing/2014/main" id="{1E0AE1AD-8D40-8823-BE62-1B0BE0D85076}"/>
                </a:ext>
              </a:extLst>
            </p:cNvPr>
            <p:cNvPicPr>
              <a:picLocks noChangeAspect="1"/>
            </p:cNvPicPr>
            <p:nvPr/>
          </p:nvPicPr>
          <p:blipFill>
            <a:blip r:embed="rId4">
              <a:lum bright="81000"/>
              <a:extLst>
                <a:ext uri="{96DAC541-7B7A-43D3-8B79-37D633B846F1}">
                  <asvg:svgBlip xmlns:asvg="http://schemas.microsoft.com/office/drawing/2016/SVG/main" r:embed="rId5"/>
                </a:ext>
              </a:extLst>
            </a:blip>
            <a:stretch>
              <a:fillRect/>
            </a:stretch>
          </p:blipFill>
          <p:spPr>
            <a:xfrm>
              <a:off x="13043086" y="26424564"/>
              <a:ext cx="5149036" cy="5149036"/>
            </a:xfrm>
            <a:prstGeom prst="rect">
              <a:avLst/>
            </a:prstGeom>
          </p:spPr>
        </p:pic>
        <p:sp>
          <p:nvSpPr>
            <p:cNvPr id="5" name="TextBox 4">
              <a:extLst>
                <a:ext uri="{FF2B5EF4-FFF2-40B4-BE49-F238E27FC236}">
                  <a16:creationId xmlns:a16="http://schemas.microsoft.com/office/drawing/2014/main" id="{92C6523C-C4A3-08A9-8113-FB3C30625064}"/>
                </a:ext>
              </a:extLst>
            </p:cNvPr>
            <p:cNvSpPr txBox="1"/>
            <p:nvPr/>
          </p:nvSpPr>
          <p:spPr>
            <a:xfrm>
              <a:off x="12918019" y="26436823"/>
              <a:ext cx="5399170" cy="5136777"/>
            </a:xfrm>
            <a:prstGeom prst="rect">
              <a:avLst/>
            </a:prstGeom>
            <a:noFill/>
          </p:spPr>
          <p:txBody>
            <a:bodyPr wrap="square" rtlCol="0" anchor="ctr">
              <a:noAutofit/>
            </a:bodyPr>
            <a:lstStyle/>
            <a:p>
              <a:pPr algn="ctr"/>
              <a:r>
                <a:rPr lang="en-US" sz="3600" b="1" dirty="0">
                  <a:solidFill>
                    <a:schemeClr val="tx2"/>
                  </a:solidFill>
                  <a:latin typeface="Arial" panose="020B0604020202020204" pitchFamily="34" charset="0"/>
                  <a:cs typeface="Arial" panose="020B0604020202020204" pitchFamily="34" charset="0"/>
                </a:rPr>
                <a:t>DELETE &amp; REPLACE WITH YOUR OWN QR CODE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6981817" y="857250"/>
            <a:ext cx="22755240" cy="4248150"/>
          </a:xfrm>
          <a:noFill/>
          <a:ln w="57150">
            <a:noFill/>
            <a:miter lim="800000"/>
            <a:headEnd/>
            <a:tailEnd/>
          </a:ln>
        </p:spPr>
        <p:txBody>
          <a:bodyPr/>
          <a:lstStyle/>
          <a:p>
            <a:r>
              <a:rPr lang="en-US" sz="9600" b="0" i="0" dirty="0">
                <a:solidFill>
                  <a:schemeClr val="tx1"/>
                </a:solidFill>
                <a:effectLst/>
                <a:latin typeface="Calibri" panose="020F0502020204030204" pitchFamily="34" charset="0"/>
              </a:rPr>
              <a:t>Battalion Command Slating and </a:t>
            </a:r>
            <a:br>
              <a:rPr lang="en-US" sz="9600" b="0" i="0" dirty="0">
                <a:solidFill>
                  <a:schemeClr val="tx1"/>
                </a:solidFill>
                <a:effectLst/>
                <a:latin typeface="Calibri" panose="020F0502020204030204" pitchFamily="34" charset="0"/>
              </a:rPr>
            </a:br>
            <a:r>
              <a:rPr lang="en-US" sz="9600" b="0" i="0" dirty="0">
                <a:solidFill>
                  <a:schemeClr val="tx1"/>
                </a:solidFill>
                <a:effectLst/>
                <a:latin typeface="Calibri" panose="020F0502020204030204" pitchFamily="34" charset="0"/>
              </a:rPr>
              <a:t>Preference Analysis</a:t>
            </a:r>
            <a:br>
              <a:rPr lang="en-US" altLang="en-US" sz="9600" baseline="-25000" dirty="0">
                <a:solidFill>
                  <a:schemeClr val="tx1"/>
                </a:solidFill>
              </a:rPr>
            </a:br>
            <a:r>
              <a:rPr lang="en-US" altLang="en-US" sz="4400" dirty="0">
                <a:solidFill>
                  <a:schemeClr val="tx1"/>
                </a:solidFill>
              </a:rPr>
              <a:t>Cadet Duncan Hayslett</a:t>
            </a:r>
            <a:br>
              <a:rPr lang="en-US" altLang="en-US" sz="4400" dirty="0">
                <a:solidFill>
                  <a:schemeClr val="tx1"/>
                </a:solidFill>
              </a:rPr>
            </a:br>
            <a:r>
              <a:rPr lang="en-US" altLang="en-US" sz="4400" dirty="0">
                <a:solidFill>
                  <a:schemeClr val="tx1"/>
                </a:solidFill>
              </a:rPr>
              <a:t>Advisor: LTC Jon Paynter</a:t>
            </a:r>
          </a:p>
        </p:txBody>
      </p:sp>
      <p:sp>
        <p:nvSpPr>
          <p:cNvPr id="2074" name="Rectangle 26"/>
          <p:cNvSpPr>
            <a:spLocks noChangeArrowheads="1"/>
          </p:cNvSpPr>
          <p:nvPr/>
        </p:nvSpPr>
        <p:spPr bwMode="auto">
          <a:xfrm>
            <a:off x="0" y="400050"/>
            <a:ext cx="3657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18" name="Line 270"/>
          <p:cNvSpPr>
            <a:spLocks noChangeShapeType="1"/>
          </p:cNvSpPr>
          <p:nvPr/>
        </p:nvSpPr>
        <p:spPr bwMode="auto">
          <a:xfrm>
            <a:off x="9372600" y="3581400"/>
            <a:ext cx="17373600" cy="0"/>
          </a:xfrm>
          <a:prstGeom prst="line">
            <a:avLst/>
          </a:prstGeom>
          <a:noFill/>
          <a:ln w="1016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49" name="Rectangle 301"/>
          <p:cNvSpPr>
            <a:spLocks noGrp="1" noChangeArrowheads="1"/>
          </p:cNvSpPr>
          <p:nvPr>
            <p:ph type="body" sz="half" idx="2"/>
          </p:nvPr>
        </p:nvSpPr>
        <p:spPr>
          <a:xfrm>
            <a:off x="14008419" y="5257800"/>
            <a:ext cx="21424581" cy="21564600"/>
          </a:xfrm>
        </p:spPr>
        <p:txBody>
          <a:bodyPr/>
          <a:lstStyle/>
          <a:p>
            <a:pPr marL="0" indent="0">
              <a:buNone/>
            </a:pPr>
            <a:r>
              <a:rPr lang="en-US" sz="4400" b="1" dirty="0">
                <a:latin typeface="+mj-lt"/>
              </a:rPr>
              <a:t>Break down by </a:t>
            </a:r>
            <a:r>
              <a:rPr lang="en-US" sz="4400" b="1" dirty="0" err="1">
                <a:latin typeface="+mj-lt"/>
              </a:rPr>
              <a:t>subcat</a:t>
            </a:r>
            <a:endParaRPr lang="en-US" sz="4400" b="1" dirty="0">
              <a:latin typeface="+mj-lt"/>
            </a:endParaRPr>
          </a:p>
          <a:p>
            <a:pPr marL="0" indent="0">
              <a:buNone/>
            </a:pPr>
            <a:r>
              <a:rPr lang="en-US" sz="2800" b="0" i="0" u="none" strike="noStrike" dirty="0">
                <a:solidFill>
                  <a:srgbClr val="000000"/>
                </a:solidFill>
                <a:effectLst/>
                <a:latin typeface="+mj-lt"/>
              </a:rPr>
              <a:t>The reason why each slate must be broken down into its individual subcategories is that the officers enter their preference data first by the type of command they would like to have and then by the commands themselves. The chart below illustrates a potential danger in not breaking down our analysis by individual subcategories.</a:t>
            </a:r>
            <a:r>
              <a:rPr lang="en-US" sz="2800" b="0" i="0" dirty="0">
                <a:solidFill>
                  <a:srgbClr val="000000"/>
                </a:solidFill>
                <a:effectLst/>
                <a:latin typeface="+mj-lt"/>
              </a:rPr>
              <a:t>​</a:t>
            </a: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r>
              <a:rPr lang="en-US" sz="4400" b="1" dirty="0">
                <a:latin typeface="+mj-lt"/>
              </a:rPr>
              <a:t>Best and worst</a:t>
            </a:r>
          </a:p>
          <a:p>
            <a:pPr marL="0" indent="0">
              <a:buNone/>
            </a:pPr>
            <a:r>
              <a:rPr lang="en-US" sz="2800" b="0" i="0" u="none" strike="noStrike" dirty="0">
                <a:solidFill>
                  <a:srgbClr val="000000"/>
                </a:solidFill>
                <a:effectLst/>
                <a:latin typeface="+mj-lt"/>
              </a:rPr>
              <a:t>Next, we ran a linear sum assignment algorithm to find the best and worst possible assignments with respect to preference and skills.</a:t>
            </a:r>
            <a:r>
              <a:rPr lang="en-US" sz="2800" b="0" i="0" dirty="0">
                <a:solidFill>
                  <a:srgbClr val="000000"/>
                </a:solidFill>
                <a:effectLst/>
                <a:latin typeface="+mj-lt"/>
              </a:rPr>
              <a:t>​</a:t>
            </a: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endParaRPr lang="en-US" sz="2800" b="1" dirty="0">
              <a:latin typeface="+mj-lt"/>
            </a:endParaRPr>
          </a:p>
          <a:p>
            <a:pPr marL="0" indent="0">
              <a:buNone/>
            </a:pPr>
            <a:r>
              <a:rPr lang="en-US" sz="4400" b="1" dirty="0">
                <a:latin typeface="+mj-lt"/>
              </a:rPr>
              <a:t>Preference score, Skills score.</a:t>
            </a:r>
          </a:p>
          <a:p>
            <a:pPr marL="0" indent="0">
              <a:buNone/>
            </a:pPr>
            <a:r>
              <a:rPr lang="en-US" sz="2800" b="0" i="0" u="none" strike="noStrike" dirty="0">
                <a:solidFill>
                  <a:srgbClr val="000000"/>
                </a:solidFill>
                <a:effectLst/>
                <a:latin typeface="+mj-lt"/>
              </a:rPr>
              <a:t>Next, we ran --- </a:t>
            </a:r>
            <a:r>
              <a:rPr lang="en-US" sz="2800" b="0" i="0" u="none" strike="noStrike" dirty="0">
                <a:solidFill>
                  <a:srgbClr val="FF0000"/>
                </a:solidFill>
                <a:effectLst/>
                <a:latin typeface="+mj-lt"/>
              </a:rPr>
              <a:t>something about custom functions?</a:t>
            </a:r>
          </a:p>
          <a:p>
            <a:pPr marL="0" indent="0">
              <a:buNone/>
            </a:pPr>
            <a:endParaRPr lang="en-US" sz="2800" b="0" i="0" u="none" strike="noStrike" dirty="0">
              <a:solidFill>
                <a:srgbClr val="FF0000"/>
              </a:solidFill>
              <a:effectLst/>
              <a:latin typeface="+mj-lt"/>
            </a:endParaRPr>
          </a:p>
          <a:p>
            <a:pPr marL="0" indent="0">
              <a:buNone/>
            </a:pPr>
            <a:endParaRPr lang="en-US" altLang="en-US" sz="2800" dirty="0">
              <a:latin typeface="+mj-lt"/>
            </a:endParaRPr>
          </a:p>
          <a:p>
            <a:pPr marL="0" indent="0">
              <a:buNone/>
            </a:pPr>
            <a:endParaRPr lang="en-US" altLang="en-US" sz="2800" dirty="0">
              <a:latin typeface="+mj-lt"/>
            </a:endParaRPr>
          </a:p>
          <a:p>
            <a:pPr marL="0" indent="0">
              <a:buNone/>
            </a:pPr>
            <a:r>
              <a:rPr lang="en-US" sz="4400" b="1" dirty="0">
                <a:latin typeface="+mj-lt"/>
              </a:rPr>
              <a:t>Possibility curve</a:t>
            </a:r>
          </a:p>
          <a:p>
            <a:pPr marL="0" indent="0">
              <a:buFontTx/>
              <a:buNone/>
            </a:pPr>
            <a:r>
              <a:rPr lang="en-US" sz="2800" b="0" i="0" u="none" strike="noStrike" dirty="0">
                <a:solidFill>
                  <a:srgbClr val="000000"/>
                </a:solidFill>
                <a:effectLst/>
                <a:latin typeface="+mj-lt"/>
              </a:rPr>
              <a:t>Finally, we compared how the real slate performed in comparison to its potential. Every possible slate combination was analyzed and plotted to create a possible curve. The chart to the right shows us all of the possible preference and skill scores that we could have possibly obtained based on the officers' input data. Additionally, the real slate for FY 23 is highlighted in red.  communication.)</a:t>
            </a:r>
          </a:p>
          <a:p>
            <a:pPr marL="0" indent="0">
              <a:buFontTx/>
              <a:buNone/>
            </a:pPr>
            <a:endParaRPr lang="en-US" sz="2800" dirty="0">
              <a:solidFill>
                <a:srgbClr val="000000"/>
              </a:solidFill>
              <a:latin typeface="+mj-lt"/>
            </a:endParaRPr>
          </a:p>
          <a:p>
            <a:pPr marL="0" indent="0">
              <a:buFontTx/>
              <a:buNone/>
            </a:pPr>
            <a:endParaRPr lang="en-US" sz="2800" b="0" i="0" u="none" strike="noStrike" dirty="0">
              <a:solidFill>
                <a:srgbClr val="000000"/>
              </a:solidFill>
              <a:effectLst/>
              <a:latin typeface="+mj-lt"/>
            </a:endParaRPr>
          </a:p>
          <a:p>
            <a:pPr marL="0" indent="0">
              <a:buNone/>
            </a:pPr>
            <a:endParaRPr lang="en-US" altLang="en-US" sz="3900" dirty="0">
              <a:latin typeface="+mj-lt"/>
            </a:endParaRPr>
          </a:p>
        </p:txBody>
      </p:sp>
      <p:pic>
        <p:nvPicPr>
          <p:cNvPr id="3" name="Picture 2">
            <a:extLst>
              <a:ext uri="{FF2B5EF4-FFF2-40B4-BE49-F238E27FC236}">
                <a16:creationId xmlns:a16="http://schemas.microsoft.com/office/drawing/2014/main" id="{27A2480B-004B-48F2-9EFA-A53747365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4" y="1277937"/>
            <a:ext cx="4456714" cy="3979863"/>
          </a:xfrm>
          <a:prstGeom prst="rect">
            <a:avLst/>
          </a:prstGeom>
        </p:spPr>
      </p:pic>
      <p:sp>
        <p:nvSpPr>
          <p:cNvPr id="20" name="Line 270">
            <a:extLst>
              <a:ext uri="{FF2B5EF4-FFF2-40B4-BE49-F238E27FC236}">
                <a16:creationId xmlns:a16="http://schemas.microsoft.com/office/drawing/2014/main" id="{629419C1-1ACC-4E16-8CA9-F9D33201F331}"/>
              </a:ext>
            </a:extLst>
          </p:cNvPr>
          <p:cNvSpPr>
            <a:spLocks noChangeShapeType="1"/>
          </p:cNvSpPr>
          <p:nvPr/>
        </p:nvSpPr>
        <p:spPr bwMode="auto">
          <a:xfrm>
            <a:off x="9372600" y="3733800"/>
            <a:ext cx="17373600" cy="0"/>
          </a:xfrm>
          <a:prstGeom prst="line">
            <a:avLst/>
          </a:prstGeom>
          <a:noFill/>
          <a:ln w="1016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6" name="Rectangle 15">
            <a:extLst>
              <a:ext uri="{FF2B5EF4-FFF2-40B4-BE49-F238E27FC236}">
                <a16:creationId xmlns:a16="http://schemas.microsoft.com/office/drawing/2014/main" id="{AE2C2B17-97D6-4849-A6AF-DC3A9EC0B0A0}"/>
              </a:ext>
            </a:extLst>
          </p:cNvPr>
          <p:cNvSpPr/>
          <p:nvPr/>
        </p:nvSpPr>
        <p:spPr bwMode="auto">
          <a:xfrm>
            <a:off x="914400" y="914400"/>
            <a:ext cx="34747200" cy="25603200"/>
          </a:xfrm>
          <a:prstGeom prst="rect">
            <a:avLst/>
          </a:prstGeom>
          <a:noFill/>
          <a:ln w="762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3657600" rtl="0" eaLnBrk="1" fontAlgn="base" latinLnBrk="0" hangingPunct="1">
              <a:lnSpc>
                <a:spcPct val="100000"/>
              </a:lnSpc>
              <a:spcBef>
                <a:spcPct val="0"/>
              </a:spcBef>
              <a:spcAft>
                <a:spcPct val="0"/>
              </a:spcAft>
              <a:buClrTx/>
              <a:buSzTx/>
              <a:buFontTx/>
              <a:buNone/>
              <a:tabLst/>
            </a:pPr>
            <a:endParaRPr kumimoji="0" lang="en-US" sz="7200" b="0" i="0" u="none" strike="noStrike" cap="none" normalizeH="0" baseline="0">
              <a:ln>
                <a:noFill/>
              </a:ln>
              <a:solidFill>
                <a:schemeClr val="tx1"/>
              </a:solidFill>
              <a:effectLst/>
              <a:latin typeface="Arial" charset="0"/>
            </a:endParaRPr>
          </a:p>
        </p:txBody>
      </p:sp>
      <p:sp>
        <p:nvSpPr>
          <p:cNvPr id="25" name="AutoShape 17">
            <a:extLst>
              <a:ext uri="{FF2B5EF4-FFF2-40B4-BE49-F238E27FC236}">
                <a16:creationId xmlns:a16="http://schemas.microsoft.com/office/drawing/2014/main" id="{408A4962-47E4-5E8B-2DAF-F34D3777B22D}"/>
              </a:ext>
            </a:extLst>
          </p:cNvPr>
          <p:cNvSpPr>
            <a:spLocks noChangeAspect="1" noChangeArrowheads="1"/>
          </p:cNvSpPr>
          <p:nvPr/>
        </p:nvSpPr>
        <p:spPr bwMode="auto">
          <a:xfrm>
            <a:off x="1841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a:extLst>
              <a:ext uri="{FF2B5EF4-FFF2-40B4-BE49-F238E27FC236}">
                <a16:creationId xmlns:a16="http://schemas.microsoft.com/office/drawing/2014/main" id="{411F4FD5-9C04-8B91-627C-D2221F0772D6}"/>
              </a:ext>
            </a:extLst>
          </p:cNvPr>
          <p:cNvSpPr>
            <a:spLocks noChangeAspect="1" noChangeArrowheads="1"/>
          </p:cNvSpPr>
          <p:nvPr/>
        </p:nvSpPr>
        <p:spPr bwMode="auto">
          <a:xfrm>
            <a:off x="6445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a:extLst>
              <a:ext uri="{FF2B5EF4-FFF2-40B4-BE49-F238E27FC236}">
                <a16:creationId xmlns:a16="http://schemas.microsoft.com/office/drawing/2014/main" id="{3047C92F-1AA8-383A-B509-F8E4BA25AB8E}"/>
              </a:ext>
            </a:extLst>
          </p:cNvPr>
          <p:cNvSpPr>
            <a:spLocks noChangeAspect="1" noChangeArrowheads="1"/>
          </p:cNvSpPr>
          <p:nvPr/>
        </p:nvSpPr>
        <p:spPr bwMode="auto">
          <a:xfrm>
            <a:off x="11049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a:extLst>
              <a:ext uri="{FF2B5EF4-FFF2-40B4-BE49-F238E27FC236}">
                <a16:creationId xmlns:a16="http://schemas.microsoft.com/office/drawing/2014/main" id="{E8A2B457-A489-2D66-84C6-4F72AB6B8E4B}"/>
              </a:ext>
            </a:extLst>
          </p:cNvPr>
          <p:cNvSpPr>
            <a:spLocks noChangeAspect="1" noChangeArrowheads="1"/>
          </p:cNvSpPr>
          <p:nvPr/>
        </p:nvSpPr>
        <p:spPr bwMode="auto">
          <a:xfrm>
            <a:off x="1565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a:extLst>
              <a:ext uri="{FF2B5EF4-FFF2-40B4-BE49-F238E27FC236}">
                <a16:creationId xmlns:a16="http://schemas.microsoft.com/office/drawing/2014/main" id="{EF75D457-460D-515D-EEBC-472C8A523167}"/>
              </a:ext>
            </a:extLst>
          </p:cNvPr>
          <p:cNvSpPr>
            <a:spLocks noChangeAspect="1" noChangeArrowheads="1"/>
          </p:cNvSpPr>
          <p:nvPr/>
        </p:nvSpPr>
        <p:spPr bwMode="auto">
          <a:xfrm>
            <a:off x="20256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a:extLst>
              <a:ext uri="{FF2B5EF4-FFF2-40B4-BE49-F238E27FC236}">
                <a16:creationId xmlns:a16="http://schemas.microsoft.com/office/drawing/2014/main" id="{E8C8BA03-A1C6-34B9-17D7-A3E3D10C642B}"/>
              </a:ext>
            </a:extLst>
          </p:cNvPr>
          <p:cNvSpPr>
            <a:spLocks noChangeAspect="1" noChangeArrowheads="1"/>
          </p:cNvSpPr>
          <p:nvPr/>
        </p:nvSpPr>
        <p:spPr bwMode="auto">
          <a:xfrm>
            <a:off x="2486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a:extLst>
              <a:ext uri="{FF2B5EF4-FFF2-40B4-BE49-F238E27FC236}">
                <a16:creationId xmlns:a16="http://schemas.microsoft.com/office/drawing/2014/main" id="{0D0FFB8B-2506-2573-B434-FB0CF60D0855}"/>
              </a:ext>
            </a:extLst>
          </p:cNvPr>
          <p:cNvSpPr>
            <a:spLocks noChangeAspect="1" noChangeArrowheads="1"/>
          </p:cNvSpPr>
          <p:nvPr/>
        </p:nvSpPr>
        <p:spPr bwMode="auto">
          <a:xfrm>
            <a:off x="29464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a:extLst>
              <a:ext uri="{FF2B5EF4-FFF2-40B4-BE49-F238E27FC236}">
                <a16:creationId xmlns:a16="http://schemas.microsoft.com/office/drawing/2014/main" id="{65B6D28A-FE24-05C9-B7F2-CE5A9851B25A}"/>
              </a:ext>
            </a:extLst>
          </p:cNvPr>
          <p:cNvSpPr>
            <a:spLocks noChangeAspect="1" noChangeArrowheads="1"/>
          </p:cNvSpPr>
          <p:nvPr/>
        </p:nvSpPr>
        <p:spPr bwMode="auto">
          <a:xfrm>
            <a:off x="34067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a:extLst>
              <a:ext uri="{FF2B5EF4-FFF2-40B4-BE49-F238E27FC236}">
                <a16:creationId xmlns:a16="http://schemas.microsoft.com/office/drawing/2014/main" id="{9E4D6805-6C57-EB40-137D-429449018597}"/>
              </a:ext>
            </a:extLst>
          </p:cNvPr>
          <p:cNvSpPr>
            <a:spLocks noChangeAspect="1" noChangeArrowheads="1"/>
          </p:cNvSpPr>
          <p:nvPr/>
        </p:nvSpPr>
        <p:spPr bwMode="auto">
          <a:xfrm>
            <a:off x="38671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a:extLst>
              <a:ext uri="{FF2B5EF4-FFF2-40B4-BE49-F238E27FC236}">
                <a16:creationId xmlns:a16="http://schemas.microsoft.com/office/drawing/2014/main" id="{FE6E3A4A-4656-D384-4FCD-7057FF4CDF73}"/>
              </a:ext>
            </a:extLst>
          </p:cNvPr>
          <p:cNvSpPr>
            <a:spLocks noChangeAspect="1" noChangeArrowheads="1"/>
          </p:cNvSpPr>
          <p:nvPr/>
        </p:nvSpPr>
        <p:spPr bwMode="auto">
          <a:xfrm>
            <a:off x="43275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27">
            <a:extLst>
              <a:ext uri="{FF2B5EF4-FFF2-40B4-BE49-F238E27FC236}">
                <a16:creationId xmlns:a16="http://schemas.microsoft.com/office/drawing/2014/main" id="{74E26F63-C1EB-7C29-65CB-9520A98A88C1}"/>
              </a:ext>
            </a:extLst>
          </p:cNvPr>
          <p:cNvSpPr>
            <a:spLocks noChangeAspect="1" noChangeArrowheads="1"/>
          </p:cNvSpPr>
          <p:nvPr/>
        </p:nvSpPr>
        <p:spPr bwMode="auto">
          <a:xfrm>
            <a:off x="47879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AutoShape 28">
            <a:extLst>
              <a:ext uri="{FF2B5EF4-FFF2-40B4-BE49-F238E27FC236}">
                <a16:creationId xmlns:a16="http://schemas.microsoft.com/office/drawing/2014/main" id="{A2E2CE1F-2AEA-C70D-A4A8-3BB0D7651EF7}"/>
              </a:ext>
            </a:extLst>
          </p:cNvPr>
          <p:cNvSpPr>
            <a:spLocks noChangeAspect="1" noChangeArrowheads="1"/>
          </p:cNvSpPr>
          <p:nvPr/>
        </p:nvSpPr>
        <p:spPr bwMode="auto">
          <a:xfrm>
            <a:off x="52482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AutoShape 29">
            <a:extLst>
              <a:ext uri="{FF2B5EF4-FFF2-40B4-BE49-F238E27FC236}">
                <a16:creationId xmlns:a16="http://schemas.microsoft.com/office/drawing/2014/main" id="{A6700657-CD55-D08E-9258-C4AF20D8DEA8}"/>
              </a:ext>
            </a:extLst>
          </p:cNvPr>
          <p:cNvSpPr>
            <a:spLocks noChangeAspect="1" noChangeArrowheads="1"/>
          </p:cNvSpPr>
          <p:nvPr/>
        </p:nvSpPr>
        <p:spPr bwMode="auto">
          <a:xfrm>
            <a:off x="570865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AutoShape 30">
            <a:extLst>
              <a:ext uri="{FF2B5EF4-FFF2-40B4-BE49-F238E27FC236}">
                <a16:creationId xmlns:a16="http://schemas.microsoft.com/office/drawing/2014/main" id="{2CFD79C6-7DE8-AD8E-AE4A-2BF8412AB945}"/>
              </a:ext>
            </a:extLst>
          </p:cNvPr>
          <p:cNvSpPr>
            <a:spLocks noChangeAspect="1" noChangeArrowheads="1"/>
          </p:cNvSpPr>
          <p:nvPr/>
        </p:nvSpPr>
        <p:spPr bwMode="auto">
          <a:xfrm>
            <a:off x="61690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Rectangle 301">
            <a:extLst>
              <a:ext uri="{FF2B5EF4-FFF2-40B4-BE49-F238E27FC236}">
                <a16:creationId xmlns:a16="http://schemas.microsoft.com/office/drawing/2014/main" id="{DF4D4FF6-C7EE-491B-1FBD-9912E3DD0A63}"/>
              </a:ext>
            </a:extLst>
          </p:cNvPr>
          <p:cNvSpPr txBox="1">
            <a:spLocks noChangeArrowheads="1"/>
          </p:cNvSpPr>
          <p:nvPr/>
        </p:nvSpPr>
        <p:spPr bwMode="auto">
          <a:xfrm>
            <a:off x="1143000" y="5254751"/>
            <a:ext cx="11229975" cy="2156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760" tIns="182880" rIns="365760" bIns="182880" numCol="1" anchor="t" anchorCtr="0" compatLnSpc="1">
            <a:prstTxWarp prst="textNoShape">
              <a:avLst/>
            </a:prstTxWarp>
          </a:bodyPr>
          <a:lstStyle>
            <a:lvl1pPr marL="1371600" indent="-1371600" algn="l" defTabSz="3657600" rtl="0" fontAlgn="base">
              <a:spcBef>
                <a:spcPct val="20000"/>
              </a:spcBef>
              <a:spcAft>
                <a:spcPct val="0"/>
              </a:spcAft>
              <a:buChar char="•"/>
              <a:defRPr sz="4500" kern="1200">
                <a:solidFill>
                  <a:schemeClr val="tx1"/>
                </a:solidFill>
                <a:latin typeface="+mn-lt"/>
                <a:ea typeface="+mn-ea"/>
                <a:cs typeface="+mn-cs"/>
              </a:defRPr>
            </a:lvl1pPr>
            <a:lvl2pPr marL="2971800" indent="-1143000" algn="l" defTabSz="3657600" rtl="0" fontAlgn="base">
              <a:spcBef>
                <a:spcPct val="20000"/>
              </a:spcBef>
              <a:spcAft>
                <a:spcPct val="0"/>
              </a:spcAft>
              <a:buChar char="–"/>
              <a:defRPr sz="3500" kern="1200">
                <a:solidFill>
                  <a:schemeClr val="tx1"/>
                </a:solidFill>
                <a:latin typeface="+mn-lt"/>
                <a:ea typeface="+mn-ea"/>
                <a:cs typeface="+mn-cs"/>
              </a:defRPr>
            </a:lvl2pPr>
            <a:lvl3pPr marL="4572000" indent="-914400" algn="l" defTabSz="3657600" rtl="0" fontAlgn="base">
              <a:spcBef>
                <a:spcPct val="20000"/>
              </a:spcBef>
              <a:spcAft>
                <a:spcPct val="0"/>
              </a:spcAft>
              <a:buChar char="•"/>
              <a:defRPr sz="3000" kern="1200">
                <a:solidFill>
                  <a:schemeClr val="tx1"/>
                </a:solidFill>
                <a:latin typeface="+mn-lt"/>
                <a:ea typeface="+mn-ea"/>
                <a:cs typeface="+mn-cs"/>
              </a:defRPr>
            </a:lvl3pPr>
            <a:lvl4pPr marL="6400800" indent="-914400" algn="l" defTabSz="3657600" rtl="0" fontAlgn="base">
              <a:spcBef>
                <a:spcPct val="20000"/>
              </a:spcBef>
              <a:spcAft>
                <a:spcPct val="0"/>
              </a:spcAft>
              <a:buChar char="–"/>
              <a:defRPr sz="2500" kern="1200">
                <a:solidFill>
                  <a:schemeClr val="tx1"/>
                </a:solidFill>
                <a:latin typeface="+mn-lt"/>
                <a:ea typeface="+mn-ea"/>
                <a:cs typeface="+mn-cs"/>
              </a:defRPr>
            </a:lvl4pPr>
            <a:lvl5pPr marL="8229600" indent="-914400" algn="l" defTabSz="3657600" rtl="0" fontAlgn="base">
              <a:spcBef>
                <a:spcPct val="20000"/>
              </a:spcBef>
              <a:spcAft>
                <a:spcPct val="0"/>
              </a:spcAft>
              <a:buChar char="»"/>
              <a:defRPr sz="2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latin typeface="+mj-lt"/>
              </a:rPr>
              <a:t>Overview</a:t>
            </a:r>
          </a:p>
          <a:p>
            <a:pPr marL="0" indent="0">
              <a:buNone/>
            </a:pPr>
            <a:r>
              <a:rPr lang="en-US" sz="2800" dirty="0">
                <a:latin typeface="+mj-lt"/>
              </a:rPr>
              <a:t>Annually, the Human Resources Command (HRC) matches approximately 500 officers to battalion commands. These officers are in </a:t>
            </a:r>
            <a:r>
              <a:rPr lang="en-US" sz="2800" dirty="0">
                <a:solidFill>
                  <a:srgbClr val="FF0000"/>
                </a:solidFill>
                <a:latin typeface="+mj-lt"/>
              </a:rPr>
              <a:t>X </a:t>
            </a:r>
            <a:r>
              <a:rPr lang="en-US" sz="2800" dirty="0">
                <a:latin typeface="+mj-lt"/>
              </a:rPr>
              <a:t>number of branches and the commands are in a variety of different categories, for example, </a:t>
            </a:r>
            <a:r>
              <a:rPr lang="en-US" sz="2800" dirty="0">
                <a:solidFill>
                  <a:srgbClr val="FF0000"/>
                </a:solidFill>
                <a:latin typeface="+mj-lt"/>
              </a:rPr>
              <a:t>A, B, and C</a:t>
            </a:r>
            <a:r>
              <a:rPr lang="en-US" sz="2800" dirty="0">
                <a:latin typeface="+mj-lt"/>
              </a:rPr>
              <a:t>. </a:t>
            </a:r>
          </a:p>
          <a:p>
            <a:endParaRPr lang="en-US" sz="2800" dirty="0">
              <a:latin typeface="+mj-lt"/>
              <a:cs typeface="Calibri"/>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endParaRPr lang="en-US" sz="2800" dirty="0">
              <a:latin typeface="+mj-lt"/>
            </a:endParaRPr>
          </a:p>
          <a:p>
            <a:pPr marL="0" indent="0">
              <a:buNone/>
            </a:pPr>
            <a:r>
              <a:rPr lang="en-US" sz="2800" dirty="0">
                <a:latin typeface="+mj-lt"/>
              </a:rPr>
              <a:t>This project develops a methodology to assess the a given slate of officer to command matches with respect to officer preference and the match between officer skill and experience and unit need. </a:t>
            </a:r>
            <a:endParaRPr lang="en-US" sz="2800" dirty="0">
              <a:latin typeface="+mj-lt"/>
              <a:cs typeface="Calibri"/>
            </a:endParaRPr>
          </a:p>
          <a:p>
            <a:pPr marL="0" indent="0">
              <a:buFontTx/>
              <a:buNone/>
            </a:pPr>
            <a:endParaRPr lang="en-US" sz="2800" b="1" dirty="0">
              <a:latin typeface="+mj-lt"/>
            </a:endParaRPr>
          </a:p>
          <a:p>
            <a:pPr marL="0" indent="0">
              <a:buFontTx/>
              <a:buNone/>
            </a:pPr>
            <a:r>
              <a:rPr lang="en-US" sz="4400" b="1" dirty="0">
                <a:latin typeface="+mj-lt"/>
              </a:rPr>
              <a:t>Methodology </a:t>
            </a:r>
          </a:p>
          <a:p>
            <a:pPr marL="0" indent="0">
              <a:buNone/>
            </a:pPr>
            <a:r>
              <a:rPr lang="en-US" sz="2800" dirty="0">
                <a:latin typeface="+mj-lt"/>
              </a:rPr>
              <a:t>Given a slate of matches, officer preference information, information about units and information about officer skills and experiences, we followed a </a:t>
            </a:r>
            <a:r>
              <a:rPr lang="en-US" sz="2800" b="1" dirty="0">
                <a:latin typeface="+mj-lt"/>
              </a:rPr>
              <a:t>four-step process</a:t>
            </a:r>
            <a:r>
              <a:rPr lang="en-US" sz="2800" dirty="0">
                <a:latin typeface="+mj-lt"/>
              </a:rPr>
              <a:t>  (to the right) to assess the slate's quality. </a:t>
            </a:r>
          </a:p>
          <a:p>
            <a:pPr marL="0" indent="0">
              <a:buFontTx/>
              <a:buNone/>
            </a:pPr>
            <a:endParaRPr lang="en-US" sz="2800" b="1" dirty="0">
              <a:latin typeface="+mj-lt"/>
            </a:endParaRPr>
          </a:p>
          <a:p>
            <a:pPr marL="0" indent="0">
              <a:buFontTx/>
              <a:buNone/>
            </a:pPr>
            <a:r>
              <a:rPr lang="en-US" sz="4400" b="1" dirty="0">
                <a:latin typeface="+mj-lt"/>
              </a:rPr>
              <a:t>Impact </a:t>
            </a:r>
          </a:p>
          <a:p>
            <a:pPr marL="0" indent="0">
              <a:buFontTx/>
              <a:buNone/>
            </a:pPr>
            <a:r>
              <a:rPr lang="en-US" sz="2800" dirty="0">
                <a:solidFill>
                  <a:srgbClr val="FF0000"/>
                </a:solidFill>
                <a:latin typeface="+mj-lt"/>
              </a:rPr>
              <a:t>Why does someone care about your method? What might HRC do with it?</a:t>
            </a:r>
          </a:p>
          <a:p>
            <a:pPr marL="0" indent="0">
              <a:buFontTx/>
              <a:buNone/>
            </a:pPr>
            <a:endParaRPr lang="en-US" sz="2800" dirty="0">
              <a:solidFill>
                <a:srgbClr val="FF0000"/>
              </a:solidFill>
              <a:latin typeface="+mj-lt"/>
              <a:cs typeface="Calibri"/>
            </a:endParaRPr>
          </a:p>
          <a:p>
            <a:pPr marL="476250" indent="-476250">
              <a:buFontTx/>
              <a:buNone/>
            </a:pPr>
            <a:r>
              <a:rPr lang="en-US" altLang="en-US" sz="4400" b="1" dirty="0">
                <a:latin typeface="+mj-lt"/>
              </a:rPr>
              <a:t>References</a:t>
            </a:r>
          </a:p>
          <a:p>
            <a:pPr marL="406400" indent="-406400">
              <a:buFontTx/>
              <a:buNone/>
            </a:pPr>
            <a:r>
              <a:rPr lang="en-US" altLang="en-US" sz="2800" dirty="0">
                <a:solidFill>
                  <a:srgbClr val="FF0000"/>
                </a:solidFill>
                <a:latin typeface="+mj-lt"/>
              </a:rPr>
              <a:t>1. Reference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endParaRPr lang="en-US" altLang="en-US" sz="2800" dirty="0">
              <a:solidFill>
                <a:srgbClr val="FF0000"/>
              </a:solidFill>
              <a:latin typeface="+mj-lt"/>
            </a:endParaRPr>
          </a:p>
          <a:p>
            <a:pPr marL="406400" indent="-406400">
              <a:buFontTx/>
              <a:buNone/>
            </a:pPr>
            <a:r>
              <a:rPr lang="en-US" altLang="en-US" sz="2800" dirty="0">
                <a:solidFill>
                  <a:srgbClr val="FF0000"/>
                </a:solidFill>
                <a:latin typeface="+mj-lt"/>
              </a:rPr>
              <a:t>2. Reference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endParaRPr lang="en-US" altLang="en-US" sz="2800" dirty="0">
              <a:solidFill>
                <a:srgbClr val="FF0000"/>
              </a:solidFill>
              <a:latin typeface="+mj-lt"/>
            </a:endParaRPr>
          </a:p>
          <a:p>
            <a:pPr marL="406400" indent="-406400">
              <a:buFontTx/>
              <a:buNone/>
            </a:pPr>
            <a:r>
              <a:rPr lang="en-US" altLang="en-US" sz="2800" dirty="0">
                <a:solidFill>
                  <a:srgbClr val="FF0000"/>
                </a:solidFill>
                <a:latin typeface="+mj-lt"/>
              </a:rPr>
              <a:t>3. Reference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r>
              <a:rPr lang="en-US" altLang="en-US" sz="2800" dirty="0">
                <a:solidFill>
                  <a:srgbClr val="FF0000"/>
                </a:solidFill>
                <a:latin typeface="+mj-lt"/>
              </a:rPr>
              <a:t> </a:t>
            </a:r>
            <a:r>
              <a:rPr lang="en-US" altLang="en-US" sz="2800" dirty="0" err="1">
                <a:solidFill>
                  <a:srgbClr val="FF0000"/>
                </a:solidFill>
                <a:latin typeface="+mj-lt"/>
              </a:rPr>
              <a:t>reference</a:t>
            </a:r>
            <a:endParaRPr lang="en-US" altLang="en-US" sz="2800" dirty="0">
              <a:solidFill>
                <a:srgbClr val="FF0000"/>
              </a:solidFill>
              <a:latin typeface="+mj-lt"/>
            </a:endParaRPr>
          </a:p>
          <a:p>
            <a:pPr marL="476250" indent="-476250">
              <a:buFontTx/>
              <a:buNone/>
            </a:pPr>
            <a:endParaRPr lang="en-US" altLang="en-US" sz="2800" dirty="0">
              <a:latin typeface="+mj-lt"/>
            </a:endParaRPr>
          </a:p>
          <a:p>
            <a:pPr marL="476250" indent="-476250">
              <a:buFontTx/>
              <a:buNone/>
            </a:pPr>
            <a:endParaRPr lang="en-US" altLang="en-US" sz="2800" dirty="0">
              <a:latin typeface="+mj-lt"/>
            </a:endParaRPr>
          </a:p>
          <a:p>
            <a:pPr marL="476250" indent="-476250">
              <a:buFontTx/>
              <a:buNone/>
            </a:pPr>
            <a:r>
              <a:rPr lang="en-US" altLang="en-US" sz="4400" b="1" dirty="0">
                <a:latin typeface="+mj-lt"/>
              </a:rPr>
              <a:t>Acknowledgments</a:t>
            </a:r>
          </a:p>
          <a:p>
            <a:pPr marL="476250" indent="-476250">
              <a:buFontTx/>
              <a:buNone/>
            </a:pPr>
            <a:r>
              <a:rPr lang="en-US" altLang="en-US" sz="2800" dirty="0">
                <a:latin typeface="+mj-lt"/>
              </a:rPr>
              <a:t>Project Sponsor: Army HRC</a:t>
            </a:r>
          </a:p>
          <a:p>
            <a:pPr marL="0" indent="0">
              <a:buFontTx/>
              <a:buNone/>
            </a:pPr>
            <a:endParaRPr lang="en-US" sz="2800" dirty="0">
              <a:solidFill>
                <a:srgbClr val="FF0000"/>
              </a:solidFill>
              <a:latin typeface="+mj-lt"/>
              <a:cs typeface="Calibri"/>
            </a:endParaRPr>
          </a:p>
          <a:p>
            <a:pPr marL="0" indent="0">
              <a:buFontTx/>
              <a:buNone/>
            </a:pPr>
            <a:endParaRPr lang="en-US" altLang="en-US" sz="2800" dirty="0">
              <a:latin typeface="+mj-lt"/>
            </a:endParaRPr>
          </a:p>
        </p:txBody>
      </p:sp>
      <p:sp>
        <p:nvSpPr>
          <p:cNvPr id="50" name="Star: 5 Points 49">
            <a:extLst>
              <a:ext uri="{FF2B5EF4-FFF2-40B4-BE49-F238E27FC236}">
                <a16:creationId xmlns:a16="http://schemas.microsoft.com/office/drawing/2014/main" id="{BC36993A-B217-4403-B550-A16B668F1EA4}"/>
              </a:ext>
            </a:extLst>
          </p:cNvPr>
          <p:cNvSpPr/>
          <p:nvPr/>
        </p:nvSpPr>
        <p:spPr>
          <a:xfrm>
            <a:off x="13258800" y="5030115"/>
            <a:ext cx="1113183" cy="1218286"/>
          </a:xfrm>
          <a:prstGeom prst="star5">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dirty="0"/>
              <a:t>1</a:t>
            </a:r>
          </a:p>
        </p:txBody>
      </p:sp>
      <p:sp>
        <p:nvSpPr>
          <p:cNvPr id="51" name="Star: 5 Points 50">
            <a:extLst>
              <a:ext uri="{FF2B5EF4-FFF2-40B4-BE49-F238E27FC236}">
                <a16:creationId xmlns:a16="http://schemas.microsoft.com/office/drawing/2014/main" id="{32AC17FB-76DF-DC6C-A707-DD4556F11B11}"/>
              </a:ext>
            </a:extLst>
          </p:cNvPr>
          <p:cNvSpPr/>
          <p:nvPr/>
        </p:nvSpPr>
        <p:spPr>
          <a:xfrm>
            <a:off x="13258800" y="9316364"/>
            <a:ext cx="1113183" cy="1218286"/>
          </a:xfrm>
          <a:prstGeom prst="star5">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dirty="0"/>
              <a:t>2</a:t>
            </a:r>
          </a:p>
        </p:txBody>
      </p:sp>
      <p:sp>
        <p:nvSpPr>
          <p:cNvPr id="52" name="Star: 5 Points 51">
            <a:extLst>
              <a:ext uri="{FF2B5EF4-FFF2-40B4-BE49-F238E27FC236}">
                <a16:creationId xmlns:a16="http://schemas.microsoft.com/office/drawing/2014/main" id="{087F7FE9-226E-D53E-AA78-BE658B959312}"/>
              </a:ext>
            </a:extLst>
          </p:cNvPr>
          <p:cNvSpPr/>
          <p:nvPr/>
        </p:nvSpPr>
        <p:spPr>
          <a:xfrm>
            <a:off x="13258800" y="14174113"/>
            <a:ext cx="1113183" cy="1218286"/>
          </a:xfrm>
          <a:prstGeom prst="star5">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dirty="0"/>
              <a:t>3</a:t>
            </a:r>
          </a:p>
        </p:txBody>
      </p:sp>
      <p:sp>
        <p:nvSpPr>
          <p:cNvPr id="53" name="Star: 5 Points 52">
            <a:extLst>
              <a:ext uri="{FF2B5EF4-FFF2-40B4-BE49-F238E27FC236}">
                <a16:creationId xmlns:a16="http://schemas.microsoft.com/office/drawing/2014/main" id="{784DE215-2384-A64B-AA3B-F239F1E43CED}"/>
              </a:ext>
            </a:extLst>
          </p:cNvPr>
          <p:cNvSpPr/>
          <p:nvPr/>
        </p:nvSpPr>
        <p:spPr>
          <a:xfrm>
            <a:off x="13258800" y="16992600"/>
            <a:ext cx="1113183" cy="1218286"/>
          </a:xfrm>
          <a:prstGeom prst="star5">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400" dirty="0"/>
              <a:t>4</a:t>
            </a:r>
          </a:p>
        </p:txBody>
      </p:sp>
      <p:sp>
        <p:nvSpPr>
          <p:cNvPr id="54" name="Left Brace 53">
            <a:extLst>
              <a:ext uri="{FF2B5EF4-FFF2-40B4-BE49-F238E27FC236}">
                <a16:creationId xmlns:a16="http://schemas.microsoft.com/office/drawing/2014/main" id="{5C7DBDA8-D97C-DCCA-0579-8467861431E0}"/>
              </a:ext>
            </a:extLst>
          </p:cNvPr>
          <p:cNvSpPr/>
          <p:nvPr/>
        </p:nvSpPr>
        <p:spPr>
          <a:xfrm>
            <a:off x="12008450" y="4802428"/>
            <a:ext cx="1250349" cy="21257964"/>
          </a:xfrm>
          <a:prstGeom prst="leftBrace">
            <a:avLst>
              <a:gd name="adj1" fmla="val 8333"/>
              <a:gd name="adj2" fmla="val 45082"/>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cxnSp>
        <p:nvCxnSpPr>
          <p:cNvPr id="55" name="Straight Arrow Connector 54">
            <a:extLst>
              <a:ext uri="{FF2B5EF4-FFF2-40B4-BE49-F238E27FC236}">
                <a16:creationId xmlns:a16="http://schemas.microsoft.com/office/drawing/2014/main" id="{26318096-D73E-35CD-B487-AA617D286ADD}"/>
              </a:ext>
            </a:extLst>
          </p:cNvPr>
          <p:cNvCxnSpPr>
            <a:cxnSpLocks/>
            <a:endCxn id="54" idx="1"/>
          </p:cNvCxnSpPr>
          <p:nvPr/>
        </p:nvCxnSpPr>
        <p:spPr>
          <a:xfrm flipV="1">
            <a:off x="5092700" y="14385943"/>
            <a:ext cx="6915750"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7" name="Content Placeholder 4" descr="A picture containing logo&#10;&#10;Description automatically generated">
            <a:extLst>
              <a:ext uri="{FF2B5EF4-FFF2-40B4-BE49-F238E27FC236}">
                <a16:creationId xmlns:a16="http://schemas.microsoft.com/office/drawing/2014/main" id="{0A99EB8A-76F6-E685-A26E-6F9DF5AEB2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44128" y="1626912"/>
            <a:ext cx="2867739" cy="3676588"/>
          </a:xfrm>
          <a:prstGeom prst="rect">
            <a:avLst/>
          </a:prstGeom>
        </p:spPr>
      </p:pic>
      <p:sp>
        <p:nvSpPr>
          <p:cNvPr id="2327" name="Rectangle 2326">
            <a:extLst>
              <a:ext uri="{FF2B5EF4-FFF2-40B4-BE49-F238E27FC236}">
                <a16:creationId xmlns:a16="http://schemas.microsoft.com/office/drawing/2014/main" id="{2867043E-6583-E8DE-33DF-36BA48B083D7}"/>
              </a:ext>
            </a:extLst>
          </p:cNvPr>
          <p:cNvSpPr/>
          <p:nvPr/>
        </p:nvSpPr>
        <p:spPr>
          <a:xfrm>
            <a:off x="19258245" y="20521954"/>
            <a:ext cx="9627325" cy="5283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Possibility curve</a:t>
            </a:r>
          </a:p>
        </p:txBody>
      </p:sp>
      <p:sp>
        <p:nvSpPr>
          <p:cNvPr id="2328" name="Rectangle 2327">
            <a:extLst>
              <a:ext uri="{FF2B5EF4-FFF2-40B4-BE49-F238E27FC236}">
                <a16:creationId xmlns:a16="http://schemas.microsoft.com/office/drawing/2014/main" id="{99C2B5AA-9BCA-C6BC-7DED-D34BC6985BCA}"/>
              </a:ext>
            </a:extLst>
          </p:cNvPr>
          <p:cNvSpPr/>
          <p:nvPr/>
        </p:nvSpPr>
        <p:spPr>
          <a:xfrm>
            <a:off x="23667233" y="11038824"/>
            <a:ext cx="5218337" cy="3676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Possibility curve</a:t>
            </a:r>
          </a:p>
        </p:txBody>
      </p:sp>
    </p:spTree>
    <p:extLst>
      <p:ext uri="{BB962C8B-B14F-4D97-AF65-F5344CB8AC3E}">
        <p14:creationId xmlns:p14="http://schemas.microsoft.com/office/powerpoint/2010/main" val="419428682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57600" rtl="0" eaLnBrk="1" fontAlgn="base" latinLnBrk="0" hangingPunct="1">
          <a:lnSpc>
            <a:spcPct val="100000"/>
          </a:lnSpc>
          <a:spcBef>
            <a:spcPct val="0"/>
          </a:spcBef>
          <a:spcAft>
            <a:spcPct val="0"/>
          </a:spcAft>
          <a:buClrTx/>
          <a:buSzTx/>
          <a:buFontTx/>
          <a:buNone/>
          <a:tabLst/>
          <a:defRPr kumimoji="0" lang="en-US" altLang="en-US" sz="7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3657600" rtl="0" eaLnBrk="1" fontAlgn="base" latinLnBrk="0" hangingPunct="1">
          <a:lnSpc>
            <a:spcPct val="100000"/>
          </a:lnSpc>
          <a:spcBef>
            <a:spcPct val="0"/>
          </a:spcBef>
          <a:spcAft>
            <a:spcPct val="0"/>
          </a:spcAft>
          <a:buClrTx/>
          <a:buSzTx/>
          <a:buFontTx/>
          <a:buNone/>
          <a:tabLst/>
          <a:defRPr kumimoji="0" lang="en-US" altLang="en-US" sz="7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LongProp xmlns="" name="MetaInfo"><![CDATA[60;#vti_parserversion:SR|14.0.0.4762
vti_folderitemcount:IR|0
Order:DW|6000.00000000000
TaxKeyword:SW|
_Category:SW|
Category:SW|Templates
vti_author:SR|USMAEDU\\Hilary.Fletcher
vti_categories:VW|
vti_approvallevel:SR|
vti_foldersubfolderitemcount:IR|0
vti_modifiedby:SR|USMAEDU\\natalie.vanatta
vti_assignedto:SR|
Keywords:SW|
_Status:SW|
vti_cachedcustomprops:VX|vti_approvallevel vti_categories Subject TaxKeywordTaxHTField vti_assignedto Keywords _Status Order TaxKeyword vti_title _Author _Category Slides Category _Comments TaxCatchAll
ContentTypeId:SW|0x010100B55B46B06DCCCE4EA6F50434AF566168
vti_cachedtitle:SR|Poster Template (Wide)
vti_title:SR|Poster Template (Wide)
_Author:SW|CDT Lee, Leon x72269
Slides:IW|1
_Comments:SW|
TaxCatchAll:SW|
Subject:SW|
TaxKeywordTaxHTField:SW|
]]></LongProp>
</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F25CA07ABE8746922A96DE612B94ED" ma:contentTypeVersion="19" ma:contentTypeDescription="Create a new document." ma:contentTypeScope="" ma:versionID="9286eaafb9faa32d4f1983c5cc2a57cb">
  <xsd:schema xmlns:xsd="http://www.w3.org/2001/XMLSchema" xmlns:xs="http://www.w3.org/2001/XMLSchema" xmlns:p="http://schemas.microsoft.com/office/2006/metadata/properties" xmlns:ns2="56da9768-d3a1-4445-bbbe-4f4dcd00b479" xmlns:ns3="7d11626b-f2c7-480d-9707-dfbb9866a658" targetNamespace="http://schemas.microsoft.com/office/2006/metadata/properties" ma:root="true" ma:fieldsID="05da4da3958dd64ea5025b9ff1adb0e3" ns2:_="" ns3:_="">
    <xsd:import namespace="56da9768-d3a1-4445-bbbe-4f4dcd00b479"/>
    <xsd:import namespace="7d11626b-f2c7-480d-9707-dfbb9866a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Location" minOccurs="0"/>
                <xsd:element ref="ns2:DataDescrip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da9768-d3a1-4445-bbbe-4f4dcd00b4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c7eb-5c45-4d0a-8479-4b30401fca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DataDescription" ma:index="24" nillable="true" ma:displayName="Data Description" ma:description="Brief description of the dataset" ma:format="Dropdown" ma:internalName="DataDescription">
      <xsd:simpleType>
        <xsd:restriction base="dms:Note">
          <xsd:maxLength value="255"/>
        </xsd:restrict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d11626b-f2c7-480d-9707-dfbb9866a65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baa8f4ad-4a2d-4a84-80b7-aae1ccf2ca83}" ma:internalName="TaxCatchAll" ma:showField="CatchAllData" ma:web="7d11626b-f2c7-480d-9707-dfbb9866a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56da9768-d3a1-4445-bbbe-4f4dcd00b479">
      <Terms xmlns="http://schemas.microsoft.com/office/infopath/2007/PartnerControls"/>
    </lcf76f155ced4ddcb4097134ff3c332f>
    <TaxCatchAll xmlns="7d11626b-f2c7-480d-9707-dfbb9866a658" xsi:nil="true"/>
    <DataDescription xmlns="56da9768-d3a1-4445-bbbe-4f4dcd00b479" xsi:nil="true"/>
    <SharedWithUsers xmlns="7d11626b-f2c7-480d-9707-dfbb9866a658">
      <UserInfo>
        <DisplayName/>
        <AccountId xsi:nil="true"/>
        <AccountType/>
      </UserInfo>
    </SharedWithUsers>
    <MediaLengthInSeconds xmlns="56da9768-d3a1-4445-bbbe-4f4dcd00b479" xsi:nil="true"/>
  </documentManagement>
</p:properties>
</file>

<file path=customXml/itemProps1.xml><?xml version="1.0" encoding="utf-8"?>
<ds:datastoreItem xmlns:ds="http://schemas.openxmlformats.org/officeDocument/2006/customXml" ds:itemID="{30CCC694-31DB-4150-9332-B9B398EF321E}">
  <ds:schemaRefs>
    <ds:schemaRef ds:uri="http://schemas.microsoft.com/sharepoint/v3/contenttype/forms"/>
  </ds:schemaRefs>
</ds:datastoreItem>
</file>

<file path=customXml/itemProps2.xml><?xml version="1.0" encoding="utf-8"?>
<ds:datastoreItem xmlns:ds="http://schemas.openxmlformats.org/officeDocument/2006/customXml" ds:itemID="{925E1183-A6C7-4ED2-B509-75E03039BEBC}">
  <ds:schemaRefs>
    <ds:schemaRef ds:uri="http://schemas.microsoft.com/office/2006/metadata/longProperties"/>
    <ds:schemaRef ds:uri=""/>
  </ds:schemaRefs>
</ds:datastoreItem>
</file>

<file path=customXml/itemProps3.xml><?xml version="1.0" encoding="utf-8"?>
<ds:datastoreItem xmlns:ds="http://schemas.openxmlformats.org/officeDocument/2006/customXml" ds:itemID="{93A53B31-8EEB-4CE0-A2E8-076C97F316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da9768-d3a1-4445-bbbe-4f4dcd00b479"/>
    <ds:schemaRef ds:uri="7d11626b-f2c7-480d-9707-dfbb9866a6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3F8020C9-BFBB-4E73-8113-B20FBF7B77CF}">
  <ds:schemaRefs>
    <ds:schemaRef ds:uri="http://schemas.microsoft.com/office/2006/documentManagement/types"/>
    <ds:schemaRef ds:uri="http://purl.org/dc/dcmitype/"/>
    <ds:schemaRef ds:uri="http://purl.org/dc/terms/"/>
    <ds:schemaRef ds:uri="http://www.w3.org/XML/1998/namespace"/>
    <ds:schemaRef ds:uri="20d3a251-6026-48e4-aed9-339bcd57fe11"/>
    <ds:schemaRef ds:uri="114d7199-9ac4-4261-88d7-5af66d6f5704"/>
    <ds:schemaRef ds:uri="http://schemas.microsoft.com/office/infopath/2007/PartnerControls"/>
    <ds:schemaRef ds:uri="http://schemas.openxmlformats.org/package/2006/metadata/core-properties"/>
    <ds:schemaRef ds:uri="http://schemas.microsoft.com/office/2006/metadata/properties"/>
    <ds:schemaRef ds:uri="http://purl.org/dc/elements/1.1/"/>
    <ds:schemaRef ds:uri="56da9768-d3a1-4445-bbbe-4f4dcd00b479"/>
    <ds:schemaRef ds:uri="7d11626b-f2c7-480d-9707-dfbb9866a658"/>
  </ds:schemaRefs>
</ds:datastoreItem>
</file>

<file path=docProps/app.xml><?xml version="1.0" encoding="utf-8"?>
<Properties xmlns="http://schemas.openxmlformats.org/officeDocument/2006/extended-properties" xmlns:vt="http://schemas.openxmlformats.org/officeDocument/2006/docPropsVTypes">
  <Template>Eclipse</Template>
  <TotalTime>4790</TotalTime>
  <Words>829</Words>
  <Application>Microsoft Office PowerPoint</Application>
  <PresentationFormat>Custom</PresentationFormat>
  <Paragraphs>116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Narrow</vt:lpstr>
      <vt:lpstr>Calibri</vt:lpstr>
      <vt:lpstr>Palatino Linotype</vt:lpstr>
      <vt:lpstr>Default Design</vt:lpstr>
      <vt:lpstr>Optimized Tactical Routing for  UnmannedGround Vehicles  Cadet Jacob Hyatt Advisors: LTC James Grymes, COL Jamie Bluman, and Dr. Robert Jane</vt:lpstr>
      <vt:lpstr>Battalion Command Slating and  Preference Analysis Cadet Duncan Hayslett Advisor: LTC Jon Paynter</vt:lpstr>
    </vt:vector>
  </TitlesOfParts>
  <Company>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(Wide)</dc:title>
  <dc:creator>G. Jake LaPorte</dc:creator>
  <cp:keywords/>
  <cp:lastModifiedBy>Hyatt, Jacob E CDT 2025</cp:lastModifiedBy>
  <cp:revision>30</cp:revision>
  <dcterms:created xsi:type="dcterms:W3CDTF">2007-04-20T04:19:37Z</dcterms:created>
  <dcterms:modified xsi:type="dcterms:W3CDTF">2024-10-30T00:24:34Z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6000</vt:r8>
  </property>
  <property fmtid="{D5CDD505-2E9C-101B-9397-08002B2CF9AE}" pid="3" name="TaxKeyword">
    <vt:lpwstr/>
  </property>
  <property fmtid="{D5CDD505-2E9C-101B-9397-08002B2CF9AE}" pid="4" name="MetaInfo">
    <vt:lpwstr>60;#vti_parserversion:SR|14.0.0.4762_x000d_
vti_folderitemcount:IR|0_x000d_
Order:DW|6000.00000000000_x000d_
TaxKeyword:SW|_x000d_
_Category:SW|_x000d_
Category:SW|Templates_x000d_
vti_author:SR|USMAEDU\\Hilary.Fletcher_x000d_
vti_categories:VW|_x000d_
vti_approvallevel:SR|_x000d_
vti_foldersubfolderitemcoun</vt:lpwstr>
  </property>
  <property fmtid="{D5CDD505-2E9C-101B-9397-08002B2CF9AE}" pid="5" name="FSObjType">
    <vt:lpwstr>0</vt:lpwstr>
  </property>
  <property fmtid="{D5CDD505-2E9C-101B-9397-08002B2CF9AE}" pid="6" name="FileDirRef">
    <vt:lpwstr>math/ma491/Shared Documents</vt:lpwstr>
  </property>
  <property fmtid="{D5CDD505-2E9C-101B-9397-08002B2CF9AE}" pid="7" name="FileLeafRef">
    <vt:lpwstr>PosterTemplate-Wide.ppt</vt:lpwstr>
  </property>
  <property fmtid="{D5CDD505-2E9C-101B-9397-08002B2CF9AE}" pid="8" name="ContentType">
    <vt:lpwstr>Document</vt:lpwstr>
  </property>
  <property fmtid="{D5CDD505-2E9C-101B-9397-08002B2CF9AE}" pid="9" name="ContentTypeId">
    <vt:lpwstr>0x010100EEF25CA07ABE8746922A96DE612B94ED</vt:lpwstr>
  </property>
  <property fmtid="{D5CDD505-2E9C-101B-9397-08002B2CF9AE}" pid="10" name="MediaServiceImageTags">
    <vt:lpwstr/>
  </property>
  <property fmtid="{D5CDD505-2E9C-101B-9397-08002B2CF9AE}" pid="11" name="xd_Signature">
    <vt:bool>false</vt:bool>
  </property>
  <property fmtid="{D5CDD505-2E9C-101B-9397-08002B2CF9AE}" pid="12" name="xd_ProgID">
    <vt:lpwstr/>
  </property>
  <property fmtid="{D5CDD505-2E9C-101B-9397-08002B2CF9AE}" pid="13" name="_SourceUrl">
    <vt:lpwstr/>
  </property>
  <property fmtid="{D5CDD505-2E9C-101B-9397-08002B2CF9AE}" pid="14" name="_SharedFileIndex">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TriggerFlowInfo">
    <vt:lpwstr/>
  </property>
</Properties>
</file>