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77" r:id="rId3"/>
    <p:sldId id="257" r:id="rId4"/>
    <p:sldId id="318" r:id="rId5"/>
    <p:sldId id="319" r:id="rId6"/>
    <p:sldId id="320" r:id="rId7"/>
    <p:sldId id="258" r:id="rId8"/>
    <p:sldId id="268" r:id="rId9"/>
    <p:sldId id="263" r:id="rId10"/>
    <p:sldId id="266" r:id="rId11"/>
    <p:sldId id="261" r:id="rId12"/>
    <p:sldId id="311" r:id="rId13"/>
    <p:sldId id="312" r:id="rId14"/>
    <p:sldId id="309" r:id="rId15"/>
    <p:sldId id="274" r:id="rId16"/>
    <p:sldId id="271" r:id="rId17"/>
    <p:sldId id="314" r:id="rId18"/>
    <p:sldId id="279" r:id="rId19"/>
    <p:sldId id="280" r:id="rId20"/>
    <p:sldId id="281" r:id="rId21"/>
    <p:sldId id="283" r:id="rId22"/>
    <p:sldId id="282" r:id="rId23"/>
    <p:sldId id="284" r:id="rId24"/>
    <p:sldId id="285" r:id="rId25"/>
    <p:sldId id="286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10" r:id="rId37"/>
    <p:sldId id="306" r:id="rId38"/>
    <p:sldId id="307" r:id="rId39"/>
    <p:sldId id="308" r:id="rId40"/>
    <p:sldId id="304" r:id="rId41"/>
    <p:sldId id="305" r:id="rId42"/>
    <p:sldId id="315" r:id="rId43"/>
    <p:sldId id="317" r:id="rId44"/>
    <p:sldId id="316" r:id="rId45"/>
    <p:sldId id="267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5" autoAdjust="0"/>
    <p:restoredTop sz="94723" autoAdjust="0"/>
  </p:normalViewPr>
  <p:slideViewPr>
    <p:cSldViewPr>
      <p:cViewPr>
        <p:scale>
          <a:sx n="77" d="100"/>
          <a:sy n="77" d="100"/>
        </p:scale>
        <p:origin x="-1146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9CD4B7-5E3D-4BF4-8016-9377754ABC22}" type="doc">
      <dgm:prSet loTypeId="urn:microsoft.com/office/officeart/2005/8/layout/default#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A5E75CA-0EB5-469C-85F7-5B7070B68212}">
      <dgm:prSet phldrT="[Text]" custT="1"/>
      <dgm:spPr/>
      <dgm:t>
        <a:bodyPr/>
        <a:lstStyle/>
        <a:p>
          <a:pPr algn="ctr"/>
          <a:r>
            <a:rPr lang="en-IN" sz="2000" b="1" smtClean="0">
              <a:latin typeface="Times New Roman" pitchFamily="18" charset="0"/>
              <a:cs typeface="Times New Roman" pitchFamily="18" charset="0"/>
            </a:rPr>
            <a:t>Calculating accuracy measures</a:t>
          </a:r>
          <a:endParaRPr lang="en-IN" sz="2000" b="1" dirty="0">
            <a:latin typeface="Times New Roman" pitchFamily="18" charset="0"/>
            <a:cs typeface="Times New Roman" pitchFamily="18" charset="0"/>
          </a:endParaRPr>
        </a:p>
      </dgm:t>
    </dgm:pt>
    <dgm:pt modelId="{24CA0C0D-1D35-4505-BAB1-A2CA0005E3B0}" type="sibTrans" cxnId="{99798739-1AC9-4591-A7D6-874F395DC4C2}">
      <dgm:prSet/>
      <dgm:spPr/>
      <dgm:t>
        <a:bodyPr/>
        <a:lstStyle/>
        <a:p>
          <a:pPr algn="ctr"/>
          <a:endParaRPr lang="en-IN"/>
        </a:p>
      </dgm:t>
    </dgm:pt>
    <dgm:pt modelId="{47BA9309-3E66-4499-BFDC-A6445F9D8494}" type="parTrans" cxnId="{99798739-1AC9-4591-A7D6-874F395DC4C2}">
      <dgm:prSet/>
      <dgm:spPr/>
      <dgm:t>
        <a:bodyPr/>
        <a:lstStyle/>
        <a:p>
          <a:pPr algn="ctr"/>
          <a:endParaRPr lang="en-IN"/>
        </a:p>
      </dgm:t>
    </dgm:pt>
    <dgm:pt modelId="{61DE5223-0AD5-4957-9EE6-F02821F04153}">
      <dgm:prSet phldrT="[Text]" custT="1"/>
      <dgm:spPr/>
      <dgm:t>
        <a:bodyPr/>
        <a:lstStyle/>
        <a:p>
          <a:pPr algn="ctr"/>
          <a:r>
            <a:rPr lang="en-US" sz="2000" b="1" smtClean="0">
              <a:latin typeface="Times New Roman" pitchFamily="18" charset="0"/>
              <a:cs typeface="Times New Roman" pitchFamily="18" charset="0"/>
            </a:rPr>
            <a:t>Prepare data : Pre-processing &amp; </a:t>
          </a:r>
          <a:r>
            <a:rPr lang="en-IN" sz="2000" b="1" smtClean="0">
              <a:latin typeface="Times New Roman" pitchFamily="18" charset="0"/>
              <a:cs typeface="Times New Roman" pitchFamily="18" charset="0"/>
            </a:rPr>
            <a:t>Normalization to get better results</a:t>
          </a:r>
          <a:endParaRPr lang="en-IN" sz="2000" b="1" dirty="0">
            <a:latin typeface="Times New Roman" pitchFamily="18" charset="0"/>
            <a:cs typeface="Times New Roman" pitchFamily="18" charset="0"/>
          </a:endParaRPr>
        </a:p>
      </dgm:t>
    </dgm:pt>
    <dgm:pt modelId="{D644B289-3451-4AE7-801A-2AC52379A380}" type="sibTrans" cxnId="{2EA53642-17FC-4BFD-AA93-BF3BCD3E48F1}">
      <dgm:prSet/>
      <dgm:spPr/>
      <dgm:t>
        <a:bodyPr/>
        <a:lstStyle/>
        <a:p>
          <a:pPr algn="ctr"/>
          <a:endParaRPr lang="en-IN"/>
        </a:p>
      </dgm:t>
    </dgm:pt>
    <dgm:pt modelId="{3490E95B-E80B-4711-89D5-0522A6B15D3B}" type="parTrans" cxnId="{2EA53642-17FC-4BFD-AA93-BF3BCD3E48F1}">
      <dgm:prSet/>
      <dgm:spPr/>
      <dgm:t>
        <a:bodyPr/>
        <a:lstStyle/>
        <a:p>
          <a:pPr algn="ctr"/>
          <a:endParaRPr lang="en-IN"/>
        </a:p>
      </dgm:t>
    </dgm:pt>
    <dgm:pt modelId="{FFAF93F0-6FF2-4A59-9F9B-A2E636EC69A1}">
      <dgm:prSet phldrT="[Text]" custT="1"/>
      <dgm:spPr/>
      <dgm:t>
        <a:bodyPr/>
        <a:lstStyle/>
        <a:p>
          <a:pPr algn="ctr"/>
          <a:r>
            <a:rPr lang="en-US" sz="2000" b="1" smtClean="0">
              <a:latin typeface="Times New Roman" pitchFamily="18" charset="0"/>
              <a:cs typeface="Times New Roman" pitchFamily="18" charset="0"/>
            </a:rPr>
            <a:t>Problem definition1 Prediction of wind speed </a:t>
          </a:r>
          <a:endParaRPr lang="en-IN" sz="2000" b="1" dirty="0">
            <a:latin typeface="Times New Roman" pitchFamily="18" charset="0"/>
            <a:cs typeface="Times New Roman" pitchFamily="18" charset="0"/>
          </a:endParaRPr>
        </a:p>
      </dgm:t>
    </dgm:pt>
    <dgm:pt modelId="{7FC4C9FC-6A96-4255-8DB4-4BCD7C31EB67}" type="sibTrans" cxnId="{54D65ED9-7B1E-4ED9-B029-E2431C061D2A}">
      <dgm:prSet/>
      <dgm:spPr/>
      <dgm:t>
        <a:bodyPr/>
        <a:lstStyle/>
        <a:p>
          <a:pPr algn="ctr"/>
          <a:endParaRPr lang="en-IN"/>
        </a:p>
      </dgm:t>
    </dgm:pt>
    <dgm:pt modelId="{1A85951C-8928-484B-9E0D-F77018DE4A97}" type="parTrans" cxnId="{54D65ED9-7B1E-4ED9-B029-E2431C061D2A}">
      <dgm:prSet/>
      <dgm:spPr/>
      <dgm:t>
        <a:bodyPr/>
        <a:lstStyle/>
        <a:p>
          <a:pPr algn="ctr"/>
          <a:endParaRPr lang="en-IN"/>
        </a:p>
      </dgm:t>
    </dgm:pt>
    <dgm:pt modelId="{C42C2A4A-6022-4217-99BC-0267B184FC6D}">
      <dgm:prSet phldrT="[Text]" custT="1"/>
      <dgm:spPr/>
      <dgm:t>
        <a:bodyPr/>
        <a:lstStyle/>
        <a:p>
          <a:pPr algn="ctr"/>
          <a:r>
            <a:rPr lang="en-US" sz="2000" b="1" smtClean="0">
              <a:latin typeface="Times New Roman" pitchFamily="18" charset="0"/>
              <a:cs typeface="Times New Roman" pitchFamily="18" charset="0"/>
            </a:rPr>
            <a:t>Applying  time series forecasting Algorithms.</a:t>
          </a:r>
          <a:endParaRPr lang="en-IN" sz="2000" b="1" dirty="0">
            <a:latin typeface="Times New Roman" pitchFamily="18" charset="0"/>
            <a:cs typeface="Times New Roman" pitchFamily="18" charset="0"/>
          </a:endParaRPr>
        </a:p>
      </dgm:t>
    </dgm:pt>
    <dgm:pt modelId="{8B22D2F6-A5E9-4A6A-9F1F-1712B58A1A88}" type="sibTrans" cxnId="{29B77176-893A-4AB3-8161-BFEEA4657CE1}">
      <dgm:prSet/>
      <dgm:spPr/>
      <dgm:t>
        <a:bodyPr/>
        <a:lstStyle/>
        <a:p>
          <a:pPr algn="ctr"/>
          <a:endParaRPr lang="en-IN"/>
        </a:p>
      </dgm:t>
    </dgm:pt>
    <dgm:pt modelId="{E5E05B4E-7BBC-4201-B198-1281305EDB0B}" type="parTrans" cxnId="{29B77176-893A-4AB3-8161-BFEEA4657CE1}">
      <dgm:prSet/>
      <dgm:spPr/>
      <dgm:t>
        <a:bodyPr/>
        <a:lstStyle/>
        <a:p>
          <a:pPr algn="ctr"/>
          <a:endParaRPr lang="en-IN"/>
        </a:p>
      </dgm:t>
    </dgm:pt>
    <dgm:pt modelId="{DC3B9F5A-89FC-4796-BEA2-B81D6C992F68}">
      <dgm:prSet phldrT="[Text]" custT="1"/>
      <dgm:spPr/>
      <dgm:t>
        <a:bodyPr/>
        <a:lstStyle/>
        <a:p>
          <a:pPr algn="ctr"/>
          <a:r>
            <a:rPr lang="en-IN" sz="2400" b="1" smtClean="0">
              <a:latin typeface="Times New Roman" pitchFamily="18" charset="0"/>
              <a:cs typeface="Times New Roman" pitchFamily="18" charset="0"/>
            </a:rPr>
            <a:t>Analyzing results</a:t>
          </a:r>
          <a:endParaRPr lang="en-IN" sz="2400" b="1" dirty="0">
            <a:latin typeface="Times New Roman" pitchFamily="18" charset="0"/>
            <a:cs typeface="Times New Roman" pitchFamily="18" charset="0"/>
          </a:endParaRPr>
        </a:p>
      </dgm:t>
    </dgm:pt>
    <dgm:pt modelId="{6B6D7511-3349-47D7-BFB1-DD0FA9E0D7C7}" type="parTrans" cxnId="{489FF9E3-0DD4-4932-8D63-04E0A51D9A8C}">
      <dgm:prSet/>
      <dgm:spPr/>
      <dgm:t>
        <a:bodyPr/>
        <a:lstStyle/>
        <a:p>
          <a:pPr algn="ctr"/>
          <a:endParaRPr lang="en-IN"/>
        </a:p>
      </dgm:t>
    </dgm:pt>
    <dgm:pt modelId="{2AD37A47-67C9-49B0-B25D-60906CC6D4C0}" type="sibTrans" cxnId="{489FF9E3-0DD4-4932-8D63-04E0A51D9A8C}">
      <dgm:prSet/>
      <dgm:spPr/>
      <dgm:t>
        <a:bodyPr/>
        <a:lstStyle/>
        <a:p>
          <a:pPr algn="ctr"/>
          <a:endParaRPr lang="en-IN"/>
        </a:p>
      </dgm:t>
    </dgm:pt>
    <dgm:pt modelId="{2B7944EB-F1A2-4F08-A13E-09BDF258A6AC}" type="pres">
      <dgm:prSet presAssocID="{B39CD4B7-5E3D-4BF4-8016-9377754ABC2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B688D6B-DD12-4890-A339-660B048BC4AC}" type="pres">
      <dgm:prSet presAssocID="{FFAF93F0-6FF2-4A59-9F9B-A2E636EC69A1}" presName="node" presStyleLbl="node1" presStyleIdx="0" presStyleCnt="5" custScaleY="138684" custLinFactNeighborX="0" custLinFactNeighborY="239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5AE5DCF-1BFD-4C16-B942-AC86D5F6EEE2}" type="pres">
      <dgm:prSet presAssocID="{7FC4C9FC-6A96-4255-8DB4-4BCD7C31EB67}" presName="sibTrans" presStyleCnt="0"/>
      <dgm:spPr/>
      <dgm:t>
        <a:bodyPr/>
        <a:lstStyle/>
        <a:p>
          <a:endParaRPr lang="en-IN"/>
        </a:p>
      </dgm:t>
    </dgm:pt>
    <dgm:pt modelId="{F954A548-A90B-4949-A284-D19AEB905543}" type="pres">
      <dgm:prSet presAssocID="{61DE5223-0AD5-4957-9EE6-F02821F04153}" presName="node" presStyleLbl="node1" presStyleIdx="1" presStyleCnt="5" custScaleY="128050" custLinFactNeighborX="-399" custLinFactNeighborY="-360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3FE0F43-A34F-4FB5-830B-84A19D62B889}" type="pres">
      <dgm:prSet presAssocID="{D644B289-3451-4AE7-801A-2AC52379A380}" presName="sibTrans" presStyleCnt="0"/>
      <dgm:spPr/>
      <dgm:t>
        <a:bodyPr/>
        <a:lstStyle/>
        <a:p>
          <a:endParaRPr lang="en-IN"/>
        </a:p>
      </dgm:t>
    </dgm:pt>
    <dgm:pt modelId="{4BA84CD9-CEF2-4C89-BC63-F88F62A15EF8}" type="pres">
      <dgm:prSet presAssocID="{C42C2A4A-6022-4217-99BC-0267B184FC6D}" presName="node" presStyleLbl="node1" presStyleIdx="2" presStyleCnt="5" custScaleY="13526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3FB12EE-2458-409D-B0A1-578E33904161}" type="pres">
      <dgm:prSet presAssocID="{8B22D2F6-A5E9-4A6A-9F1F-1712B58A1A88}" presName="sibTrans" presStyleCnt="0"/>
      <dgm:spPr/>
      <dgm:t>
        <a:bodyPr/>
        <a:lstStyle/>
        <a:p>
          <a:endParaRPr lang="en-IN"/>
        </a:p>
      </dgm:t>
    </dgm:pt>
    <dgm:pt modelId="{E20FC9C4-80E0-4F9A-BA7D-36F4C8E19BAB}" type="pres">
      <dgm:prSet presAssocID="{2A5E75CA-0EB5-469C-85F7-5B7070B68212}" presName="node" presStyleLbl="node1" presStyleIdx="3" presStyleCnt="5" custScaleY="131383" custLinFactX="100000" custLinFactNeighborX="118334" custLinFactNeighborY="754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08CA5E7-CDCE-4467-B9E9-C0D06B6AEF02}" type="pres">
      <dgm:prSet presAssocID="{24CA0C0D-1D35-4505-BAB1-A2CA0005E3B0}" presName="sibTrans" presStyleCnt="0"/>
      <dgm:spPr/>
      <dgm:t>
        <a:bodyPr/>
        <a:lstStyle/>
        <a:p>
          <a:endParaRPr lang="en-IN"/>
        </a:p>
      </dgm:t>
    </dgm:pt>
    <dgm:pt modelId="{287E647F-F4B5-4B87-A8EF-EF6BB4A47BE5}" type="pres">
      <dgm:prSet presAssocID="{DC3B9F5A-89FC-4796-BEA2-B81D6C992F68}" presName="node" presStyleLbl="node1" presStyleIdx="4" presStyleCnt="5" custScaleY="121377" custLinFactNeighborX="-60555" custLinFactNeighborY="754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99250F9-FAC3-4477-8118-8C58B4734C20}" type="presOf" srcId="{FFAF93F0-6FF2-4A59-9F9B-A2E636EC69A1}" destId="{1B688D6B-DD12-4890-A339-660B048BC4AC}" srcOrd="0" destOrd="0" presId="urn:microsoft.com/office/officeart/2005/8/layout/default#1"/>
    <dgm:cxn modelId="{A19220A9-6A3D-437B-AEE6-0E1E9B89ADB0}" type="presOf" srcId="{61DE5223-0AD5-4957-9EE6-F02821F04153}" destId="{F954A548-A90B-4949-A284-D19AEB905543}" srcOrd="0" destOrd="0" presId="urn:microsoft.com/office/officeart/2005/8/layout/default#1"/>
    <dgm:cxn modelId="{489FF9E3-0DD4-4932-8D63-04E0A51D9A8C}" srcId="{B39CD4B7-5E3D-4BF4-8016-9377754ABC22}" destId="{DC3B9F5A-89FC-4796-BEA2-B81D6C992F68}" srcOrd="4" destOrd="0" parTransId="{6B6D7511-3349-47D7-BFB1-DD0FA9E0D7C7}" sibTransId="{2AD37A47-67C9-49B0-B25D-60906CC6D4C0}"/>
    <dgm:cxn modelId="{F9F78A57-8496-4F71-845F-D091CDC1A8CE}" type="presOf" srcId="{B39CD4B7-5E3D-4BF4-8016-9377754ABC22}" destId="{2B7944EB-F1A2-4F08-A13E-09BDF258A6AC}" srcOrd="0" destOrd="0" presId="urn:microsoft.com/office/officeart/2005/8/layout/default#1"/>
    <dgm:cxn modelId="{4AB7FFAA-88B5-4D94-AFA1-39C0916EE08F}" type="presOf" srcId="{2A5E75CA-0EB5-469C-85F7-5B7070B68212}" destId="{E20FC9C4-80E0-4F9A-BA7D-36F4C8E19BAB}" srcOrd="0" destOrd="0" presId="urn:microsoft.com/office/officeart/2005/8/layout/default#1"/>
    <dgm:cxn modelId="{989639BD-4897-4639-AB18-24884CC17AD9}" type="presOf" srcId="{C42C2A4A-6022-4217-99BC-0267B184FC6D}" destId="{4BA84CD9-CEF2-4C89-BC63-F88F62A15EF8}" srcOrd="0" destOrd="0" presId="urn:microsoft.com/office/officeart/2005/8/layout/default#1"/>
    <dgm:cxn modelId="{D1B8739F-19E7-48FA-926C-C0670E69524E}" type="presOf" srcId="{DC3B9F5A-89FC-4796-BEA2-B81D6C992F68}" destId="{287E647F-F4B5-4B87-A8EF-EF6BB4A47BE5}" srcOrd="0" destOrd="0" presId="urn:microsoft.com/office/officeart/2005/8/layout/default#1"/>
    <dgm:cxn modelId="{2EA53642-17FC-4BFD-AA93-BF3BCD3E48F1}" srcId="{B39CD4B7-5E3D-4BF4-8016-9377754ABC22}" destId="{61DE5223-0AD5-4957-9EE6-F02821F04153}" srcOrd="1" destOrd="0" parTransId="{3490E95B-E80B-4711-89D5-0522A6B15D3B}" sibTransId="{D644B289-3451-4AE7-801A-2AC52379A380}"/>
    <dgm:cxn modelId="{99798739-1AC9-4591-A7D6-874F395DC4C2}" srcId="{B39CD4B7-5E3D-4BF4-8016-9377754ABC22}" destId="{2A5E75CA-0EB5-469C-85F7-5B7070B68212}" srcOrd="3" destOrd="0" parTransId="{47BA9309-3E66-4499-BFDC-A6445F9D8494}" sibTransId="{24CA0C0D-1D35-4505-BAB1-A2CA0005E3B0}"/>
    <dgm:cxn modelId="{29B77176-893A-4AB3-8161-BFEEA4657CE1}" srcId="{B39CD4B7-5E3D-4BF4-8016-9377754ABC22}" destId="{C42C2A4A-6022-4217-99BC-0267B184FC6D}" srcOrd="2" destOrd="0" parTransId="{E5E05B4E-7BBC-4201-B198-1281305EDB0B}" sibTransId="{8B22D2F6-A5E9-4A6A-9F1F-1712B58A1A88}"/>
    <dgm:cxn modelId="{54D65ED9-7B1E-4ED9-B029-E2431C061D2A}" srcId="{B39CD4B7-5E3D-4BF4-8016-9377754ABC22}" destId="{FFAF93F0-6FF2-4A59-9F9B-A2E636EC69A1}" srcOrd="0" destOrd="0" parTransId="{1A85951C-8928-484B-9E0D-F77018DE4A97}" sibTransId="{7FC4C9FC-6A96-4255-8DB4-4BCD7C31EB67}"/>
    <dgm:cxn modelId="{AB0C6CC4-ACAF-43BC-A63E-4478A49A610A}" type="presParOf" srcId="{2B7944EB-F1A2-4F08-A13E-09BDF258A6AC}" destId="{1B688D6B-DD12-4890-A339-660B048BC4AC}" srcOrd="0" destOrd="0" presId="urn:microsoft.com/office/officeart/2005/8/layout/default#1"/>
    <dgm:cxn modelId="{D30A8798-8643-4BC2-8536-EBE05E2E3982}" type="presParOf" srcId="{2B7944EB-F1A2-4F08-A13E-09BDF258A6AC}" destId="{25AE5DCF-1BFD-4C16-B942-AC86D5F6EEE2}" srcOrd="1" destOrd="0" presId="urn:microsoft.com/office/officeart/2005/8/layout/default#1"/>
    <dgm:cxn modelId="{CAD300FD-31CB-4604-8666-1C91A96701ED}" type="presParOf" srcId="{2B7944EB-F1A2-4F08-A13E-09BDF258A6AC}" destId="{F954A548-A90B-4949-A284-D19AEB905543}" srcOrd="2" destOrd="0" presId="urn:microsoft.com/office/officeart/2005/8/layout/default#1"/>
    <dgm:cxn modelId="{D221531B-3AC2-464C-8136-07B91DEA8936}" type="presParOf" srcId="{2B7944EB-F1A2-4F08-A13E-09BDF258A6AC}" destId="{53FE0F43-A34F-4FB5-830B-84A19D62B889}" srcOrd="3" destOrd="0" presId="urn:microsoft.com/office/officeart/2005/8/layout/default#1"/>
    <dgm:cxn modelId="{B9591577-449C-43CB-B088-A1741EE896A4}" type="presParOf" srcId="{2B7944EB-F1A2-4F08-A13E-09BDF258A6AC}" destId="{4BA84CD9-CEF2-4C89-BC63-F88F62A15EF8}" srcOrd="4" destOrd="0" presId="urn:microsoft.com/office/officeart/2005/8/layout/default#1"/>
    <dgm:cxn modelId="{CB32BD3A-28EE-4013-A6E0-8B22F2BC4C8E}" type="presParOf" srcId="{2B7944EB-F1A2-4F08-A13E-09BDF258A6AC}" destId="{53FB12EE-2458-409D-B0A1-578E33904161}" srcOrd="5" destOrd="0" presId="urn:microsoft.com/office/officeart/2005/8/layout/default#1"/>
    <dgm:cxn modelId="{C1CBAC81-0ADB-47FD-9FD9-9841BC81D59F}" type="presParOf" srcId="{2B7944EB-F1A2-4F08-A13E-09BDF258A6AC}" destId="{E20FC9C4-80E0-4F9A-BA7D-36F4C8E19BAB}" srcOrd="6" destOrd="0" presId="urn:microsoft.com/office/officeart/2005/8/layout/default#1"/>
    <dgm:cxn modelId="{6274093D-72A9-406D-AC4C-1E5F26409BC5}" type="presParOf" srcId="{2B7944EB-F1A2-4F08-A13E-09BDF258A6AC}" destId="{808CA5E7-CDCE-4467-B9E9-C0D06B6AEF02}" srcOrd="7" destOrd="0" presId="urn:microsoft.com/office/officeart/2005/8/layout/default#1"/>
    <dgm:cxn modelId="{F1D160E9-CE2A-4DDE-81CF-A4DFCC555F92}" type="presParOf" srcId="{2B7944EB-F1A2-4F08-A13E-09BDF258A6AC}" destId="{287E647F-F4B5-4B87-A8EF-EF6BB4A47BE5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D9AC20-89D8-4327-9395-D2EAF17471BC}" type="doc">
      <dgm:prSet loTypeId="urn:microsoft.com/office/officeart/2005/8/layout/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3DA098-CAB0-4510-90EA-5E99101BBC80}">
      <dgm:prSet phldrT="[Text]" custT="1"/>
      <dgm:spPr/>
      <dgm:t>
        <a:bodyPr/>
        <a:lstStyle/>
        <a:p>
          <a:pPr algn="ctr"/>
          <a:r>
            <a: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Problem Statement 2:</a:t>
          </a:r>
        </a:p>
        <a:p>
          <a:pPr algn="ctr"/>
          <a:r>
            <a: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Categorization of cyclone</a:t>
          </a:r>
          <a:endParaRPr lang="en-US" sz="24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53BD5BDA-2973-460C-BD39-8EFF72F571AE}" type="parTrans" cxnId="{BD6F37FF-D379-44B1-86DF-7D45E23485E5}">
      <dgm:prSet/>
      <dgm:spPr/>
      <dgm:t>
        <a:bodyPr/>
        <a:lstStyle/>
        <a:p>
          <a:pPr algn="ctr"/>
          <a:endParaRPr lang="en-US"/>
        </a:p>
      </dgm:t>
    </dgm:pt>
    <dgm:pt modelId="{8F730C22-28E2-4735-BB31-6E5CC110E392}" type="sibTrans" cxnId="{BD6F37FF-D379-44B1-86DF-7D45E23485E5}">
      <dgm:prSet/>
      <dgm:spPr/>
      <dgm:t>
        <a:bodyPr/>
        <a:lstStyle/>
        <a:p>
          <a:pPr algn="ctr"/>
          <a:endParaRPr lang="en-US"/>
        </a:p>
      </dgm:t>
    </dgm:pt>
    <dgm:pt modelId="{BF93D97D-73A8-4250-BE3E-BB1CE09BAA27}">
      <dgm:prSet phldrT="[Text]" custT="1"/>
      <dgm:spPr/>
      <dgm:t>
        <a:bodyPr/>
        <a:lstStyle/>
        <a:p>
          <a:pPr algn="ctr"/>
          <a:r>
            <a: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Find max wind speed in each station</a:t>
          </a:r>
          <a:endParaRPr lang="en-US" sz="24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CE18D04-F970-4AA8-BD72-DF4EE5D72D3B}" type="parTrans" cxnId="{E51C73F5-68AC-4877-A425-2345B89108CB}">
      <dgm:prSet/>
      <dgm:spPr/>
      <dgm:t>
        <a:bodyPr/>
        <a:lstStyle/>
        <a:p>
          <a:pPr algn="ctr"/>
          <a:endParaRPr lang="en-US"/>
        </a:p>
      </dgm:t>
    </dgm:pt>
    <dgm:pt modelId="{C9D486A8-CDEB-481A-9EA9-58E9EC4F6594}" type="sibTrans" cxnId="{E51C73F5-68AC-4877-A425-2345B89108CB}">
      <dgm:prSet/>
      <dgm:spPr/>
      <dgm:t>
        <a:bodyPr/>
        <a:lstStyle/>
        <a:p>
          <a:pPr algn="ctr"/>
          <a:endParaRPr lang="en-US"/>
        </a:p>
      </dgm:t>
    </dgm:pt>
    <dgm:pt modelId="{8FDF676D-C1A5-423D-86C5-4A79AE29BEB1}">
      <dgm:prSet phldrT="[Text]" custT="1"/>
      <dgm:spPr/>
      <dgm:t>
        <a:bodyPr/>
        <a:lstStyle/>
        <a:p>
          <a:pPr algn="ctr"/>
          <a:r>
            <a: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Compare with the predefined wind speed ranges </a:t>
          </a:r>
          <a:endParaRPr lang="en-US" sz="24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BB94F4A6-9B93-48A1-BB89-180E4E030600}" type="parTrans" cxnId="{0F062AD3-5489-4C81-BC1A-9F21ECBBE13B}">
      <dgm:prSet/>
      <dgm:spPr/>
      <dgm:t>
        <a:bodyPr/>
        <a:lstStyle/>
        <a:p>
          <a:pPr algn="ctr"/>
          <a:endParaRPr lang="en-US"/>
        </a:p>
      </dgm:t>
    </dgm:pt>
    <dgm:pt modelId="{F2056D5A-B188-451B-8B70-CDEEC2F61938}" type="sibTrans" cxnId="{0F062AD3-5489-4C81-BC1A-9F21ECBBE13B}">
      <dgm:prSet/>
      <dgm:spPr/>
      <dgm:t>
        <a:bodyPr/>
        <a:lstStyle/>
        <a:p>
          <a:pPr algn="ctr"/>
          <a:endParaRPr lang="en-US"/>
        </a:p>
      </dgm:t>
    </dgm:pt>
    <dgm:pt modelId="{2A103CB3-3F5D-4924-B828-1BDFC74BA8B5}">
      <dgm:prSet phldrT="[Text]" custT="1"/>
      <dgm:spPr/>
      <dgm:t>
        <a:bodyPr/>
        <a:lstStyle/>
        <a:p>
          <a:pPr algn="ctr"/>
          <a:r>
            <a: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Categorize the type of cyclone</a:t>
          </a:r>
          <a:endParaRPr lang="en-US" sz="24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BCD420E-91AF-4AB8-A73B-806FCBBF877A}" type="parTrans" cxnId="{83FB847A-6733-42BD-BAF9-364E01F773FD}">
      <dgm:prSet/>
      <dgm:spPr/>
      <dgm:t>
        <a:bodyPr/>
        <a:lstStyle/>
        <a:p>
          <a:pPr algn="ctr"/>
          <a:endParaRPr lang="en-US"/>
        </a:p>
      </dgm:t>
    </dgm:pt>
    <dgm:pt modelId="{D2A73386-1231-4CE9-97AA-7A57A4469BF8}" type="sibTrans" cxnId="{83FB847A-6733-42BD-BAF9-364E01F773FD}">
      <dgm:prSet/>
      <dgm:spPr/>
      <dgm:t>
        <a:bodyPr/>
        <a:lstStyle/>
        <a:p>
          <a:pPr algn="ctr"/>
          <a:endParaRPr lang="en-US"/>
        </a:p>
      </dgm:t>
    </dgm:pt>
    <dgm:pt modelId="{016DD2E0-D94C-4D29-98AD-67EDEA611DA4}" type="pres">
      <dgm:prSet presAssocID="{1FD9AC20-89D8-4327-9395-D2EAF17471B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4105D20-A55A-418E-B381-A713BD205A25}" type="pres">
      <dgm:prSet presAssocID="{E43DA098-CAB0-4510-90EA-5E99101BBC8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38B9D7-2C6F-49BD-A77A-D39C13568A22}" type="pres">
      <dgm:prSet presAssocID="{8F730C22-28E2-4735-BB31-6E5CC110E392}" presName="sibTrans" presStyleLbl="sibTrans2D1" presStyleIdx="0" presStyleCnt="3"/>
      <dgm:spPr/>
      <dgm:t>
        <a:bodyPr/>
        <a:lstStyle/>
        <a:p>
          <a:endParaRPr lang="en-IN"/>
        </a:p>
      </dgm:t>
    </dgm:pt>
    <dgm:pt modelId="{93DCEDED-BA26-4246-B1B2-F35D758D55F4}" type="pres">
      <dgm:prSet presAssocID="{8F730C22-28E2-4735-BB31-6E5CC110E392}" presName="connectorText" presStyleLbl="sibTrans2D1" presStyleIdx="0" presStyleCnt="3"/>
      <dgm:spPr/>
      <dgm:t>
        <a:bodyPr/>
        <a:lstStyle/>
        <a:p>
          <a:endParaRPr lang="en-IN"/>
        </a:p>
      </dgm:t>
    </dgm:pt>
    <dgm:pt modelId="{04A5C47F-03C3-4FC6-B840-E35EA714DD71}" type="pres">
      <dgm:prSet presAssocID="{BF93D97D-73A8-4250-BE3E-BB1CE09BAA2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C265926-0995-46FF-8BA3-068BB1919DD1}" type="pres">
      <dgm:prSet presAssocID="{C9D486A8-CDEB-481A-9EA9-58E9EC4F6594}" presName="sibTrans" presStyleLbl="sibTrans2D1" presStyleIdx="1" presStyleCnt="3"/>
      <dgm:spPr/>
      <dgm:t>
        <a:bodyPr/>
        <a:lstStyle/>
        <a:p>
          <a:endParaRPr lang="en-IN"/>
        </a:p>
      </dgm:t>
    </dgm:pt>
    <dgm:pt modelId="{394C583D-FE45-4AF2-AAA7-9A3DB1427CE3}" type="pres">
      <dgm:prSet presAssocID="{C9D486A8-CDEB-481A-9EA9-58E9EC4F6594}" presName="connectorText" presStyleLbl="sibTrans2D1" presStyleIdx="1" presStyleCnt="3"/>
      <dgm:spPr/>
      <dgm:t>
        <a:bodyPr/>
        <a:lstStyle/>
        <a:p>
          <a:endParaRPr lang="en-IN"/>
        </a:p>
      </dgm:t>
    </dgm:pt>
    <dgm:pt modelId="{022E2C11-AC6C-40B4-BC39-B0E7C868CD0E}" type="pres">
      <dgm:prSet presAssocID="{8FDF676D-C1A5-423D-86C5-4A79AE29BEB1}" presName="node" presStyleLbl="node1" presStyleIdx="2" presStyleCnt="4" custLinFactNeighborX="1124" custLinFactNeighborY="2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89A0F0-D56A-4AA4-AF37-912D6C1A76C5}" type="pres">
      <dgm:prSet presAssocID="{F2056D5A-B188-451B-8B70-CDEEC2F61938}" presName="sibTrans" presStyleLbl="sibTrans2D1" presStyleIdx="2" presStyleCnt="3"/>
      <dgm:spPr/>
      <dgm:t>
        <a:bodyPr/>
        <a:lstStyle/>
        <a:p>
          <a:endParaRPr lang="en-IN"/>
        </a:p>
      </dgm:t>
    </dgm:pt>
    <dgm:pt modelId="{E78F62C4-82F2-4736-9655-2F38ACC149F0}" type="pres">
      <dgm:prSet presAssocID="{F2056D5A-B188-451B-8B70-CDEEC2F61938}" presName="connectorText" presStyleLbl="sibTrans2D1" presStyleIdx="2" presStyleCnt="3"/>
      <dgm:spPr/>
      <dgm:t>
        <a:bodyPr/>
        <a:lstStyle/>
        <a:p>
          <a:endParaRPr lang="en-IN"/>
        </a:p>
      </dgm:t>
    </dgm:pt>
    <dgm:pt modelId="{301A1E7A-2810-4DD8-A3B5-9CCDFA7B133E}" type="pres">
      <dgm:prSet presAssocID="{2A103CB3-3F5D-4924-B828-1BDFC74BA8B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E59175C-5DFA-4C92-8010-22A8870D0D0C}" type="presOf" srcId="{E43DA098-CAB0-4510-90EA-5E99101BBC80}" destId="{F4105D20-A55A-418E-B381-A713BD205A25}" srcOrd="0" destOrd="0" presId="urn:microsoft.com/office/officeart/2005/8/layout/process5"/>
    <dgm:cxn modelId="{BF2EA481-8DA5-4A64-9F30-6B02D2AB22E6}" type="presOf" srcId="{BF93D97D-73A8-4250-BE3E-BB1CE09BAA27}" destId="{04A5C47F-03C3-4FC6-B840-E35EA714DD71}" srcOrd="0" destOrd="0" presId="urn:microsoft.com/office/officeart/2005/8/layout/process5"/>
    <dgm:cxn modelId="{028CEB13-0F0B-4C7A-8576-07049FE6406C}" type="presOf" srcId="{2A103CB3-3F5D-4924-B828-1BDFC74BA8B5}" destId="{301A1E7A-2810-4DD8-A3B5-9CCDFA7B133E}" srcOrd="0" destOrd="0" presId="urn:microsoft.com/office/officeart/2005/8/layout/process5"/>
    <dgm:cxn modelId="{4AEBEEE5-B918-4155-A9FE-6B43E4DD7A0A}" type="presOf" srcId="{F2056D5A-B188-451B-8B70-CDEEC2F61938}" destId="{E78F62C4-82F2-4736-9655-2F38ACC149F0}" srcOrd="1" destOrd="0" presId="urn:microsoft.com/office/officeart/2005/8/layout/process5"/>
    <dgm:cxn modelId="{E51C73F5-68AC-4877-A425-2345B89108CB}" srcId="{1FD9AC20-89D8-4327-9395-D2EAF17471BC}" destId="{BF93D97D-73A8-4250-BE3E-BB1CE09BAA27}" srcOrd="1" destOrd="0" parTransId="{7CE18D04-F970-4AA8-BD72-DF4EE5D72D3B}" sibTransId="{C9D486A8-CDEB-481A-9EA9-58E9EC4F6594}"/>
    <dgm:cxn modelId="{0FD0EB76-A230-4FB1-B812-032A821F4292}" type="presOf" srcId="{C9D486A8-CDEB-481A-9EA9-58E9EC4F6594}" destId="{BC265926-0995-46FF-8BA3-068BB1919DD1}" srcOrd="0" destOrd="0" presId="urn:microsoft.com/office/officeart/2005/8/layout/process5"/>
    <dgm:cxn modelId="{40746AC2-DBEE-4E08-9A25-15F116E3E3B1}" type="presOf" srcId="{8F730C22-28E2-4735-BB31-6E5CC110E392}" destId="{2538B9D7-2C6F-49BD-A77A-D39C13568A22}" srcOrd="0" destOrd="0" presId="urn:microsoft.com/office/officeart/2005/8/layout/process5"/>
    <dgm:cxn modelId="{AE647E68-01DB-4A1B-A34F-1D0050CDCE64}" type="presOf" srcId="{1FD9AC20-89D8-4327-9395-D2EAF17471BC}" destId="{016DD2E0-D94C-4D29-98AD-67EDEA611DA4}" srcOrd="0" destOrd="0" presId="urn:microsoft.com/office/officeart/2005/8/layout/process5"/>
    <dgm:cxn modelId="{4BBB2271-D8B2-4799-BBA9-36D2C2DBDB9D}" type="presOf" srcId="{C9D486A8-CDEB-481A-9EA9-58E9EC4F6594}" destId="{394C583D-FE45-4AF2-AAA7-9A3DB1427CE3}" srcOrd="1" destOrd="0" presId="urn:microsoft.com/office/officeart/2005/8/layout/process5"/>
    <dgm:cxn modelId="{BD6F37FF-D379-44B1-86DF-7D45E23485E5}" srcId="{1FD9AC20-89D8-4327-9395-D2EAF17471BC}" destId="{E43DA098-CAB0-4510-90EA-5E99101BBC80}" srcOrd="0" destOrd="0" parTransId="{53BD5BDA-2973-460C-BD39-8EFF72F571AE}" sibTransId="{8F730C22-28E2-4735-BB31-6E5CC110E392}"/>
    <dgm:cxn modelId="{83FB847A-6733-42BD-BAF9-364E01F773FD}" srcId="{1FD9AC20-89D8-4327-9395-D2EAF17471BC}" destId="{2A103CB3-3F5D-4924-B828-1BDFC74BA8B5}" srcOrd="3" destOrd="0" parTransId="{ABCD420E-91AF-4AB8-A73B-806FCBBF877A}" sibTransId="{D2A73386-1231-4CE9-97AA-7A57A4469BF8}"/>
    <dgm:cxn modelId="{BF9BF738-2BA6-442B-B9C4-4CFBFE01E3E5}" type="presOf" srcId="{8FDF676D-C1A5-423D-86C5-4A79AE29BEB1}" destId="{022E2C11-AC6C-40B4-BC39-B0E7C868CD0E}" srcOrd="0" destOrd="0" presId="urn:microsoft.com/office/officeart/2005/8/layout/process5"/>
    <dgm:cxn modelId="{0F062AD3-5489-4C81-BC1A-9F21ECBBE13B}" srcId="{1FD9AC20-89D8-4327-9395-D2EAF17471BC}" destId="{8FDF676D-C1A5-423D-86C5-4A79AE29BEB1}" srcOrd="2" destOrd="0" parTransId="{BB94F4A6-9B93-48A1-BB89-180E4E030600}" sibTransId="{F2056D5A-B188-451B-8B70-CDEEC2F61938}"/>
    <dgm:cxn modelId="{9268D2DB-6371-473B-9F3B-C1DF6F4A48E0}" type="presOf" srcId="{8F730C22-28E2-4735-BB31-6E5CC110E392}" destId="{93DCEDED-BA26-4246-B1B2-F35D758D55F4}" srcOrd="1" destOrd="0" presId="urn:microsoft.com/office/officeart/2005/8/layout/process5"/>
    <dgm:cxn modelId="{809F7819-CBF2-4741-8C47-C9172D55D4E8}" type="presOf" srcId="{F2056D5A-B188-451B-8B70-CDEEC2F61938}" destId="{FE89A0F0-D56A-4AA4-AF37-912D6C1A76C5}" srcOrd="0" destOrd="0" presId="urn:microsoft.com/office/officeart/2005/8/layout/process5"/>
    <dgm:cxn modelId="{C265E0D4-63E0-4E7D-80CB-7F113DC80953}" type="presParOf" srcId="{016DD2E0-D94C-4D29-98AD-67EDEA611DA4}" destId="{F4105D20-A55A-418E-B381-A713BD205A25}" srcOrd="0" destOrd="0" presId="urn:microsoft.com/office/officeart/2005/8/layout/process5"/>
    <dgm:cxn modelId="{915DBFD1-6522-448A-BE2E-DE78EA0B69A9}" type="presParOf" srcId="{016DD2E0-D94C-4D29-98AD-67EDEA611DA4}" destId="{2538B9D7-2C6F-49BD-A77A-D39C13568A22}" srcOrd="1" destOrd="0" presId="urn:microsoft.com/office/officeart/2005/8/layout/process5"/>
    <dgm:cxn modelId="{82A4CFF5-4DE9-4D0C-81A0-83457A91DCC7}" type="presParOf" srcId="{2538B9D7-2C6F-49BD-A77A-D39C13568A22}" destId="{93DCEDED-BA26-4246-B1B2-F35D758D55F4}" srcOrd="0" destOrd="0" presId="urn:microsoft.com/office/officeart/2005/8/layout/process5"/>
    <dgm:cxn modelId="{923F8476-4952-4624-90A2-3B76D940499C}" type="presParOf" srcId="{016DD2E0-D94C-4D29-98AD-67EDEA611DA4}" destId="{04A5C47F-03C3-4FC6-B840-E35EA714DD71}" srcOrd="2" destOrd="0" presId="urn:microsoft.com/office/officeart/2005/8/layout/process5"/>
    <dgm:cxn modelId="{2595F05D-6BEB-492D-B217-5B177269B0F0}" type="presParOf" srcId="{016DD2E0-D94C-4D29-98AD-67EDEA611DA4}" destId="{BC265926-0995-46FF-8BA3-068BB1919DD1}" srcOrd="3" destOrd="0" presId="urn:microsoft.com/office/officeart/2005/8/layout/process5"/>
    <dgm:cxn modelId="{0DD9B11F-BB02-4377-80CB-FE3EFB83F376}" type="presParOf" srcId="{BC265926-0995-46FF-8BA3-068BB1919DD1}" destId="{394C583D-FE45-4AF2-AAA7-9A3DB1427CE3}" srcOrd="0" destOrd="0" presId="urn:microsoft.com/office/officeart/2005/8/layout/process5"/>
    <dgm:cxn modelId="{DB69E142-ABFE-4371-843A-C00EF283FDA7}" type="presParOf" srcId="{016DD2E0-D94C-4D29-98AD-67EDEA611DA4}" destId="{022E2C11-AC6C-40B4-BC39-B0E7C868CD0E}" srcOrd="4" destOrd="0" presId="urn:microsoft.com/office/officeart/2005/8/layout/process5"/>
    <dgm:cxn modelId="{0C9C9A38-C78A-4823-A24A-CEADB5F12582}" type="presParOf" srcId="{016DD2E0-D94C-4D29-98AD-67EDEA611DA4}" destId="{FE89A0F0-D56A-4AA4-AF37-912D6C1A76C5}" srcOrd="5" destOrd="0" presId="urn:microsoft.com/office/officeart/2005/8/layout/process5"/>
    <dgm:cxn modelId="{2C179FDC-DD8F-453E-A719-E5AEF75443A1}" type="presParOf" srcId="{FE89A0F0-D56A-4AA4-AF37-912D6C1A76C5}" destId="{E78F62C4-82F2-4736-9655-2F38ACC149F0}" srcOrd="0" destOrd="0" presId="urn:microsoft.com/office/officeart/2005/8/layout/process5"/>
    <dgm:cxn modelId="{FE66A8AE-F7B5-4D09-A1E9-F606B0ADCF86}" type="presParOf" srcId="{016DD2E0-D94C-4D29-98AD-67EDEA611DA4}" destId="{301A1E7A-2810-4DD8-A3B5-9CCDFA7B133E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8251378-D469-4862-8F6E-77FE5B0DE452}" type="datetimeFigureOut">
              <a:rPr lang="en-US" smtClean="0"/>
              <a:pPr/>
              <a:t>6/19/2019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68E5059-E5BB-4C75-9397-A5D97ECA8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1378-D469-4862-8F6E-77FE5B0DE452}" type="datetimeFigureOut">
              <a:rPr lang="en-US" smtClean="0"/>
              <a:pPr/>
              <a:t>6/19/2019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5059-E5BB-4C75-9397-A5D97ECA8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1378-D469-4862-8F6E-77FE5B0DE452}" type="datetimeFigureOut">
              <a:rPr lang="en-US" smtClean="0"/>
              <a:pPr/>
              <a:t>6/19/2019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5059-E5BB-4C75-9397-A5D97ECA8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8251378-D469-4862-8F6E-77FE5B0DE452}" type="datetimeFigureOut">
              <a:rPr lang="en-US" smtClean="0"/>
              <a:pPr/>
              <a:t>6/19/2019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68E5059-E5BB-4C75-9397-A5D97ECA886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8251378-D469-4862-8F6E-77FE5B0DE452}" type="datetimeFigureOut">
              <a:rPr lang="en-US" smtClean="0"/>
              <a:pPr/>
              <a:t>6/19/2019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68E5059-E5BB-4C75-9397-A5D97ECA8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1378-D469-4862-8F6E-77FE5B0DE452}" type="datetimeFigureOut">
              <a:rPr lang="en-US" smtClean="0"/>
              <a:pPr/>
              <a:t>6/19/2019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5059-E5BB-4C75-9397-A5D97ECA886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1378-D469-4862-8F6E-77FE5B0DE452}" type="datetimeFigureOut">
              <a:rPr lang="en-US" smtClean="0"/>
              <a:pPr/>
              <a:t>6/19/2019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5059-E5BB-4C75-9397-A5D97ECA886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8251378-D469-4862-8F6E-77FE5B0DE452}" type="datetimeFigureOut">
              <a:rPr lang="en-US" smtClean="0"/>
              <a:pPr/>
              <a:t>6/19/2019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68E5059-E5BB-4C75-9397-A5D97ECA886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1378-D469-4862-8F6E-77FE5B0DE452}" type="datetimeFigureOut">
              <a:rPr lang="en-US" smtClean="0"/>
              <a:pPr/>
              <a:t>6/19/2019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5059-E5BB-4C75-9397-A5D97ECA8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8251378-D469-4862-8F6E-77FE5B0DE452}" type="datetimeFigureOut">
              <a:rPr lang="en-US" smtClean="0"/>
              <a:pPr/>
              <a:t>6/19/2019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68E5059-E5BB-4C75-9397-A5D97ECA886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8251378-D469-4862-8F6E-77FE5B0DE452}" type="datetimeFigureOut">
              <a:rPr lang="en-US" smtClean="0"/>
              <a:pPr/>
              <a:t>6/19/2019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68E5059-E5BB-4C75-9397-A5D97ECA886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8251378-D469-4862-8F6E-77FE5B0DE452}" type="datetimeFigureOut">
              <a:rPr lang="en-US" smtClean="0"/>
              <a:pPr/>
              <a:t>6/19/2019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68E5059-E5BB-4C75-9397-A5D97ECA8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785794"/>
            <a:ext cx="8001056" cy="2428892"/>
          </a:xfrm>
        </p:spPr>
        <p:txBody>
          <a:bodyPr>
            <a:noAutofit/>
          </a:bodyPr>
          <a:lstStyle/>
          <a:p>
            <a:pPr algn="ctr"/>
            <a:r>
              <a:rPr lang="en-IN" sz="6000" dirty="0" smtClean="0"/>
              <a:t/>
            </a:r>
            <a:br>
              <a:rPr lang="en-IN" sz="6000" dirty="0" smtClean="0"/>
            </a:br>
            <a:r>
              <a:rPr lang="en-IN" sz="6000" b="1" dirty="0" smtClean="0">
                <a:latin typeface="Times New Roman" pitchFamily="18" charset="0"/>
                <a:cs typeface="Times New Roman" pitchFamily="18" charset="0"/>
              </a:rPr>
              <a:t>Cyclone Prediction </a:t>
            </a:r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using Machine Learning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3786190"/>
            <a:ext cx="8715436" cy="2571768"/>
          </a:xfrm>
        </p:spPr>
        <p:txBody>
          <a:bodyPr>
            <a:normAutofit/>
          </a:bodyPr>
          <a:lstStyle/>
          <a:p>
            <a:pPr algn="r"/>
            <a:r>
              <a:rPr lang="en-IN" sz="2800" b="1" smtClean="0"/>
              <a:t>K.Theja</a:t>
            </a:r>
            <a:r>
              <a:rPr lang="en-IN" sz="2800" b="1" dirty="0" smtClean="0"/>
              <a:t> </a:t>
            </a:r>
            <a:r>
              <a:rPr lang="en-IN" sz="2800" b="1" dirty="0" smtClean="0"/>
              <a:t>Shree(1601-13-737-026)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0" y="857231"/>
            <a:ext cx="8406954" cy="59094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28860" y="214290"/>
            <a:ext cx="385765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chemeClr val="tx2">
                    <a:lumMod val="50000"/>
                  </a:schemeClr>
                </a:solidFill>
              </a:rPr>
              <a:t>Methodology</a:t>
            </a:r>
            <a:endParaRPr lang="en-IN" sz="40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01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Block Diagram of problem statement 1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78537530"/>
              </p:ext>
            </p:extLst>
          </p:nvPr>
        </p:nvGraphicFramePr>
        <p:xfrm>
          <a:off x="785786" y="1928802"/>
          <a:ext cx="7615262" cy="4597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ight Arrow 5"/>
          <p:cNvSpPr/>
          <p:nvPr/>
        </p:nvSpPr>
        <p:spPr>
          <a:xfrm>
            <a:off x="3143240" y="3212976"/>
            <a:ext cx="21602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>
            <a:off x="5786446" y="3212976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7000892" y="4214818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Left Arrow 8"/>
          <p:cNvSpPr/>
          <p:nvPr/>
        </p:nvSpPr>
        <p:spPr>
          <a:xfrm>
            <a:off x="5572132" y="4929198"/>
            <a:ext cx="43204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0"/>
            <a:ext cx="8572560" cy="6143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4414" y="6215082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Fig : Flow Chart for module 1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Block diagram for problem statement 2: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714348" y="2357430"/>
          <a:ext cx="7901014" cy="4168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14414" y="6215082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Fig : Flow Chart for module 2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l="3332" t="1176" r="1718"/>
          <a:stretch>
            <a:fillRect/>
          </a:stretch>
        </p:blipFill>
        <p:spPr bwMode="auto">
          <a:xfrm>
            <a:off x="500034" y="285728"/>
            <a:ext cx="8143932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Attributes in the Dataset: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85720" y="1142984"/>
            <a:ext cx="8358246" cy="5330841"/>
          </a:xfrm>
        </p:spPr>
      </p:pic>
      <p:sp>
        <p:nvSpPr>
          <p:cNvPr id="6" name="TextBox 5"/>
          <p:cNvSpPr txBox="1"/>
          <p:nvPr/>
        </p:nvSpPr>
        <p:spPr>
          <a:xfrm>
            <a:off x="1043607" y="6412686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: NOAA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Data Cleaning: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Removing unnecessary attributes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Fixing Formats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Filling missing values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Correcting outliers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Normalization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 of scaling down the values into a range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Min-max normalization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Z-score normaliz</a:t>
            </a:r>
            <a:r>
              <a:rPr lang="en-US" dirty="0" smtClean="0"/>
              <a:t>ation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2786058"/>
            <a:ext cx="2905531" cy="1000131"/>
          </a:xfrm>
          <a:prstGeom prst="rect">
            <a:avLst/>
          </a:prstGeom>
        </p:spPr>
      </p:pic>
      <p:pic>
        <p:nvPicPr>
          <p:cNvPr id="8" name="Picture 7" descr="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5357826"/>
            <a:ext cx="3000396" cy="7811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Algorithms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00174"/>
            <a:ext cx="8229600" cy="4954634"/>
          </a:xfrm>
        </p:spPr>
        <p:txBody>
          <a:bodyPr>
            <a:normAutofit lnSpcReduction="10000"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Time Series Forecasting Technique: </a:t>
            </a:r>
          </a:p>
          <a:p>
            <a:pPr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Useful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when historical data exists for forecast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variable</a:t>
            </a:r>
          </a:p>
          <a:p>
            <a:pPr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data exhibits a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pattern.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Time Series Forecasting models-: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Naive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forecast.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Period Moving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Average.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Linear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regression.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4th order polynomial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regression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ARIMA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2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/>
              <a:t>		</a:t>
            </a:r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Naive </a:t>
            </a:r>
            <a:r>
              <a:rPr lang="en-IN" sz="4400" b="1" dirty="0">
                <a:latin typeface="Times New Roman" pitchFamily="18" charset="0"/>
                <a:cs typeface="Times New Roman" pitchFamily="18" charset="0"/>
              </a:rPr>
              <a:t>forecast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Simplest possible forecast 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Naïve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is the basis for comparison of all methods.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 naive forecasting model is a special case of the moving average forecasting model where the number of periods used for smoothing is 1.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0346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7758138" cy="928694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System and Software Specifications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Existing Work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Data Cleaning &amp; Preprocessing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Algorithms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Accuracy Measures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r>
              <a:rPr lang="en-US" sz="3000" smtClean="0">
                <a:latin typeface="Times New Roman" pitchFamily="18" charset="0"/>
                <a:cs typeface="Times New Roman" pitchFamily="18" charset="0"/>
              </a:rPr>
              <a:t>Conclusion &amp; Limitations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Bibliography</a:t>
            </a:r>
          </a:p>
          <a:p>
            <a:pPr marL="64008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98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latin typeface="Times New Roman" pitchFamily="18" charset="0"/>
                <a:cs typeface="Times New Roman" pitchFamily="18" charset="0"/>
              </a:rPr>
              <a:t>Period Moving </a:t>
            </a:r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n-IN" sz="4400" dirty="0"/>
              <a:t/>
            </a:r>
            <a:br>
              <a:rPr lang="en-IN" sz="4400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8229600" cy="5097510"/>
          </a:xfrm>
        </p:spPr>
        <p:txBody>
          <a:bodyPr>
            <a:noAutofit/>
          </a:bodyPr>
          <a:lstStyle/>
          <a:p>
            <a:pPr algn="just" fontAlgn="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value for a given time period is replaced by the mean of that value and the values for some number of preceding and succeeding time periods</a:t>
            </a: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Pick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last n periods that are most relevant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	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z="2800" baseline="-25000" dirty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= (1/n) (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2800" baseline="-25000" dirty="0" err="1">
                <a:latin typeface="Times New Roman" pitchFamily="18" charset="0"/>
                <a:cs typeface="Times New Roman" pitchFamily="18" charset="0"/>
              </a:rPr>
              <a:t>Ai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) where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z="2800" baseline="-25000" dirty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= the forecast for next period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n = the number of periods in the moving average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2800" baseline="-25000" dirty="0" err="1">
                <a:latin typeface="Times New Roman" pitchFamily="18" charset="0"/>
                <a:cs typeface="Times New Roman" pitchFamily="18" charset="0"/>
              </a:rPr>
              <a:t>Ai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) = the sum of the last n periods </a:t>
            </a:r>
          </a:p>
        </p:txBody>
      </p:sp>
    </p:spTree>
    <p:extLst>
      <p:ext uri="{BB962C8B-B14F-4D97-AF65-F5344CB8AC3E}">
        <p14:creationId xmlns:p14="http://schemas.microsoft.com/office/powerpoint/2010/main" val="296969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/>
              <a:t>      </a:t>
            </a:r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Linear regression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 single variable linear regression model essentially attempts to put a straight line through the data points.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y = intercept + slope * x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4th order polynomial regression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 fontAlgn="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 single variable polynomial regression model essentially attempts to put a polynomial line - a curve if you prefer - through the data points.</a:t>
            </a:r>
          </a:p>
          <a:p>
            <a:pPr algn="just" fontAlgn="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y = a</a:t>
            </a:r>
            <a:r>
              <a:rPr lang="en-IN" sz="2800" baseline="-7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+ a</a:t>
            </a:r>
            <a:r>
              <a:rPr lang="en-IN" sz="2800" baseline="-7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*x + a</a:t>
            </a:r>
            <a:r>
              <a:rPr lang="en-IN" sz="2800" baseline="-7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*x</a:t>
            </a:r>
            <a:r>
              <a:rPr lang="en-IN" sz="2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+ a</a:t>
            </a:r>
            <a:r>
              <a:rPr lang="en-IN" sz="2800" baseline="-7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*x</a:t>
            </a:r>
            <a:r>
              <a:rPr lang="en-IN" sz="28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+ ... + a</a:t>
            </a:r>
            <a:r>
              <a:rPr lang="en-IN" sz="2800" baseline="-70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800" baseline="30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IN" sz="28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4597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ARIMA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71612"/>
            <a:ext cx="8229600" cy="4357718"/>
          </a:xfrm>
        </p:spPr>
        <p:txBody>
          <a:bodyPr>
            <a:normAutofit/>
          </a:bodyPr>
          <a:lstStyle/>
          <a:p>
            <a:pPr algn="just" fontAlgn="base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Auto Regressive Integrated Moving Averages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forecasting for a stationary time series is nothing but a linear (like a linear regression) equation. The predictors depend on the parameters (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p,d,q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) of the ARIMA model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 fontAlgn="base"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	Number of AR (Auto-Regressive) terms (p)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	Number of MA (Moving Average) terms (q)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	Number of Differences (d)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Accuracy Measures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Scatter Index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RMSE-Root Mean Square Error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Correlation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142852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0" y="1285860"/>
            <a:ext cx="8929718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14414" y="6215082"/>
            <a:ext cx="7215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Fig : Chart denoting trends of various forecasting algorithms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0"/>
            <a:ext cx="8572560" cy="585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6143644"/>
            <a:ext cx="94297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Fig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shows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metrics RMSE, Correlation and Scatter Index for station with id 2016040S12094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4290"/>
            <a:ext cx="8715436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6027003"/>
            <a:ext cx="94297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Fig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shows metrics RMSE, Correlation and Scatter Index for station with id 2015355S16136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8501122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5715016"/>
            <a:ext cx="94297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Fig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shows metrics RMSE, Correlation and Scatter Index for station with </a:t>
            </a:r>
            <a:r>
              <a:rPr lang="en-US" sz="20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id 2016027S13119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b="9918"/>
          <a:stretch>
            <a:fillRect/>
          </a:stretch>
        </p:blipFill>
        <p:spPr bwMode="auto">
          <a:xfrm>
            <a:off x="285720" y="357166"/>
            <a:ext cx="8322516" cy="5220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5643578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Fig shows improved values of metrics after min-max normalization for station 2015355S16136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Using pressure as independent variable and wind speed as dependent we  try to predict wind speed.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Categorization of cyclones.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Using data science techniques to visualize and summarize the impact of cyclones in various regions.</a:t>
            </a:r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b="10417"/>
          <a:stretch>
            <a:fillRect/>
          </a:stretch>
        </p:blipFill>
        <p:spPr bwMode="auto">
          <a:xfrm>
            <a:off x="142844" y="214290"/>
            <a:ext cx="8643997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5643578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Fig shows improved values of metrics after min-max normalization for station 2016027S13119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b="12788"/>
          <a:stretch>
            <a:fillRect/>
          </a:stretch>
        </p:blipFill>
        <p:spPr bwMode="auto">
          <a:xfrm>
            <a:off x="142844" y="285728"/>
            <a:ext cx="8501122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5643578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Fig showing improved values of metrics after min-max normalization for station 2016040S12094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5657671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Fig showing improved values of metrics after z-score normalization for station 2015355S16136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4290"/>
            <a:ext cx="8501122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57166"/>
            <a:ext cx="8572559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5780782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Fig shows improved values of metrics after z-score normalization for station 2016027S13119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8501122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5780782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Fig shows improved values of metrics after z-score normalization for station 2016040S1209</a:t>
            </a:r>
            <a:endParaRPr lang="en-US" sz="1600" dirty="0" smtClean="0"/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zscore vs min max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0"/>
            <a:ext cx="8715435" cy="5531068"/>
          </a:xfrm>
        </p:spPr>
      </p:pic>
      <p:sp>
        <p:nvSpPr>
          <p:cNvPr id="5" name="TextBox 4"/>
          <p:cNvSpPr txBox="1"/>
          <p:nvPr/>
        </p:nvSpPr>
        <p:spPr>
          <a:xfrm>
            <a:off x="714348" y="5643578"/>
            <a:ext cx="7572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Chart showing comparison between RMSE values obtained from min-max and z-score normalization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8" y="1397000"/>
          <a:ext cx="7572429" cy="1889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143"/>
                <a:gridCol w="2524143"/>
                <a:gridCol w="2524143"/>
              </a:tblGrid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Min-max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Z-score</a:t>
                      </a:r>
                      <a:endParaRPr lang="en-US" dirty="0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Poly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Regression</a:t>
                      </a:r>
                      <a:endParaRPr lang="en-US" dirty="0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Moving Average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Poly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/>
                </a:tc>
              </a:tr>
              <a:tr h="4984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Regression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57290" y="4286256"/>
            <a:ext cx="6072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Table  shows the best model in the particular station basing on RMSE and correlation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785794"/>
            <a:ext cx="7786742" cy="379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00100" y="4714884"/>
            <a:ext cx="71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Fig shows persistence and ARIMA models with RMSE values for station 2015355S16136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14356"/>
            <a:ext cx="7858180" cy="3967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00100" y="4714884"/>
            <a:ext cx="71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Fig shows persistence and ARIMA models with RMSE values for station 2016027S13119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85729"/>
            <a:ext cx="7822461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00100" y="4714884"/>
            <a:ext cx="71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Fig shows persistence and ARIMA models with RMSE values for station 2016040S12094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System and Software Requirements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Any operating system either windows,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etc.</a:t>
            </a:r>
          </a:p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Machine learning platform-Anaconda with several packages (pandas for data cleaning and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sklearn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for algorithms)</a:t>
            </a:r>
          </a:p>
          <a:p>
            <a:pPr algn="just"/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Ipython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 IDE for Python</a:t>
            </a:r>
          </a:p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Eclipse – IDE for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Categorization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571612"/>
            <a:ext cx="8229600" cy="4500594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&gt;31 &amp; &lt;50 – Depression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&gt;51 &amp; &lt;62 – Deep Depression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&gt;63 &amp; &lt;88 – Cyclonic Storm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&gt;89 &amp; &lt;117 – Severe Cyclonic Storm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&gt;118 &amp; &lt;165 – Very Severe Cyclonic Storm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&gt;166 &amp; &lt;220 – Extremely Severe Cyclonic Storm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&gt;221 – Super Cyclonic Storm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28596" y="1357298"/>
          <a:ext cx="8229600" cy="3107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848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Min-Max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Z-score</a:t>
                      </a:r>
                      <a:endParaRPr lang="en-US" dirty="0"/>
                    </a:p>
                  </a:txBody>
                  <a:tcPr/>
                </a:tc>
              </a:tr>
              <a:tr h="807402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2015355S16136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deep depression 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extremely severe cyclonic storm</a:t>
                      </a:r>
                      <a:endParaRPr lang="en-US" dirty="0"/>
                    </a:p>
                  </a:txBody>
                  <a:tcPr/>
                </a:tc>
              </a:tr>
              <a:tr h="807402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2016027S13119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deep depression 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super cyclonic storm</a:t>
                      </a:r>
                      <a:endParaRPr lang="en-US" dirty="0"/>
                    </a:p>
                  </a:txBody>
                  <a:tcPr/>
                </a:tc>
              </a:tr>
              <a:tr h="807402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2016040S12094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cyclonic storm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deep depression category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0034" y="4568619"/>
            <a:ext cx="8072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Table  shows the cyclone categories that resulted in the 3 stations in both normalization cases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00174"/>
            <a:ext cx="8229600" cy="4954634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Consider both RMSE values and correlation values that are calculated.  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any model that works best, RMSE values will be less and correlation (i.e. correlation between predicted and observed values) should be near to 1 or equal to 1.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majority of cases, Regression seemed to be performing better. However, Poly Regression model has given good results in two cases and so can be considered as the next best model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Limitations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00174"/>
            <a:ext cx="8229600" cy="4954634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Haven’t used information regarding latitudes and longitudes in forecasting process.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Though min-max normalization seems to be giving better results, there is one exception in one station.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Though Regression is identified as best model, doesn’t give best results in all cases.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00174"/>
            <a:ext cx="8229600" cy="4954634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Extend the project to other disasters.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could connect our results to any of the IOT device.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could also integrate these into a mobile application so as to give updates about probabilities of occurrence to the people easily.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Including the information of latitudes and longitudes for in-depth forecast of point of occurrence of cyclone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Bibliography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5445224"/>
          </a:xfrm>
        </p:spPr>
        <p:txBody>
          <a:bodyPr>
            <a:normAutofit/>
          </a:bodyPr>
          <a:lstStyle/>
          <a:p>
            <a:pPr algn="just"/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Yahui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Etal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“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Developing machine learning tools for long-lead heavy precipitation prediction with multi-sensor data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Networking, Sensing and Control (ICNSC), 2015 IEEE 12th International Conference on 9-11 April 2015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IN" u="sng" dirty="0" smtClean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en-IN" u="sng" dirty="0">
                <a:latin typeface="Times New Roman" pitchFamily="18" charset="0"/>
                <a:cs typeface="Times New Roman" pitchFamily="18" charset="0"/>
              </a:rPr>
              <a:t>://www.sas.com/en_us/insights/analytics/machine-learning.html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IN" u="sng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IN" u="sng" dirty="0" smtClean="0">
                <a:latin typeface="Times New Roman" pitchFamily="18" charset="0"/>
                <a:cs typeface="Times New Roman" pitchFamily="18" charset="0"/>
              </a:rPr>
              <a:t>media.bemyapp.com/practical-methodology-deploying-machine-learning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IN" u="sng" dirty="0" smtClean="0">
                <a:latin typeface="Times New Roman" pitchFamily="18" charset="0"/>
                <a:cs typeface="Times New Roman" pitchFamily="18" charset="0"/>
              </a:rPr>
              <a:t>https</a:t>
            </a:r>
            <a:r>
              <a:rPr lang="en-IN" u="sng" dirty="0">
                <a:latin typeface="Times New Roman" pitchFamily="18" charset="0"/>
                <a:cs typeface="Times New Roman" pitchFamily="18" charset="0"/>
              </a:rPr>
              <a:t>://data.gov.in/catalog/number-cyclonic-stormssevere-cyclonic-storms-formed-over-north-indian-ocean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IN" u="sng" dirty="0">
                <a:latin typeface="Times New Roman" pitchFamily="18" charset="0"/>
                <a:cs typeface="Times New Roman" pitchFamily="18" charset="0"/>
              </a:rPr>
              <a:t>https://azure.microsoft.com/en-in/documentation/articles/machine-learning-algorithm-choice</a:t>
            </a:r>
            <a:r>
              <a:rPr lang="en-IN" u="sng" dirty="0" smtClean="0">
                <a:latin typeface="Times New Roman" pitchFamily="18" charset="0"/>
                <a:cs typeface="Times New Roman" pitchFamily="18" charset="0"/>
              </a:rPr>
              <a:t>/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Eclipse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Eclipse is a widely used Integrated Development Environment and is used mainly for JAVA.</a:t>
            </a: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comes with a lot of packages to support data mining ,machine learning ,data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science,statistics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and other advanced functions other than basic java functions.</a:t>
            </a:r>
          </a:p>
          <a:p>
            <a:endParaRPr lang="en-IN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965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67494"/>
            <a:ext cx="8429684" cy="123268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Anaconda and </a:t>
            </a:r>
            <a:r>
              <a:rPr lang="en-IN" sz="4400" b="1" dirty="0" err="1" smtClean="0">
                <a:latin typeface="Times New Roman" pitchFamily="18" charset="0"/>
                <a:cs typeface="Times New Roman" pitchFamily="18" charset="0"/>
              </a:rPr>
              <a:t>Ipython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500174"/>
            <a:ext cx="8472518" cy="4954634"/>
          </a:xfrm>
        </p:spPr>
        <p:txBody>
          <a:bodyPr>
            <a:normAutofit lnSpcReduction="10000"/>
          </a:bodyPr>
          <a:lstStyle/>
          <a:p>
            <a:pPr algn="just"/>
            <a:endParaRPr lang="en-IN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3200" b="1" dirty="0" err="1" smtClean="0">
                <a:latin typeface="Times New Roman" pitchFamily="18" charset="0"/>
                <a:cs typeface="Times New Roman" pitchFamily="18" charset="0"/>
              </a:rPr>
              <a:t>Anaconda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Anaconda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is a  open source platform</a:t>
            </a:r>
            <a:r>
              <a:rPr lang="en-IN" sz="28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of the Python and R programming languages for large-scale data processing, predictive analytics, and scientific computing, that aims to simplify package management and deployment</a:t>
            </a:r>
          </a:p>
          <a:p>
            <a:pPr algn="just"/>
            <a:r>
              <a:rPr lang="en-IN" sz="3200" b="1" dirty="0" err="1" smtClean="0">
                <a:latin typeface="Times New Roman" pitchFamily="18" charset="0"/>
                <a:cs typeface="Times New Roman" pitchFamily="18" charset="0"/>
              </a:rPr>
              <a:t>Ipython: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Notebook is an IDE that allows you to create and share documents with visualizations and explanatory text. Uses include: data cleaning and transformation, numerical simulation, statistical modelling, machine learning and much more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Literature Survey 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43050"/>
            <a:ext cx="8229600" cy="4572000"/>
          </a:xfrm>
        </p:spPr>
        <p:txBody>
          <a:bodyPr>
            <a:normAutofit/>
          </a:bodyPr>
          <a:lstStyle/>
          <a:p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Aditi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Kansal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Etal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”Detection of Forest Fires using Machine Learning “,IEEE 2016.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K.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Sakthi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Etal,”Flood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Prediction using Optimized Machine Learning Techniques”, IEEE 2016.</a:t>
            </a:r>
          </a:p>
          <a:p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Youssef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Safi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Etal,”Prediction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of Forest Fires Using Artificial Neural Networks”, IEEE 2015.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G. V.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Otari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Etal,”A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Review of Application of Data Mining in Earthquake Prediction”, IEEE 2015.</a:t>
            </a: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8229600" cy="6050144"/>
          </a:xfrm>
        </p:spPr>
        <p:txBody>
          <a:bodyPr/>
          <a:lstStyle/>
          <a:p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Yahui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Di, Wei Ding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Etal,”Developing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machine learning tools for long-lead heavy precipitation prediction with multi-sensor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data”,IEEE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2014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Alexander L.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Pyayt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,”Machine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Learning Methods for Environmental Monitoring and Flood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Protection”, IEEE 2014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Washington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Okori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Etal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”Machine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Learning Classification Technique for Famine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Prediction “, IEEE  2013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970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Existing</a:t>
            </a:r>
            <a:r>
              <a:rPr lang="en-IN" sz="4400" b="1" dirty="0" smtClean="0"/>
              <a:t> Work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Present solutions use either  pressure or wind speed  to predict cyclones.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Present solution incorporates neural networks.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 visualization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available in the form of easily identifiable graphs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6192</TotalTime>
  <Words>1174</Words>
  <Application>Microsoft Office PowerPoint</Application>
  <PresentationFormat>On-screen Show (4:3)</PresentationFormat>
  <Paragraphs>187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Oriel</vt:lpstr>
      <vt:lpstr> Cyclone Prediction  using Machine Learning</vt:lpstr>
      <vt:lpstr>Contents</vt:lpstr>
      <vt:lpstr>Problem Statement</vt:lpstr>
      <vt:lpstr>System and Software Requirements</vt:lpstr>
      <vt:lpstr>   Eclipse </vt:lpstr>
      <vt:lpstr>Anaconda and Ipython</vt:lpstr>
      <vt:lpstr>Literature Survey </vt:lpstr>
      <vt:lpstr>PowerPoint Presentation</vt:lpstr>
      <vt:lpstr>Existing Work</vt:lpstr>
      <vt:lpstr>PowerPoint Presentation</vt:lpstr>
      <vt:lpstr>Block Diagram of problem statement 1</vt:lpstr>
      <vt:lpstr>PowerPoint Presentation</vt:lpstr>
      <vt:lpstr>Block diagram for problem statement 2:</vt:lpstr>
      <vt:lpstr>PowerPoint Presentation</vt:lpstr>
      <vt:lpstr>Attributes in the Dataset:</vt:lpstr>
      <vt:lpstr>Data Cleaning:</vt:lpstr>
      <vt:lpstr>Normalization</vt:lpstr>
      <vt:lpstr>  Algorithms</vt:lpstr>
      <vt:lpstr>  Naive forecast</vt:lpstr>
      <vt:lpstr>Period Moving Average </vt:lpstr>
      <vt:lpstr>      Linear regression</vt:lpstr>
      <vt:lpstr>4th order polynomial regression</vt:lpstr>
      <vt:lpstr>     ARIMA</vt:lpstr>
      <vt:lpstr>Accuracy Measures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Categorization</vt:lpstr>
      <vt:lpstr>PowerPoint Presentation</vt:lpstr>
      <vt:lpstr>Conclusion</vt:lpstr>
      <vt:lpstr>Limitations</vt:lpstr>
      <vt:lpstr>Future Scope</vt:lpstr>
      <vt:lpstr>Bibliography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Management</dc:title>
  <dc:creator>deepali reddy</dc:creator>
  <cp:lastModifiedBy>admin</cp:lastModifiedBy>
  <cp:revision>66</cp:revision>
  <dcterms:created xsi:type="dcterms:W3CDTF">2016-07-29T09:27:53Z</dcterms:created>
  <dcterms:modified xsi:type="dcterms:W3CDTF">2019-06-19T07:44:58Z</dcterms:modified>
</cp:coreProperties>
</file>