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8FC50-9B85-BC48-26E1-E8B99157B1EC}" v="528" dt="2019-12-05T20:28:17.363"/>
    <p1510:client id="{E31FD714-788E-77C8-E476-201B93B90C33}" v="4" dt="2019-12-05T20:28:5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9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9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7" r:id="rId5"/>
    <p:sldLayoutId id="2147483821" r:id="rId6"/>
    <p:sldLayoutId id="2147483822" r:id="rId7"/>
    <p:sldLayoutId id="2147483823" r:id="rId8"/>
    <p:sldLayoutId id="2147483826" r:id="rId9"/>
    <p:sldLayoutId id="2147483825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78F8-7B03-E24F-B7CE-5A100F83A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rgbClr val="FFFFFF">
                    <a:alpha val="90000"/>
                  </a:srgbClr>
                </a:solidFill>
              </a:rPr>
              <a:t>Reinforcement learning for game playing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A8F3-A7AA-AA49-AC42-E3FDC4D3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800" dirty="0"/>
              <a:t>Deepanshu</a:t>
            </a:r>
          </a:p>
          <a:p>
            <a:r>
              <a:rPr lang="en-US" sz="2800" dirty="0"/>
              <a:t>Theja</a:t>
            </a:r>
          </a:p>
          <a:p>
            <a:r>
              <a:rPr lang="en-US" sz="2800" dirty="0"/>
              <a:t>Abhinav</a:t>
            </a:r>
          </a:p>
          <a:p>
            <a:r>
              <a:rPr lang="en-US" sz="2800" dirty="0" err="1"/>
              <a:t>Akshay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272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3927-3DCF-D544-85D4-8D5DC35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8471-79BD-C24E-A752-D13E2AD1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dirty="0"/>
              <a:t>Observe State </a:t>
            </a:r>
          </a:p>
          <a:p>
            <a:r>
              <a:rPr lang="en-US" dirty="0"/>
              <a:t>Decide on an action</a:t>
            </a:r>
          </a:p>
          <a:p>
            <a:r>
              <a:rPr lang="en-US" dirty="0"/>
              <a:t>Perform action</a:t>
            </a:r>
          </a:p>
          <a:p>
            <a:r>
              <a:rPr lang="en-US" dirty="0"/>
              <a:t>Observe new state</a:t>
            </a:r>
          </a:p>
          <a:p>
            <a:r>
              <a:rPr lang="en-US" dirty="0"/>
              <a:t>Observe reward</a:t>
            </a:r>
          </a:p>
          <a:p>
            <a:r>
              <a:rPr lang="en-US" dirty="0"/>
              <a:t>Learn from experience 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1266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99E0-3C52-5B4A-B5E7-5413EA6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ECB5-2065-B249-9244-05B34534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learning works well in smaller state spaces but does not perform well for larger state spaces</a:t>
            </a:r>
          </a:p>
          <a:p>
            <a:r>
              <a:rPr lang="en-US" dirty="0"/>
              <a:t>We use function approximators to find the Q value instead of value iteration. </a:t>
            </a:r>
          </a:p>
          <a:p>
            <a:r>
              <a:rPr lang="en-US" dirty="0"/>
              <a:t>We use Deep Neural Networks to estimate Q values, this is Deep 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4BBF-8C3E-AC42-AA25-7CADF264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EBF9-FE4B-B74A-8A46-E176F9A9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dirty="0"/>
              <a:t>States are inputs</a:t>
            </a:r>
          </a:p>
          <a:p>
            <a:r>
              <a:rPr lang="en-US" dirty="0"/>
              <a:t>Network approximates the Q value for each state and possible actions</a:t>
            </a:r>
          </a:p>
          <a:p>
            <a:r>
              <a:rPr lang="en-US" dirty="0"/>
              <a:t>Loss is calculated by subtracting the predicted Q value from the optimal Q value that is calculated from the Bellman Equation.</a:t>
            </a:r>
          </a:p>
          <a:p>
            <a:r>
              <a:rPr lang="en-US" dirty="0"/>
              <a:t>Objective is to minimize this loss.</a:t>
            </a:r>
          </a:p>
          <a:p>
            <a:r>
              <a:rPr lang="en-US" dirty="0"/>
              <a:t>The weights are then updated using gradient descent and 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48512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CE4C-63DC-5847-9966-37C62CAF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7097"/>
          </a:xfrm>
        </p:spPr>
        <p:txBody>
          <a:bodyPr/>
          <a:lstStyle/>
          <a:p>
            <a:r>
              <a:rPr lang="en-US" dirty="0"/>
              <a:t>Few terms to know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945E-344D-A14A-93E0-8781710C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9253"/>
            <a:ext cx="11029615" cy="4736097"/>
          </a:xfrm>
        </p:spPr>
        <p:txBody>
          <a:bodyPr/>
          <a:lstStyle/>
          <a:p>
            <a:r>
              <a:rPr lang="en-US" dirty="0"/>
              <a:t>Exploration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Replay Memory</a:t>
            </a:r>
          </a:p>
          <a:p>
            <a:r>
              <a:rPr lang="en-US" dirty="0"/>
              <a:t>Discount Factor 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241308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42B8-28C3-9A44-903C-4B4F3DB3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9128"/>
          </a:xfrm>
        </p:spPr>
        <p:txBody>
          <a:bodyPr/>
          <a:lstStyle/>
          <a:p>
            <a:r>
              <a:rPr lang="en-US" b="1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5497-401B-0A4C-9935-AD84DA0CF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1283"/>
            <a:ext cx="11029615" cy="5606717"/>
          </a:xfrm>
        </p:spPr>
        <p:txBody>
          <a:bodyPr>
            <a:noAutofit/>
          </a:bodyPr>
          <a:lstStyle/>
          <a:p>
            <a:r>
              <a:rPr lang="en-US" sz="1200" dirty="0"/>
              <a:t>Initialize replay memory capacity.</a:t>
            </a:r>
          </a:p>
          <a:p>
            <a:r>
              <a:rPr lang="en-US" sz="1200" dirty="0"/>
              <a:t>Initialize the network with random weights.</a:t>
            </a:r>
          </a:p>
          <a:p>
            <a:r>
              <a:rPr lang="en-US" sz="1200" dirty="0"/>
              <a:t>For each episode:</a:t>
            </a:r>
          </a:p>
          <a:p>
            <a:pPr lvl="1"/>
            <a:r>
              <a:rPr lang="en-US" sz="1200" dirty="0"/>
              <a:t>Initialize the starting state.</a:t>
            </a:r>
          </a:p>
          <a:p>
            <a:pPr lvl="1"/>
            <a:r>
              <a:rPr lang="en-US" sz="1200" dirty="0"/>
              <a:t>For each time step:</a:t>
            </a:r>
          </a:p>
          <a:p>
            <a:pPr lvl="2"/>
            <a:r>
              <a:rPr lang="en-US" dirty="0"/>
              <a:t>Select an action.</a:t>
            </a:r>
          </a:p>
          <a:p>
            <a:pPr lvl="3"/>
            <a:r>
              <a:rPr lang="en-US" sz="1200" dirty="0"/>
              <a:t>Via exploration or exploitation</a:t>
            </a:r>
          </a:p>
          <a:p>
            <a:pPr lvl="2"/>
            <a:r>
              <a:rPr lang="en-US" dirty="0"/>
              <a:t>Execute selected action in an emulator.</a:t>
            </a:r>
          </a:p>
          <a:p>
            <a:pPr lvl="2"/>
            <a:r>
              <a:rPr lang="en-US" dirty="0"/>
              <a:t>Observe reward and next state.</a:t>
            </a:r>
          </a:p>
          <a:p>
            <a:r>
              <a:rPr lang="en-US" sz="1200" dirty="0"/>
              <a:t>Store experience in replay memory.</a:t>
            </a:r>
          </a:p>
          <a:p>
            <a:r>
              <a:rPr lang="en-US" sz="1200" dirty="0"/>
              <a:t> Sample random batch from replay memory.</a:t>
            </a:r>
          </a:p>
          <a:p>
            <a:r>
              <a:rPr lang="en-US" sz="1200" dirty="0"/>
              <a:t>Preprocess states from batch.</a:t>
            </a:r>
          </a:p>
          <a:p>
            <a:r>
              <a:rPr lang="en-US" sz="1200" dirty="0"/>
              <a:t>Pass batch of preprocessed states to policy network.</a:t>
            </a:r>
          </a:p>
          <a:p>
            <a:r>
              <a:rPr lang="en-US" sz="1200" dirty="0"/>
              <a:t>Calculate loss between output Q-values and target Q-values.</a:t>
            </a:r>
          </a:p>
          <a:p>
            <a:pPr lvl="1"/>
            <a:r>
              <a:rPr lang="en-US" sz="1200" dirty="0"/>
              <a:t>Requires a second pass to the network for the next state</a:t>
            </a:r>
          </a:p>
          <a:p>
            <a:r>
              <a:rPr lang="en-US" sz="1200" dirty="0"/>
              <a:t>Gradient descent updates weights in the policy network to minimize loss.</a:t>
            </a:r>
          </a:p>
          <a:p>
            <a:pPr lvl="2"/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775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3653-2AF9-4218-915F-EA6C07E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0AB1-2AE9-4311-B4C5-30A45D51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We learnt that for smaller number of iteration the accuracy is close to 0, but as we increase the number of iterations to 5000, the accuracy increasing</a:t>
            </a:r>
          </a:p>
          <a:p>
            <a:pPr marL="305435" indent="-305435"/>
            <a:r>
              <a:rPr lang="en-US" dirty="0"/>
              <a:t>So, after running these many iterations, we came to the conclusion that in order to get high accuracy:</a:t>
            </a:r>
          </a:p>
          <a:p>
            <a:pPr marL="0" indent="0">
              <a:buNone/>
            </a:pPr>
            <a:r>
              <a:rPr lang="en-US" dirty="0"/>
              <a:t>        - The learning rate value must be high.</a:t>
            </a:r>
          </a:p>
          <a:p>
            <a:pPr marL="0" indent="0">
              <a:buNone/>
            </a:pPr>
            <a:r>
              <a:rPr lang="en-US" dirty="0"/>
              <a:t>        - The discount factor must be close to 1.</a:t>
            </a:r>
          </a:p>
          <a:p>
            <a:pPr marL="0" indent="0">
              <a:buNone/>
            </a:pPr>
            <a:r>
              <a:rPr lang="en-US" dirty="0"/>
              <a:t>        - The epsilon value must be low.</a:t>
            </a:r>
          </a:p>
        </p:txBody>
      </p:sp>
    </p:spTree>
    <p:extLst>
      <p:ext uri="{BB962C8B-B14F-4D97-AF65-F5344CB8AC3E}">
        <p14:creationId xmlns:p14="http://schemas.microsoft.com/office/powerpoint/2010/main" val="41785078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Reinforcement learning for game playing</vt:lpstr>
      <vt:lpstr>Reinforcement learning</vt:lpstr>
      <vt:lpstr>Q learning </vt:lpstr>
      <vt:lpstr>Deep Q Learning</vt:lpstr>
      <vt:lpstr>Few terms to know </vt:lpstr>
      <vt:lpstr>Pseudo 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Kunam, Theja Shree</dc:creator>
  <cp:lastModifiedBy>Kunam, Theja Shree</cp:lastModifiedBy>
  <cp:revision>71</cp:revision>
  <dcterms:created xsi:type="dcterms:W3CDTF">2019-12-05T18:13:36Z</dcterms:created>
  <dcterms:modified xsi:type="dcterms:W3CDTF">2019-12-05T20:29:19Z</dcterms:modified>
</cp:coreProperties>
</file>