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57" r:id="rId3"/>
    <p:sldId id="269" r:id="rId4"/>
    <p:sldId id="273" r:id="rId5"/>
    <p:sldId id="272" r:id="rId6"/>
    <p:sldId id="271" r:id="rId7"/>
    <p:sldId id="274" r:id="rId8"/>
    <p:sldId id="270" r:id="rId9"/>
    <p:sldId id="268"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389ACB76-16CC-664F-3D49-36821FB23C75}"/>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7CAC848C-D817-9A94-1FA9-F1728C3A31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5D2444EA-77C6-B796-74DA-6282989E63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3015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thejas-c/E-Waste-Facility-Locator"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914400" y="990000"/>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400" dirty="0">
                <a:solidFill>
                  <a:schemeClr val="tx1"/>
                </a:solidFill>
                <a:latin typeface="Cambria" panose="02040503050406030204" pitchFamily="18" charset="0"/>
                <a:ea typeface="Cambria" panose="02040503050406030204" pitchFamily="18" charset="0"/>
              </a:rPr>
              <a:t>PSCS_76_E-Waste Facility Locator</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914400" y="2061219"/>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Bookman Old Style" panose="02050604050505020204" pitchFamily="18" charset="0"/>
                <a:ea typeface="Cambria" panose="02040503050406030204" pitchFamily="18" charset="0"/>
              </a:rPr>
              <a:t>Batch Number: </a:t>
            </a:r>
            <a:r>
              <a:rPr lang="en-GB" sz="1800" dirty="0">
                <a:solidFill>
                  <a:schemeClr val="tx1"/>
                </a:solidFill>
                <a:latin typeface="Bookman Old Style" panose="02050604050505020204" pitchFamily="18" charset="0"/>
                <a:ea typeface="Cambria" panose="02040503050406030204" pitchFamily="18" charset="0"/>
              </a:rPr>
              <a:t>CSE_224</a:t>
            </a:r>
            <a:endParaRPr sz="1800" dirty="0">
              <a:solidFill>
                <a:schemeClr val="tx1"/>
              </a:solidFill>
              <a:latin typeface="Bookman Old Style" panose="02050604050505020204" pitchFamily="18" charset="0"/>
              <a:ea typeface="Cambria" panose="02040503050406030204" pitchFamily="18" charset="0"/>
            </a:endParaRPr>
          </a:p>
        </p:txBody>
      </p:sp>
      <p:sp>
        <p:nvSpPr>
          <p:cNvPr id="90" name="Google Shape;90;p13"/>
          <p:cNvSpPr txBox="1"/>
          <p:nvPr/>
        </p:nvSpPr>
        <p:spPr>
          <a:xfrm>
            <a:off x="6415807" y="2337369"/>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Dr.Thrimoorthy</a:t>
            </a: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 N</a:t>
            </a: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Assistant Professor</a:t>
            </a:r>
            <a:endParaRPr dirty="0">
              <a:solidFill>
                <a:schemeClr val="tx1"/>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School of Computer Science and Engineering</a:t>
            </a:r>
            <a:endParaRPr dirty="0">
              <a:solidFill>
                <a:schemeClr val="tx1"/>
              </a:solidFill>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chemeClr val="tx1"/>
                </a:solidFill>
                <a:latin typeface="Cambria" panose="02040503050406030204" pitchFamily="18" charset="0"/>
                <a:ea typeface="Cambria" panose="02040503050406030204" pitchFamily="18" charset="0"/>
                <a:cs typeface="Verdana"/>
                <a:sym typeface="Verdana"/>
              </a:rPr>
              <a:t>Presidency University</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2561889962"/>
              </p:ext>
            </p:extLst>
          </p:nvPr>
        </p:nvGraphicFramePr>
        <p:xfrm>
          <a:off x="677325"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20221CSE0626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THEJAS C</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20221CSE0624</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T M TEJASHWINI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20221CSE0628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VINAY K HIREMATH</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7424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CSE7101 - Capstone Project</a:t>
            </a: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chemeClr val="tx1"/>
                </a:solidFill>
                <a:latin typeface="Cambria" panose="02040503050406030204" pitchFamily="18" charset="0"/>
                <a:ea typeface="Cambria" panose="02040503050406030204" pitchFamily="18" charset="0"/>
                <a:cs typeface="Verdana"/>
                <a:sym typeface="Verdana"/>
              </a:rPr>
              <a:t>Dr. Asif Mohammed, Dr. Blessed Prince</a:t>
            </a:r>
          </a:p>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dirty="0">
                <a:solidFill>
                  <a:schemeClr val="tx1"/>
                </a:solidFill>
                <a:latin typeface="Cambria" panose="02040503050406030204" pitchFamily="18" charset="0"/>
                <a:ea typeface="Cambria" panose="02040503050406030204" pitchFamily="18" charset="0"/>
                <a:cs typeface="Verdana"/>
                <a:sym typeface="Verdana"/>
              </a:rPr>
              <a:t>Dr. </a:t>
            </a:r>
            <a:r>
              <a:rPr lang="en-US" sz="1800" b="1" dirty="0" err="1">
                <a:solidFill>
                  <a:schemeClr val="tx1"/>
                </a:solidFill>
                <a:latin typeface="Cambria" panose="02040503050406030204" pitchFamily="18" charset="0"/>
                <a:ea typeface="Cambria" panose="02040503050406030204" pitchFamily="18" charset="0"/>
                <a:cs typeface="Verdana"/>
                <a:sym typeface="Verdana"/>
              </a:rPr>
              <a:t>Jayavadivel</a:t>
            </a:r>
            <a:r>
              <a:rPr lang="en-US" sz="1800" b="1" dirty="0">
                <a:solidFill>
                  <a:schemeClr val="tx1"/>
                </a:solidFill>
                <a:latin typeface="Cambria" panose="02040503050406030204" pitchFamily="18" charset="0"/>
                <a:ea typeface="Cambria" panose="02040503050406030204" pitchFamily="18" charset="0"/>
                <a:cs typeface="Verdana"/>
                <a:sym typeface="Verdana"/>
              </a:rPr>
              <a:t> Ravi, </a:t>
            </a:r>
            <a:r>
              <a:rPr lang="en-US" sz="1800" b="1" dirty="0" err="1">
                <a:solidFill>
                  <a:schemeClr val="tx1"/>
                </a:solidFill>
                <a:latin typeface="Cambria" panose="02040503050406030204" pitchFamily="18" charset="0"/>
                <a:ea typeface="Cambria" panose="02040503050406030204" pitchFamily="18" charset="0"/>
                <a:cs typeface="Verdana"/>
                <a:sym typeface="Verdana"/>
              </a:rPr>
              <a:t>Mr.Muthuraju</a:t>
            </a:r>
            <a:r>
              <a:rPr lang="en-US" sz="1800" b="1" dirty="0">
                <a:solidFill>
                  <a:schemeClr val="tx1"/>
                </a:solidFill>
                <a:latin typeface="Cambria" panose="02040503050406030204" pitchFamily="18" charset="0"/>
                <a:ea typeface="Cambria" panose="02040503050406030204" pitchFamily="18" charset="0"/>
                <a:cs typeface="Verdana"/>
                <a:sym typeface="Verdana"/>
              </a:rPr>
              <a:t> V</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lang="en-US" dirty="0">
              <a:latin typeface="Cambria" panose="02040503050406030204" pitchFamily="18" charset="0"/>
              <a:ea typeface="Cambria" panose="02040503050406030204" pitchFamily="18" charset="0"/>
            </a:endParaRPr>
          </a:p>
          <a:p>
            <a:pPr marL="609600" lvl="1" indent="0">
              <a:spcBef>
                <a:spcPts val="0"/>
              </a:spcBef>
              <a:buNone/>
            </a:pPr>
            <a:r>
              <a:rPr lang="en-US" dirty="0"/>
              <a:t>[1]. S. Sharma, R. Gupta, and A. Verma, “Metal recovery from e-waste by recycling techniques: A review,” </a:t>
            </a:r>
            <a:r>
              <a:rPr lang="en-US" i="1" dirty="0"/>
              <a:t>Proc. 8th Int. Conf. Smart Structures and Systems (ICSSS)</a:t>
            </a:r>
            <a:r>
              <a:rPr lang="en-US" dirty="0"/>
              <a:t>, pp. 1–6, Apr. 2022.</a:t>
            </a:r>
          </a:p>
          <a:p>
            <a:pPr marL="609600" lvl="1" indent="0">
              <a:spcBef>
                <a:spcPts val="0"/>
              </a:spcBef>
              <a:buNone/>
            </a:pPr>
            <a:endParaRPr lang="en-US" dirty="0">
              <a:latin typeface="Cambria" panose="02040503050406030204" pitchFamily="18" charset="0"/>
              <a:ea typeface="Cambria" panose="02040503050406030204" pitchFamily="18" charset="0"/>
            </a:endParaRPr>
          </a:p>
          <a:p>
            <a:pPr marL="609600" lvl="1" indent="0">
              <a:spcBef>
                <a:spcPts val="0"/>
              </a:spcBef>
              <a:buNone/>
            </a:pPr>
            <a:r>
              <a:rPr lang="en-US" dirty="0"/>
              <a:t>[2]. B. </a:t>
            </a:r>
            <a:r>
              <a:rPr lang="en-US" dirty="0" err="1"/>
              <a:t>Abdelazeem</a:t>
            </a:r>
            <a:r>
              <a:rPr lang="en-US" dirty="0"/>
              <a:t> et al., “The effectiveness of incentives for research participation: A systematic review and meta-analysis of randomized controlled trials,” </a:t>
            </a:r>
            <a:r>
              <a:rPr lang="en-US" i="1" dirty="0" err="1"/>
              <a:t>PLoS</a:t>
            </a:r>
            <a:r>
              <a:rPr lang="en-US" i="1" dirty="0"/>
              <a:t> ONE</a:t>
            </a:r>
            <a:r>
              <a:rPr lang="en-US" dirty="0"/>
              <a:t>, vol. 17, no. 4, pp. e0267534, Apr. 2022.</a:t>
            </a: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799" y="1102480"/>
            <a:ext cx="11261213" cy="5170501"/>
          </a:xfrm>
          <a:prstGeom prst="rect">
            <a:avLst/>
          </a:prstGeom>
          <a:noFill/>
          <a:ln>
            <a:noFill/>
          </a:ln>
        </p:spPr>
        <p:txBody>
          <a:bodyPr spcFirstLastPara="1" wrap="square" lIns="91425" tIns="45700" rIns="91425" bIns="45700" anchor="t" anchorCtr="0">
            <a:noAutofit/>
          </a:bodyPr>
          <a:lstStyle/>
          <a:p>
            <a:pPr marL="495300" indent="-342900">
              <a:lnSpc>
                <a:spcPct val="200000"/>
              </a:lnSpc>
              <a:spcBef>
                <a:spcPts val="0"/>
              </a:spcBef>
              <a:buFont typeface="Arial" panose="020B0604020202020204" pitchFamily="34" charset="0"/>
              <a:buChar char="•"/>
            </a:pPr>
            <a:r>
              <a:rPr lang="en-US" sz="2000" dirty="0">
                <a:latin typeface="Bookman Old Style" panose="02050604050505020204" pitchFamily="18" charset="0"/>
                <a:ea typeface="Cambria" panose="02040503050406030204" pitchFamily="18" charset="0"/>
              </a:rPr>
              <a:t>Problem Statement</a:t>
            </a:r>
          </a:p>
          <a:p>
            <a:pPr marL="495300" lvl="0" indent="-342900">
              <a:lnSpc>
                <a:spcPct val="200000"/>
              </a:lnSpc>
              <a:spcBef>
                <a:spcPts val="0"/>
              </a:spcBef>
              <a:buFont typeface="Arial" panose="020B0604020202020204" pitchFamily="34" charset="0"/>
              <a:buChar char="•"/>
            </a:pPr>
            <a:r>
              <a:rPr lang="en-US" sz="2000" dirty="0">
                <a:latin typeface="Bookman Old Style" panose="02050604050505020204" pitchFamily="18" charset="0"/>
                <a:ea typeface="Cambria" panose="02040503050406030204" pitchFamily="18" charset="0"/>
              </a:rPr>
              <a:t>Analysis of Problem Statement</a:t>
            </a:r>
          </a:p>
          <a:p>
            <a:pPr marL="495300" indent="-342900">
              <a:lnSpc>
                <a:spcPct val="200000"/>
              </a:lnSpc>
              <a:spcBef>
                <a:spcPts val="0"/>
              </a:spcBef>
              <a:buFont typeface="Arial" panose="020B0604020202020204" pitchFamily="34" charset="0"/>
              <a:buChar char="•"/>
            </a:pPr>
            <a:r>
              <a:rPr lang="en-US" sz="2000" dirty="0">
                <a:latin typeface="Bookman Old Style" panose="02050604050505020204" pitchFamily="18" charset="0"/>
                <a:ea typeface="Cambria" panose="02040503050406030204" pitchFamily="18" charset="0"/>
              </a:rPr>
              <a:t>Git-hub Link</a:t>
            </a:r>
          </a:p>
          <a:p>
            <a:pPr marL="495300" lvl="0" indent="-342900" rtl="0">
              <a:lnSpc>
                <a:spcPct val="200000"/>
              </a:lnSpc>
              <a:spcBef>
                <a:spcPts val="0"/>
              </a:spcBef>
              <a:spcAft>
                <a:spcPts val="0"/>
              </a:spcAft>
              <a:buClr>
                <a:schemeClr val="dk1"/>
              </a:buClr>
              <a:buSzPts val="2400"/>
              <a:buFont typeface="Arial" panose="020B0604020202020204" pitchFamily="34" charset="0"/>
              <a:buChar char="•"/>
            </a:pPr>
            <a:r>
              <a:rPr lang="en-US" sz="2000" dirty="0">
                <a:latin typeface="Bookman Old Style" panose="02050604050505020204" pitchFamily="18" charset="0"/>
                <a:ea typeface="Cambria" panose="02040503050406030204" pitchFamily="18" charset="0"/>
              </a:rPr>
              <a:t>Timeline of the Project</a:t>
            </a:r>
          </a:p>
          <a:p>
            <a:pPr marL="495300" lvl="0" indent="-342900" rtl="0">
              <a:lnSpc>
                <a:spcPct val="200000"/>
              </a:lnSpc>
              <a:spcBef>
                <a:spcPts val="0"/>
              </a:spcBef>
              <a:spcAft>
                <a:spcPts val="0"/>
              </a:spcAft>
              <a:buClr>
                <a:schemeClr val="dk1"/>
              </a:buClr>
              <a:buSzPts val="2400"/>
              <a:buFont typeface="Arial" panose="020B0604020202020204" pitchFamily="34" charset="0"/>
              <a:buChar char="•"/>
            </a:pPr>
            <a:r>
              <a:rPr lang="en-US" sz="2000" dirty="0">
                <a:latin typeface="Bookman Old Style" panose="0205060405050502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r>
              <a:rPr lang="en-GB" dirty="0">
                <a:solidFill>
                  <a:schemeClr val="tx1"/>
                </a:solidFill>
                <a:latin typeface="Cambria" panose="02040503050406030204" pitchFamily="18" charset="0"/>
                <a:ea typeface="Cambria" panose="02040503050406030204" pitchFamily="18" charset="0"/>
              </a:rPr>
              <a:t>76</a:t>
            </a:r>
            <a:endParaRPr dirty="0">
              <a:solidFill>
                <a:schemeClr val="tx1"/>
              </a:solidFill>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799" y="1143000"/>
            <a:ext cx="10808929" cy="5041489"/>
          </a:xfrm>
          <a:prstGeom prst="rect">
            <a:avLst/>
          </a:prstGeom>
          <a:noFill/>
          <a:ln>
            <a:noFill/>
          </a:ln>
        </p:spPr>
        <p:txBody>
          <a:bodyPr spcFirstLastPara="1" wrap="square" lIns="91425" tIns="45700" rIns="91425" bIns="45700" anchor="t" anchorCtr="0">
            <a:normAutofit fontScale="92500" lnSpcReduction="10000"/>
          </a:bodyPr>
          <a:lstStyle/>
          <a:p>
            <a:pPr marL="342900" lvl="0" indent="-190500" algn="just">
              <a:spcBef>
                <a:spcPts val="0"/>
              </a:spcBef>
              <a:buNone/>
            </a:pPr>
            <a:r>
              <a:rPr lang="en-US" dirty="0">
                <a:solidFill>
                  <a:schemeClr val="bg2"/>
                </a:solidFill>
                <a:latin typeface="Cambria" panose="02040503050406030204" pitchFamily="18" charset="0"/>
                <a:ea typeface="Cambria" panose="02040503050406030204" pitchFamily="18" charset="0"/>
              </a:rPr>
              <a:t>Organization:  </a:t>
            </a:r>
            <a:r>
              <a:rPr lang="en-US" dirty="0">
                <a:latin typeface="Cambria" panose="02040503050406030204" pitchFamily="18" charset="0"/>
                <a:ea typeface="Cambria" panose="02040503050406030204" pitchFamily="18" charset="0"/>
              </a:rPr>
              <a:t>Ministry of Environment</a:t>
            </a:r>
          </a:p>
          <a:p>
            <a:pPr marL="342900" lvl="0" indent="-190500" algn="just">
              <a:lnSpc>
                <a:spcPct val="200000"/>
              </a:lnSpc>
              <a:spcBef>
                <a:spcPts val="0"/>
              </a:spcBef>
              <a:buNone/>
            </a:pPr>
            <a:r>
              <a:rPr lang="en-US" dirty="0">
                <a:solidFill>
                  <a:schemeClr val="bg2"/>
                </a:solidFill>
                <a:latin typeface="Cambria" panose="02040503050406030204" pitchFamily="18" charset="0"/>
                <a:ea typeface="Cambria" panose="02040503050406030204" pitchFamily="18" charset="0"/>
              </a:rPr>
              <a:t>Category (Hardware / Software / Both) : </a:t>
            </a:r>
            <a:r>
              <a:rPr lang="en-US" dirty="0">
                <a:latin typeface="Cambria" panose="02040503050406030204" pitchFamily="18" charset="0"/>
                <a:ea typeface="Cambria" panose="02040503050406030204" pitchFamily="18" charset="0"/>
              </a:rPr>
              <a:t>Software</a:t>
            </a:r>
          </a:p>
          <a:p>
            <a:pPr marL="342900" lvl="0" indent="-190500" algn="just">
              <a:lnSpc>
                <a:spcPct val="200000"/>
              </a:lnSpc>
              <a:spcBef>
                <a:spcPts val="0"/>
              </a:spcBef>
              <a:buNone/>
            </a:pPr>
            <a:r>
              <a:rPr lang="en-US" dirty="0">
                <a:solidFill>
                  <a:schemeClr val="bg2"/>
                </a:solidFill>
                <a:latin typeface="Cambria" panose="02040503050406030204" pitchFamily="18" charset="0"/>
                <a:ea typeface="Cambria" panose="02040503050406030204" pitchFamily="18" charset="0"/>
              </a:rPr>
              <a:t>Problem Description: </a:t>
            </a:r>
            <a:r>
              <a:rPr lang="en-US" dirty="0">
                <a:latin typeface="Cambria" panose="02040503050406030204" pitchFamily="18" charset="0"/>
                <a:ea typeface="Cambria" panose="02040503050406030204" pitchFamily="18" charset="0"/>
              </a:rPr>
              <a:t>Website that tells you the location of the nearest e-waste collection and recycling facility. Offers educational pop-ups on the harmful components of your e-waste and their effects on the environment and human health if not disposed correctly. There could be an option to input the model of your old device and earn credit points relative to the amount of precious metals recovered from the device if disposed correctly.</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D506E771-1740-7E61-9BB8-64B04B80F93F}"/>
              </a:ext>
            </a:extLst>
          </p:cNvPr>
          <p:cNvGraphicFramePr>
            <a:graphicFrameLocks noGrp="1"/>
          </p:cNvGraphicFramePr>
          <p:nvPr>
            <p:extLst>
              <p:ext uri="{D42A27DB-BD31-4B8C-83A1-F6EECF244321}">
                <p14:modId xmlns:p14="http://schemas.microsoft.com/office/powerpoint/2010/main" val="1695254586"/>
              </p:ext>
            </p:extLst>
          </p:nvPr>
        </p:nvGraphicFramePr>
        <p:xfrm>
          <a:off x="2590800" y="2514600"/>
          <a:ext cx="7112000" cy="1828800"/>
        </p:xfrm>
        <a:graphic>
          <a:graphicData uri="http://schemas.openxmlformats.org/drawingml/2006/table">
            <a:tbl>
              <a:tblPr firstRow="1" firstCol="1" bandRow="1">
                <a:tableStyleId>{5C22544A-7EE6-4342-B048-85BDC9FD1C3A}</a:tableStyleId>
              </a:tblPr>
              <a:tblGrid>
                <a:gridCol w="3556000">
                  <a:extLst>
                    <a:ext uri="{9D8B030D-6E8A-4147-A177-3AD203B41FA5}">
                      <a16:colId xmlns:a16="http://schemas.microsoft.com/office/drawing/2014/main" val="2932856204"/>
                    </a:ext>
                  </a:extLst>
                </a:gridCol>
                <a:gridCol w="3556000">
                  <a:extLst>
                    <a:ext uri="{9D8B030D-6E8A-4147-A177-3AD203B41FA5}">
                      <a16:colId xmlns:a16="http://schemas.microsoft.com/office/drawing/2014/main" val="2624797166"/>
                    </a:ext>
                  </a:extLst>
                </a:gridCol>
              </a:tblGrid>
              <a:tr h="0">
                <a:tc>
                  <a:txBody>
                    <a:bodyPr/>
                    <a:lstStyle/>
                    <a:p>
                      <a:pPr>
                        <a:buNone/>
                      </a:pPr>
                      <a:r>
                        <a:rPr lang="en-IN" sz="1800" b="1" dirty="0"/>
                        <a:t>Layer</a:t>
                      </a:r>
                    </a:p>
                  </a:txBody>
                  <a:tcPr anchor="ctr"/>
                </a:tc>
                <a:tc>
                  <a:txBody>
                    <a:bodyPr/>
                    <a:lstStyle/>
                    <a:p>
                      <a:pPr>
                        <a:buNone/>
                      </a:pPr>
                      <a:r>
                        <a:rPr lang="en-IN" sz="1800" b="1" dirty="0"/>
                        <a:t>Technology</a:t>
                      </a:r>
                    </a:p>
                  </a:txBody>
                  <a:tcPr anchor="ctr"/>
                </a:tc>
                <a:extLst>
                  <a:ext uri="{0D108BD9-81ED-4DB2-BD59-A6C34878D82A}">
                    <a16:rowId xmlns:a16="http://schemas.microsoft.com/office/drawing/2014/main" val="1925203121"/>
                  </a:ext>
                </a:extLst>
              </a:tr>
              <a:tr h="0">
                <a:tc>
                  <a:txBody>
                    <a:bodyPr/>
                    <a:lstStyle/>
                    <a:p>
                      <a:pPr>
                        <a:buNone/>
                      </a:pPr>
                      <a:r>
                        <a:rPr lang="en-IN" sz="1800" b="1"/>
                        <a:t>Frontend</a:t>
                      </a:r>
                      <a:endParaRPr lang="en-IN" sz="1800"/>
                    </a:p>
                  </a:txBody>
                  <a:tcPr anchor="ctr"/>
                </a:tc>
                <a:tc>
                  <a:txBody>
                    <a:bodyPr/>
                    <a:lstStyle/>
                    <a:p>
                      <a:pPr>
                        <a:buNone/>
                      </a:pPr>
                      <a:r>
                        <a:rPr lang="en-IN" sz="1800" b="0" dirty="0">
                          <a:solidFill>
                            <a:schemeClr val="tx1"/>
                          </a:solidFill>
                        </a:rPr>
                        <a:t>HTML5, Tailwind CSS</a:t>
                      </a:r>
                    </a:p>
                  </a:txBody>
                  <a:tcPr anchor="ctr"/>
                </a:tc>
                <a:extLst>
                  <a:ext uri="{0D108BD9-81ED-4DB2-BD59-A6C34878D82A}">
                    <a16:rowId xmlns:a16="http://schemas.microsoft.com/office/drawing/2014/main" val="590261798"/>
                  </a:ext>
                </a:extLst>
              </a:tr>
              <a:tr h="0">
                <a:tc>
                  <a:txBody>
                    <a:bodyPr/>
                    <a:lstStyle/>
                    <a:p>
                      <a:pPr>
                        <a:buNone/>
                      </a:pPr>
                      <a:r>
                        <a:rPr lang="en-IN" sz="1800" b="1"/>
                        <a:t>Backend</a:t>
                      </a:r>
                      <a:endParaRPr lang="en-IN" sz="1800"/>
                    </a:p>
                  </a:txBody>
                  <a:tcPr anchor="ctr"/>
                </a:tc>
                <a:tc>
                  <a:txBody>
                    <a:bodyPr/>
                    <a:lstStyle/>
                    <a:p>
                      <a:pPr>
                        <a:buNone/>
                      </a:pPr>
                      <a:r>
                        <a:rPr lang="en-IN" sz="1800" b="0" dirty="0">
                          <a:solidFill>
                            <a:schemeClr val="tx1"/>
                          </a:solidFill>
                        </a:rPr>
                        <a:t>Node.js + express.js</a:t>
                      </a:r>
                    </a:p>
                  </a:txBody>
                  <a:tcPr anchor="ctr"/>
                </a:tc>
                <a:extLst>
                  <a:ext uri="{0D108BD9-81ED-4DB2-BD59-A6C34878D82A}">
                    <a16:rowId xmlns:a16="http://schemas.microsoft.com/office/drawing/2014/main" val="1800788114"/>
                  </a:ext>
                </a:extLst>
              </a:tr>
              <a:tr h="0">
                <a:tc>
                  <a:txBody>
                    <a:bodyPr/>
                    <a:lstStyle/>
                    <a:p>
                      <a:pPr>
                        <a:buNone/>
                      </a:pPr>
                      <a:r>
                        <a:rPr lang="en-IN" sz="1800" b="1"/>
                        <a:t>Database</a:t>
                      </a:r>
                      <a:endParaRPr lang="en-IN" sz="1800"/>
                    </a:p>
                  </a:txBody>
                  <a:tcPr anchor="ctr"/>
                </a:tc>
                <a:tc>
                  <a:txBody>
                    <a:bodyPr/>
                    <a:lstStyle/>
                    <a:p>
                      <a:pPr>
                        <a:buNone/>
                      </a:pPr>
                      <a:r>
                        <a:rPr lang="en-IN" sz="1800" b="0" dirty="0">
                          <a:solidFill>
                            <a:schemeClr val="tx1"/>
                          </a:solidFill>
                        </a:rPr>
                        <a:t>MySQL</a:t>
                      </a:r>
                    </a:p>
                  </a:txBody>
                  <a:tcPr anchor="ctr"/>
                </a:tc>
                <a:extLst>
                  <a:ext uri="{0D108BD9-81ED-4DB2-BD59-A6C34878D82A}">
                    <a16:rowId xmlns:a16="http://schemas.microsoft.com/office/drawing/2014/main" val="3998805361"/>
                  </a:ext>
                </a:extLst>
              </a:tr>
              <a:tr h="0">
                <a:tc>
                  <a:txBody>
                    <a:bodyPr/>
                    <a:lstStyle/>
                    <a:p>
                      <a:pPr>
                        <a:buNone/>
                      </a:pPr>
                      <a:r>
                        <a:rPr lang="en-IN" sz="1800" b="1" dirty="0"/>
                        <a:t>Deployment (optional)</a:t>
                      </a:r>
                      <a:endParaRPr lang="en-IN" sz="1800" dirty="0"/>
                    </a:p>
                  </a:txBody>
                  <a:tcPr anchor="ctr"/>
                </a:tc>
                <a:tc>
                  <a:txBody>
                    <a:bodyPr/>
                    <a:lstStyle/>
                    <a:p>
                      <a:pPr>
                        <a:buNone/>
                      </a:pPr>
                      <a:r>
                        <a:rPr lang="en-IN" sz="1800" b="0" dirty="0">
                          <a:solidFill>
                            <a:schemeClr val="tx1"/>
                          </a:solidFill>
                        </a:rPr>
                        <a:t>AWS</a:t>
                      </a:r>
                    </a:p>
                  </a:txBody>
                  <a:tcPr anchor="ctr"/>
                </a:tc>
                <a:extLst>
                  <a:ext uri="{0D108BD9-81ED-4DB2-BD59-A6C34878D82A}">
                    <a16:rowId xmlns:a16="http://schemas.microsoft.com/office/drawing/2014/main" val="2970814364"/>
                  </a:ext>
                </a:extLst>
              </a:tr>
            </a:tbl>
          </a:graphicData>
        </a:graphic>
      </p:graphicFrame>
    </p:spTree>
    <p:extLst>
      <p:ext uri="{BB962C8B-B14F-4D97-AF65-F5344CB8AC3E}">
        <p14:creationId xmlns:p14="http://schemas.microsoft.com/office/powerpoint/2010/main" val="1030816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Understanding the E-Waste Challenge: </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Rapid increase in electronic consumption → surge in e-waste.</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Improper disposal leads to environmental and health hazards.</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Lack of awareness and access to proper recycling facilities.</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Need for a solution that is accessible, educational, and incentivized.</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Proposed Solution and Functional Overview:</a:t>
            </a:r>
          </a:p>
          <a:p>
            <a:pPr marL="495300" indent="-342900" algn="just">
              <a:lnSpc>
                <a:spcPct val="200000"/>
              </a:lnSpc>
              <a:spcBef>
                <a:spcPts val="0"/>
              </a:spcBef>
              <a:buSzPct val="100000"/>
            </a:pPr>
            <a:r>
              <a:rPr lang="en-IN" dirty="0">
                <a:latin typeface="Cambria" panose="02040503050406030204" pitchFamily="18" charset="0"/>
                <a:ea typeface="Cambria" panose="02040503050406030204" pitchFamily="18" charset="0"/>
              </a:rPr>
              <a:t>Web platform to locate nearest e-waste collection </a:t>
            </a:r>
            <a:r>
              <a:rPr lang="en-IN" dirty="0" err="1">
                <a:latin typeface="Cambria" panose="02040503050406030204" pitchFamily="18" charset="0"/>
                <a:ea typeface="Cambria" panose="02040503050406030204" pitchFamily="18" charset="0"/>
              </a:rPr>
              <a:t>centers</a:t>
            </a:r>
            <a:r>
              <a:rPr lang="en-IN" dirty="0">
                <a:latin typeface="Cambria" panose="02040503050406030204" pitchFamily="18" charset="0"/>
                <a:ea typeface="Cambria" panose="02040503050406030204" pitchFamily="18" charset="0"/>
              </a:rPr>
              <a:t>.</a:t>
            </a:r>
          </a:p>
          <a:p>
            <a:pPr marL="495300" indent="-342900" algn="just">
              <a:lnSpc>
                <a:spcPct val="200000"/>
              </a:lnSpc>
              <a:spcBef>
                <a:spcPts val="0"/>
              </a:spcBef>
              <a:buSzPct val="100000"/>
            </a:pPr>
            <a:r>
              <a:rPr lang="en-IN" dirty="0">
                <a:latin typeface="Cambria" panose="02040503050406030204" pitchFamily="18" charset="0"/>
                <a:ea typeface="Cambria" panose="02040503050406030204" pitchFamily="18" charset="0"/>
              </a:rPr>
              <a:t>Educational pop-ups about harmful components and their effects.</a:t>
            </a:r>
          </a:p>
          <a:p>
            <a:pPr marL="495300" indent="-342900" algn="just">
              <a:lnSpc>
                <a:spcPct val="200000"/>
              </a:lnSpc>
              <a:spcBef>
                <a:spcPts val="0"/>
              </a:spcBef>
              <a:buSzPct val="100000"/>
            </a:pPr>
            <a:r>
              <a:rPr lang="en-IN" dirty="0">
                <a:latin typeface="Cambria" panose="02040503050406030204" pitchFamily="18" charset="0"/>
                <a:ea typeface="Cambria" panose="02040503050406030204" pitchFamily="18" charset="0"/>
              </a:rPr>
              <a:t>Input device model → estimate recoverable metals → earn credit points.</a:t>
            </a:r>
          </a:p>
          <a:p>
            <a:pPr marL="495300" indent="-342900" algn="just">
              <a:lnSpc>
                <a:spcPct val="200000"/>
              </a:lnSpc>
              <a:spcBef>
                <a:spcPts val="0"/>
              </a:spcBef>
              <a:buSzPct val="100000"/>
            </a:pPr>
            <a:r>
              <a:rPr lang="en-IN" dirty="0">
                <a:latin typeface="Cambria" panose="02040503050406030204" pitchFamily="18" charset="0"/>
                <a:ea typeface="Cambria" panose="02040503050406030204" pitchFamily="18" charset="0"/>
              </a:rPr>
              <a:t>Encourages responsible disposal through awareness and rewards.</a:t>
            </a: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CC21CB51-C5D7-9E21-4544-767D93A1EF3A}"/>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AC2EA2B0-D643-51E1-4EEC-7CF3734441CA}"/>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lnSpc>
                <a:spcPct val="200000"/>
              </a:lnSpc>
              <a:spcBef>
                <a:spcPts val="0"/>
              </a:spcBef>
              <a:buSzPct val="100000"/>
              <a:buFont typeface="Arial"/>
              <a:buNone/>
            </a:pPr>
            <a:r>
              <a:rPr lang="en-US" dirty="0">
                <a:latin typeface="Cambria" panose="02040503050406030204" pitchFamily="18" charset="0"/>
                <a:ea typeface="Cambria" panose="02040503050406030204" pitchFamily="18" charset="0"/>
              </a:rPr>
              <a:t>Expected Impact and Benefits:</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Reduction in toxic waste entering landfills.</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Increased recovery of precious metals like gold, silver, and palladium.</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Greater public awareness of e-waste hazards.</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Incentivized disposal encourages participation.</a:t>
            </a:r>
          </a:p>
          <a:p>
            <a:pPr marL="495300" indent="-342900" algn="just">
              <a:lnSpc>
                <a:spcPct val="200000"/>
              </a:lnSpc>
              <a:spcBef>
                <a:spcPts val="0"/>
              </a:spcBef>
              <a:buSzPct val="100000"/>
            </a:pPr>
            <a:r>
              <a:rPr lang="en-US" dirty="0">
                <a:latin typeface="Cambria" panose="02040503050406030204" pitchFamily="18" charset="0"/>
                <a:ea typeface="Cambria" panose="02040503050406030204" pitchFamily="18" charset="0"/>
              </a:rPr>
              <a:t>Credit point system could evolve into discounts or loyalty rewards.</a:t>
            </a:r>
          </a:p>
        </p:txBody>
      </p:sp>
    </p:spTree>
    <p:extLst>
      <p:ext uri="{BB962C8B-B14F-4D97-AF65-F5344CB8AC3E}">
        <p14:creationId xmlns:p14="http://schemas.microsoft.com/office/powerpoint/2010/main" val="42369733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A2BC460C-3B6A-1C35-F949-13CF1954EF6D}"/>
              </a:ext>
            </a:extLst>
          </p:cNvPr>
          <p:cNvPicPr>
            <a:picLocks noChangeAspect="1"/>
          </p:cNvPicPr>
          <p:nvPr/>
        </p:nvPicPr>
        <p:blipFill>
          <a:blip r:embed="rId3"/>
          <a:stretch>
            <a:fillRect/>
          </a:stretch>
        </p:blipFill>
        <p:spPr>
          <a:xfrm>
            <a:off x="1698517" y="1324896"/>
            <a:ext cx="8794965" cy="4397482"/>
          </a:xfrm>
          <a:prstGeom prst="rect">
            <a:avLst/>
          </a:prstGeom>
          <a:ln>
            <a:solidFill>
              <a:schemeClr val="tx1"/>
            </a:solidFill>
          </a:ln>
        </p:spPr>
      </p:pic>
    </p:spTree>
    <p:extLst>
      <p:ext uri="{BB962C8B-B14F-4D97-AF65-F5344CB8AC3E}">
        <p14:creationId xmlns:p14="http://schemas.microsoft.com/office/powerpoint/2010/main" val="479890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 </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bg2">
                    <a:lumMod val="60000"/>
                    <a:lumOff val="40000"/>
                  </a:schemeClr>
                </a:solidFill>
                <a:latin typeface="Cambria" panose="02040503050406030204" pitchFamily="18" charset="0"/>
                <a:ea typeface="Cambria" panose="02040503050406030204" pitchFamily="18" charset="0"/>
                <a:hlinkClick r:id="rId3"/>
              </a:rPr>
              <a:t>https://github.com/thejas-c/E-Waste-Facility-Locator</a:t>
            </a:r>
            <a:endParaRPr lang="en-US" b="1" dirty="0">
              <a:solidFill>
                <a:schemeClr val="bg2">
                  <a:lumMod val="60000"/>
                  <a:lumOff val="40000"/>
                </a:schemeClr>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424</TotalTime>
  <Words>540</Words>
  <Application>Microsoft Office PowerPoint</Application>
  <PresentationFormat>Widescreen</PresentationFormat>
  <Paragraphs>82</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Bookman Old Style</vt:lpstr>
      <vt:lpstr>Cambria</vt:lpstr>
      <vt:lpstr>Verdana</vt:lpstr>
      <vt:lpstr>Wingdings</vt:lpstr>
      <vt:lpstr>Bioinformatics</vt:lpstr>
      <vt:lpstr>PSCS_76_E-Waste Facility Locator</vt:lpstr>
      <vt:lpstr>Content</vt:lpstr>
      <vt:lpstr>Problem Statement Number: 76</vt:lpstr>
      <vt:lpstr>Analysis of Problem Statement</vt:lpstr>
      <vt:lpstr>Analysis of Problem Statement (contd...)</vt:lpstr>
      <vt:lpstr>Analysis of Problem Statement (contd...)</vt:lpstr>
      <vt:lpstr>Analysis of Problem Statement (contd...)</vt:lpstr>
      <vt:lpstr>Timeline of the Project (Gantt Chart)</vt:lpstr>
      <vt:lpstr>Github Link</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Thejas C</cp:lastModifiedBy>
  <cp:revision>44</cp:revision>
  <dcterms:modified xsi:type="dcterms:W3CDTF">2025-08-12T15:30:20Z</dcterms:modified>
</cp:coreProperties>
</file>