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523" r:id="rId2"/>
    <p:sldId id="885" r:id="rId3"/>
    <p:sldId id="886" r:id="rId4"/>
    <p:sldId id="887" r:id="rId5"/>
    <p:sldId id="888" r:id="rId6"/>
    <p:sldId id="88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56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pos="5472" userDrawn="1">
          <p15:clr>
            <a:srgbClr val="A4A3A4"/>
          </p15:clr>
        </p15:guide>
        <p15:guide id="4" pos="288" userDrawn="1">
          <p15:clr>
            <a:srgbClr val="A4A3A4"/>
          </p15:clr>
        </p15:guide>
        <p15:guide id="5" orient="horz" pos="3936" userDrawn="1">
          <p15:clr>
            <a:srgbClr val="A4A3A4"/>
          </p15:clr>
        </p15:guide>
        <p15:guide id="6" orient="horz" pos="24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AAE1"/>
    <a:srgbClr val="36609F"/>
    <a:srgbClr val="3C3C3E"/>
    <a:srgbClr val="505050"/>
    <a:srgbClr val="DCE6F1"/>
    <a:srgbClr val="D9D9D9"/>
    <a:srgbClr val="619196"/>
    <a:srgbClr val="6EA7B0"/>
    <a:srgbClr val="086E7B"/>
    <a:srgbClr val="0072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00" autoAdjust="0"/>
    <p:restoredTop sz="91495" autoAdjust="0"/>
  </p:normalViewPr>
  <p:slideViewPr>
    <p:cSldViewPr snapToGrid="0" snapToObjects="1">
      <p:cViewPr>
        <p:scale>
          <a:sx n="86" d="100"/>
          <a:sy n="86" d="100"/>
        </p:scale>
        <p:origin x="584" y="832"/>
      </p:cViewPr>
      <p:guideLst>
        <p:guide orient="horz" pos="1056"/>
        <p:guide pos="2880"/>
        <p:guide pos="5472"/>
        <p:guide pos="288"/>
        <p:guide orient="horz" pos="3936"/>
        <p:guide orient="horz" pos="24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68634"/>
    </p:cViewPr>
  </p:sorterViewPr>
  <p:notesViewPr>
    <p:cSldViewPr snapToGrid="0" snapToObjects="1">
      <p:cViewPr varScale="1">
        <p:scale>
          <a:sx n="79" d="100"/>
          <a:sy n="79" d="100"/>
        </p:scale>
        <p:origin x="1648" y="216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C5C7673-892A-4F95-B1DD-778F8C48AFD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669A7F-0B64-477D-B601-0F32D61310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816BB-24CB-4B43-9FFD-F2CB1EF5CAA0}" type="datetimeFigureOut">
              <a:rPr lang="en-US" smtClean="0"/>
              <a:t>12/9/19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5A5EA8-4280-46D5-A014-335DD1EDB5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7438B8-398C-4C75-84E5-C6D9A25DA0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2169AF-67B6-4667-AB63-F0B12363C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122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C105B-0919-3D41-B311-43BB66A9AC0F}" type="datetimeFigureOut">
              <a:rPr lang="en-US" smtClean="0"/>
              <a:t>12/9/19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C9E7E6-0FBD-C447-8149-5B1CD718D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99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78352-CCAA-484F-9CAF-B4AB6B99BFA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20925" y="2559054"/>
            <a:ext cx="7902150" cy="724095"/>
          </a:xfrm>
        </p:spPr>
        <p:txBody>
          <a:bodyPr/>
          <a:lstStyle>
            <a:lvl1pPr marL="0" indent="0">
              <a:buNone/>
              <a:defRPr sz="4400" b="0">
                <a:solidFill>
                  <a:schemeClr val="bg1"/>
                </a:solidFill>
                <a:latin typeface="Trebuchet MS" panose="020B0703020202090204" pitchFamily="34" charset="0"/>
                <a:cs typeface="Al Bayan Plain" pitchFamily="2" charset="-78"/>
              </a:defRPr>
            </a:lvl1pPr>
            <a:lvl2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Online Shopping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FF68F6E-8EC1-4EBC-91EB-22F7E96044C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0925" y="3193808"/>
            <a:ext cx="7902150" cy="619480"/>
          </a:xfrm>
        </p:spPr>
        <p:txBody>
          <a:bodyPr/>
          <a:lstStyle>
            <a:lvl1pPr marL="0" indent="0">
              <a:buNone/>
              <a:defRPr sz="2800" b="0">
                <a:solidFill>
                  <a:schemeClr val="bg1"/>
                </a:solidFill>
                <a:latin typeface="Trebuchet MS" panose="020B0703020202090204" pitchFamily="34" charset="0"/>
                <a:cs typeface="Al Bayan Plain" pitchFamily="2" charset="-78"/>
              </a:defRPr>
            </a:lvl1pPr>
            <a:lvl2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TO 414 Final Project</a:t>
            </a:r>
          </a:p>
          <a:p>
            <a:pPr lvl="0"/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813C3B8-941A-4F09-B892-DAAE40BA192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20925" y="4390239"/>
            <a:ext cx="7902150" cy="363852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Trebuchet MS" panose="020B0703020202090204" pitchFamily="34" charset="0"/>
                <a:cs typeface="Al Bayan Plain" pitchFamily="2" charset="-78"/>
              </a:defRPr>
            </a:lvl1pPr>
            <a:lvl2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Greg Cervenak, Emma Phillipson, Emily Harvey, Abby Austin, </a:t>
            </a:r>
            <a:r>
              <a:rPr lang="en-US" dirty="0" err="1"/>
              <a:t>Thejas</a:t>
            </a:r>
            <a:r>
              <a:rPr lang="en-US" dirty="0"/>
              <a:t> Suvarna</a:t>
            </a:r>
          </a:p>
          <a:p>
            <a:pPr lvl="0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7A60A5-4AA4-4E57-AF36-3E5CFEC267F2}"/>
              </a:ext>
            </a:extLst>
          </p:cNvPr>
          <p:cNvSpPr txBox="1"/>
          <p:nvPr userDrawn="1"/>
        </p:nvSpPr>
        <p:spPr>
          <a:xfrm>
            <a:off x="620925" y="4691031"/>
            <a:ext cx="4495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409232A-C9B7-426E-9A20-7071804A8B59}" type="datetime4">
              <a:rPr lang="en-US" sz="2000" b="0" smtClean="0">
                <a:solidFill>
                  <a:schemeClr val="bg1"/>
                </a:solidFill>
                <a:latin typeface="Trebuchet MS" panose="020B0703020202090204" pitchFamily="34" charset="0"/>
                <a:cs typeface="Al Bayan Plain" pitchFamily="2" charset="-78"/>
              </a:rPr>
              <a:t>December 9, 2019</a:t>
            </a:fld>
            <a:endParaRPr lang="en-US" b="0" dirty="0">
              <a:solidFill>
                <a:schemeClr val="bg1"/>
              </a:solidFill>
              <a:latin typeface="Trebuchet MS" panose="020B0703020202090204" pitchFamily="34" charset="0"/>
              <a:cs typeface="Al Bayan Plain" pitchFamily="2" charset="-78"/>
            </a:endParaRPr>
          </a:p>
        </p:txBody>
      </p:sp>
      <p:pic>
        <p:nvPicPr>
          <p:cNvPr id="5" name="Graphic 4" descr="Laptop">
            <a:extLst>
              <a:ext uri="{FF2B5EF4-FFF2-40B4-BE49-F238E27FC236}">
                <a16:creationId xmlns:a16="http://schemas.microsoft.com/office/drawing/2014/main" id="{6AFB8AB1-987A-444E-B5A7-348B6615D3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925" y="525547"/>
            <a:ext cx="1641422" cy="164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55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bg>
      <p:bgPr>
        <a:solidFill>
          <a:srgbClr val="3C3C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1A1656A-26DE-4A53-9F39-DBCA402FAFDE}"/>
              </a:ext>
            </a:extLst>
          </p:cNvPr>
          <p:cNvSpPr txBox="1"/>
          <p:nvPr userDrawn="1"/>
        </p:nvSpPr>
        <p:spPr>
          <a:xfrm>
            <a:off x="706349" y="6251823"/>
            <a:ext cx="280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Nexecon</a:t>
            </a:r>
            <a:r>
              <a:rPr lang="en-US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Consulting Group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CD90A5-3AE9-4A86-8469-2E33E94715A4}"/>
              </a:ext>
            </a:extLst>
          </p:cNvPr>
          <p:cNvSpPr txBox="1"/>
          <p:nvPr userDrawn="1"/>
        </p:nvSpPr>
        <p:spPr>
          <a:xfrm>
            <a:off x="5496674" y="6313378"/>
            <a:ext cx="3224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Strictly Confidential – Do Not Distribute  </a:t>
            </a:r>
          </a:p>
        </p:txBody>
      </p:sp>
      <p:grpSp>
        <p:nvGrpSpPr>
          <p:cNvPr id="17" name="Shape 555">
            <a:extLst>
              <a:ext uri="{FF2B5EF4-FFF2-40B4-BE49-F238E27FC236}">
                <a16:creationId xmlns:a16="http://schemas.microsoft.com/office/drawing/2014/main" id="{1A1C5DD2-F7DF-4EDF-B99E-2612E865E589}"/>
              </a:ext>
            </a:extLst>
          </p:cNvPr>
          <p:cNvGrpSpPr/>
          <p:nvPr userDrawn="1"/>
        </p:nvGrpSpPr>
        <p:grpSpPr>
          <a:xfrm>
            <a:off x="3582492" y="2341819"/>
            <a:ext cx="1979016" cy="1985181"/>
            <a:chOff x="3985000" y="1770683"/>
            <a:chExt cx="1979016" cy="1985181"/>
          </a:xfrm>
        </p:grpSpPr>
        <p:pic>
          <p:nvPicPr>
            <p:cNvPr id="18" name="Shape 556" descr="Logo PNG.png">
              <a:extLst>
                <a:ext uri="{FF2B5EF4-FFF2-40B4-BE49-F238E27FC236}">
                  <a16:creationId xmlns:a16="http://schemas.microsoft.com/office/drawing/2014/main" id="{3E289DFB-83EB-4A30-A22F-736AF0759ADF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b="25648"/>
            <a:stretch/>
          </p:blipFill>
          <p:spPr>
            <a:xfrm>
              <a:off x="4032755" y="1770683"/>
              <a:ext cx="1883504" cy="14004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Shape 557">
              <a:extLst>
                <a:ext uri="{FF2B5EF4-FFF2-40B4-BE49-F238E27FC236}">
                  <a16:creationId xmlns:a16="http://schemas.microsoft.com/office/drawing/2014/main" id="{A79D5BD3-F73E-43CD-975D-FA8CBAB9AD3C}"/>
                </a:ext>
              </a:extLst>
            </p:cNvPr>
            <p:cNvSpPr txBox="1"/>
            <p:nvPr/>
          </p:nvSpPr>
          <p:spPr>
            <a:xfrm>
              <a:off x="3990746" y="3171091"/>
              <a:ext cx="1967524" cy="461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24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NEXECON</a:t>
              </a:r>
            </a:p>
          </p:txBody>
        </p:sp>
        <p:sp>
          <p:nvSpPr>
            <p:cNvPr id="20" name="Shape 558">
              <a:extLst>
                <a:ext uri="{FF2B5EF4-FFF2-40B4-BE49-F238E27FC236}">
                  <a16:creationId xmlns:a16="http://schemas.microsoft.com/office/drawing/2014/main" id="{DAE5B8AF-13F7-440E-BF12-5EE42359DBB8}"/>
                </a:ext>
              </a:extLst>
            </p:cNvPr>
            <p:cNvSpPr txBox="1"/>
            <p:nvPr/>
          </p:nvSpPr>
          <p:spPr>
            <a:xfrm>
              <a:off x="3985000" y="3509644"/>
              <a:ext cx="1979016" cy="246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CONSULTING GROUP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C7A860F-DD4B-4A5E-A42F-E97D78360B17}"/>
              </a:ext>
            </a:extLst>
          </p:cNvPr>
          <p:cNvSpPr txBox="1"/>
          <p:nvPr userDrawn="1"/>
        </p:nvSpPr>
        <p:spPr>
          <a:xfrm>
            <a:off x="643725" y="4593021"/>
            <a:ext cx="7906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Seeking Challenges, Delivering Results</a:t>
            </a:r>
          </a:p>
        </p:txBody>
      </p:sp>
    </p:spTree>
    <p:extLst>
      <p:ext uri="{BB962C8B-B14F-4D97-AF65-F5344CB8AC3E}">
        <p14:creationId xmlns:p14="http://schemas.microsoft.com/office/powerpoint/2010/main" val="1763290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76400"/>
            <a:ext cx="8229600" cy="4572000"/>
          </a:xfrm>
        </p:spPr>
        <p:txBody>
          <a:bodyPr>
            <a:normAutofit/>
          </a:bodyPr>
          <a:lstStyle>
            <a:lvl1pPr marL="228600" indent="-228600">
              <a:spcBef>
                <a:spcPts val="0"/>
              </a:spcBef>
              <a:defRPr sz="1400" baseline="0">
                <a:solidFill>
                  <a:srgbClr val="50505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-228600">
              <a:spcBef>
                <a:spcPts val="0"/>
              </a:spcBef>
              <a:defRPr sz="1400">
                <a:solidFill>
                  <a:srgbClr val="50505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685800" indent="-228600">
              <a:spcBef>
                <a:spcPts val="0"/>
              </a:spcBef>
              <a:buFont typeface="Wingdings" charset="2"/>
              <a:buChar char="§"/>
              <a:defRPr sz="1400">
                <a:solidFill>
                  <a:srgbClr val="50505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sz="1200">
                <a:latin typeface="Arial"/>
                <a:cs typeface="Arial"/>
              </a:defRPr>
            </a:lvl4pPr>
            <a:lvl5pPr>
              <a:defRPr sz="12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first level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FC9817C-AA47-498F-AE4C-C942CF368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88730"/>
            <a:ext cx="8229600" cy="928907"/>
          </a:xfrm>
        </p:spPr>
        <p:txBody>
          <a:bodyPr anchor="t">
            <a:normAutofit/>
          </a:bodyPr>
          <a:lstStyle>
            <a:lvl1pPr algn="l">
              <a:defRPr sz="2000" b="1" i="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here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3887227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F1DC24C-5B11-40D6-AE61-19ECC6004638}"/>
              </a:ext>
            </a:extLst>
          </p:cNvPr>
          <p:cNvSpPr/>
          <p:nvPr userDrawn="1"/>
        </p:nvSpPr>
        <p:spPr>
          <a:xfrm>
            <a:off x="3264913" y="0"/>
            <a:ext cx="5879087" cy="6858000"/>
          </a:xfrm>
          <a:prstGeom prst="rect">
            <a:avLst/>
          </a:prstGeom>
          <a:solidFill>
            <a:srgbClr val="0072C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B342DCC0-F17A-4723-8F6C-183A4416D7A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265487" y="1676400"/>
            <a:ext cx="5421313" cy="4571999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3D10670B-8DAC-45EB-9893-3F2B74A6EE0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670342"/>
            <a:ext cx="2808288" cy="4578058"/>
          </a:xfrm>
        </p:spPr>
        <p:txBody>
          <a:bodyPr>
            <a:normAutofit/>
          </a:bodyPr>
          <a:lstStyle>
            <a:lvl1pPr marL="228600" indent="-228600">
              <a:spcBef>
                <a:spcPts val="0"/>
              </a:spcBef>
              <a:defRPr sz="1400" baseline="0">
                <a:solidFill>
                  <a:srgbClr val="50505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-228600">
              <a:spcBef>
                <a:spcPts val="0"/>
              </a:spcBef>
              <a:defRPr sz="1400">
                <a:solidFill>
                  <a:srgbClr val="50505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685800" indent="-228600">
              <a:spcBef>
                <a:spcPts val="0"/>
              </a:spcBef>
              <a:buFont typeface="Wingdings" charset="2"/>
              <a:buChar char="§"/>
              <a:defRPr sz="1400">
                <a:solidFill>
                  <a:srgbClr val="50505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sz="1200">
                <a:latin typeface="Arial"/>
                <a:cs typeface="Arial"/>
              </a:defRPr>
            </a:lvl4pPr>
            <a:lvl5pPr>
              <a:defRPr sz="12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first level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C7BF405-69C3-47FE-B9CF-95120D1D2C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88730"/>
            <a:ext cx="8229600" cy="928907"/>
          </a:xfrm>
        </p:spPr>
        <p:txBody>
          <a:bodyPr anchor="t">
            <a:normAutofit/>
          </a:bodyPr>
          <a:lstStyle>
            <a:lvl1pPr algn="l">
              <a:defRPr sz="2000" b="1" i="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here to edit title</a:t>
            </a:r>
          </a:p>
        </p:txBody>
      </p:sp>
    </p:spTree>
    <p:extLst>
      <p:ext uri="{BB962C8B-B14F-4D97-AF65-F5344CB8AC3E}">
        <p14:creationId xmlns:p14="http://schemas.microsoft.com/office/powerpoint/2010/main" val="588486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A1B160C-FDD3-4D84-B3F2-B0A1BD924D8C}"/>
              </a:ext>
            </a:extLst>
          </p:cNvPr>
          <p:cNvSpPr/>
          <p:nvPr userDrawn="1"/>
        </p:nvSpPr>
        <p:spPr>
          <a:xfrm>
            <a:off x="0" y="0"/>
            <a:ext cx="3265487" cy="6858000"/>
          </a:xfrm>
          <a:prstGeom prst="rect">
            <a:avLst/>
          </a:prstGeom>
          <a:solidFill>
            <a:srgbClr val="0072C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FBDAF7C-BC9F-4ED8-8633-1EF8C44A4A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65488" y="1676400"/>
            <a:ext cx="5421312" cy="4572000"/>
          </a:xfrm>
        </p:spPr>
        <p:txBody>
          <a:bodyPr>
            <a:normAutofit/>
          </a:bodyPr>
          <a:lstStyle>
            <a:lvl1pPr marL="228600" indent="-228600">
              <a:spcBef>
                <a:spcPts val="0"/>
              </a:spcBef>
              <a:defRPr sz="1400" baseline="0">
                <a:solidFill>
                  <a:srgbClr val="50505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-228600">
              <a:spcBef>
                <a:spcPts val="0"/>
              </a:spcBef>
              <a:defRPr sz="1400">
                <a:solidFill>
                  <a:srgbClr val="50505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685800" indent="-228600">
              <a:spcBef>
                <a:spcPts val="0"/>
              </a:spcBef>
              <a:buFont typeface="Wingdings" charset="2"/>
              <a:buChar char="§"/>
              <a:defRPr sz="1400">
                <a:solidFill>
                  <a:srgbClr val="50505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sz="1200">
                <a:latin typeface="Arial"/>
                <a:cs typeface="Arial"/>
              </a:defRPr>
            </a:lvl4pPr>
            <a:lvl5pPr>
              <a:defRPr sz="12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first level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2374A12-93E7-49DA-8A18-67E76F4CB5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88730"/>
            <a:ext cx="2808288" cy="928907"/>
          </a:xfrm>
        </p:spPr>
        <p:txBody>
          <a:bodyPr anchor="t">
            <a:normAutofit/>
          </a:bodyPr>
          <a:lstStyle>
            <a:lvl1pPr algn="l">
              <a:defRPr sz="20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here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165645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676400"/>
            <a:ext cx="4038600" cy="4572000"/>
          </a:xfrm>
        </p:spPr>
        <p:txBody>
          <a:bodyPr>
            <a:normAutofit/>
          </a:bodyPr>
          <a:lstStyle>
            <a:lvl1pPr marL="228600" indent="-228600">
              <a:spcBef>
                <a:spcPts val="0"/>
              </a:spcBef>
              <a:defRPr sz="1400">
                <a:solidFill>
                  <a:srgbClr val="50505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-228600">
              <a:spcBef>
                <a:spcPts val="0"/>
              </a:spcBef>
              <a:defRPr sz="1400">
                <a:solidFill>
                  <a:srgbClr val="50505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685800" indent="-228600">
              <a:spcBef>
                <a:spcPts val="0"/>
              </a:spcBef>
              <a:buFont typeface="Wingdings" charset="2"/>
              <a:buChar char="§"/>
              <a:defRPr sz="1400">
                <a:solidFill>
                  <a:srgbClr val="50505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sz="1200">
                <a:latin typeface="Arial"/>
                <a:cs typeface="Arial"/>
              </a:defRPr>
            </a:lvl4pPr>
            <a:lvl5pPr>
              <a:defRPr sz="12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first level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676400"/>
            <a:ext cx="4038600" cy="4572000"/>
          </a:xfrm>
        </p:spPr>
        <p:txBody>
          <a:bodyPr>
            <a:normAutofit/>
          </a:bodyPr>
          <a:lstStyle>
            <a:lvl1pPr marL="228600" indent="-228600">
              <a:spcBef>
                <a:spcPts val="0"/>
              </a:spcBef>
              <a:defRPr sz="1400">
                <a:solidFill>
                  <a:srgbClr val="50505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-228600">
              <a:spcBef>
                <a:spcPts val="0"/>
              </a:spcBef>
              <a:defRPr sz="1400">
                <a:solidFill>
                  <a:srgbClr val="50505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685800" indent="-228600">
              <a:spcBef>
                <a:spcPts val="0"/>
              </a:spcBef>
              <a:buFont typeface="Wingdings" charset="2"/>
              <a:buChar char="§"/>
              <a:defRPr sz="1400">
                <a:solidFill>
                  <a:srgbClr val="50505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sz="1200">
                <a:latin typeface="Arial"/>
                <a:cs typeface="Arial"/>
              </a:defRPr>
            </a:lvl4pPr>
            <a:lvl5pPr>
              <a:defRPr sz="12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first level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BA0B675-C704-42AA-9DF9-5E3CA499EF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88730"/>
            <a:ext cx="8229600" cy="928907"/>
          </a:xfrm>
        </p:spPr>
        <p:txBody>
          <a:bodyPr anchor="t">
            <a:normAutofit/>
          </a:bodyPr>
          <a:lstStyle>
            <a:lvl1pPr algn="l">
              <a:defRPr sz="2000" b="1" i="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here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460256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353BD5A0-A9C2-4C00-9E4F-D73C906AE6DF}"/>
              </a:ext>
            </a:extLst>
          </p:cNvPr>
          <p:cNvSpPr/>
          <p:nvPr userDrawn="1"/>
        </p:nvSpPr>
        <p:spPr>
          <a:xfrm flipH="1">
            <a:off x="2506823" y="0"/>
            <a:ext cx="3508311" cy="6858001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617092-C135-485C-BABF-D336CC46DBFA}"/>
              </a:ext>
            </a:extLst>
          </p:cNvPr>
          <p:cNvSpPr/>
          <p:nvPr userDrawn="1"/>
        </p:nvSpPr>
        <p:spPr>
          <a:xfrm>
            <a:off x="6015135" y="0"/>
            <a:ext cx="3128866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A3F6D73-2EA0-4877-8535-A738A527C21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57200" y="1676400"/>
            <a:ext cx="4038600" cy="4572000"/>
          </a:xfrm>
        </p:spPr>
        <p:txBody>
          <a:bodyPr>
            <a:normAutofit/>
          </a:bodyPr>
          <a:lstStyle>
            <a:lvl1pPr marL="228600" indent="-228600">
              <a:spcBef>
                <a:spcPts val="0"/>
              </a:spcBef>
              <a:defRPr sz="1400">
                <a:solidFill>
                  <a:srgbClr val="50505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-228600">
              <a:spcBef>
                <a:spcPts val="0"/>
              </a:spcBef>
              <a:defRPr sz="1400">
                <a:solidFill>
                  <a:srgbClr val="50505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685800" indent="-228600">
              <a:spcBef>
                <a:spcPts val="0"/>
              </a:spcBef>
              <a:buFont typeface="Wingdings" charset="2"/>
              <a:buChar char="§"/>
              <a:defRPr sz="1400">
                <a:solidFill>
                  <a:srgbClr val="50505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sz="1200">
                <a:latin typeface="Arial"/>
                <a:cs typeface="Arial"/>
              </a:defRPr>
            </a:lvl4pPr>
            <a:lvl5pPr>
              <a:defRPr sz="12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first level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41293A27-CC21-4627-AD72-9E5C7EB1AE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88730"/>
            <a:ext cx="8229600" cy="928907"/>
          </a:xfrm>
        </p:spPr>
        <p:txBody>
          <a:bodyPr anchor="t">
            <a:normAutofit/>
          </a:bodyPr>
          <a:lstStyle>
            <a:lvl1pPr algn="l">
              <a:defRPr sz="2000" b="1" i="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here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902424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D8961D1-74D2-48A1-B510-C4F51F6755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88730"/>
            <a:ext cx="8229600" cy="928907"/>
          </a:xfrm>
        </p:spPr>
        <p:txBody>
          <a:bodyPr anchor="t">
            <a:normAutofit/>
          </a:bodyPr>
          <a:lstStyle>
            <a:lvl1pPr algn="l">
              <a:defRPr sz="2000" b="1" i="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here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294201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48A2E55-034E-4391-A455-A0A82D3446C1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F096846-6764-405E-BB73-D92810A3BE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88730"/>
            <a:ext cx="8229600" cy="928907"/>
          </a:xfrm>
        </p:spPr>
        <p:txBody>
          <a:bodyPr anchor="t">
            <a:normAutofit/>
          </a:bodyPr>
          <a:lstStyle>
            <a:lvl1pPr algn="l">
              <a:defRPr sz="20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here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843203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2050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AA5E1-4A54-DE42-8E5A-A76309AC07E0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C0B96-3663-6D48-953A-7CF35A624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76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8" r:id="rId4"/>
    <p:sldLayoutId id="2147483663" r:id="rId5"/>
    <p:sldLayoutId id="2147483670" r:id="rId6"/>
    <p:sldLayoutId id="2147483664" r:id="rId7"/>
    <p:sldLayoutId id="2147483669" r:id="rId8"/>
    <p:sldLayoutId id="2147483665" r:id="rId9"/>
    <p:sldLayoutId id="2147483666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18" Type="http://schemas.openxmlformats.org/officeDocument/2006/relationships/image" Target="../media/image26.png"/><Relationship Id="rId3" Type="http://schemas.openxmlformats.org/officeDocument/2006/relationships/image" Target="../media/image11.svg"/><Relationship Id="rId21" Type="http://schemas.openxmlformats.org/officeDocument/2006/relationships/image" Target="../media/image29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17" Type="http://schemas.openxmlformats.org/officeDocument/2006/relationships/image" Target="../media/image25.sv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5" Type="http://schemas.openxmlformats.org/officeDocument/2006/relationships/image" Target="../media/image23.svg"/><Relationship Id="rId10" Type="http://schemas.openxmlformats.org/officeDocument/2006/relationships/image" Target="../media/image18.png"/><Relationship Id="rId19" Type="http://schemas.openxmlformats.org/officeDocument/2006/relationships/image" Target="../media/image27.sv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1.png"/><Relationship Id="rId7" Type="http://schemas.openxmlformats.org/officeDocument/2006/relationships/image" Target="../media/image19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1.svg"/><Relationship Id="rId10" Type="http://schemas.openxmlformats.org/officeDocument/2006/relationships/image" Target="../media/image22.png"/><Relationship Id="rId4" Type="http://schemas.openxmlformats.org/officeDocument/2006/relationships/image" Target="../media/image10.png"/><Relationship Id="rId9" Type="http://schemas.openxmlformats.org/officeDocument/2006/relationships/image" Target="../media/image33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0E935ED-4FBE-41E3-8616-182812F85FB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20925" y="2559054"/>
            <a:ext cx="7902150" cy="72409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Online Shopping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F6318-02CD-4DB2-AE30-2D0DCFAA8F4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0925" y="3193808"/>
            <a:ext cx="7902150" cy="619480"/>
          </a:xfrm>
        </p:spPr>
        <p:txBody>
          <a:bodyPr/>
          <a:lstStyle/>
          <a:p>
            <a:r>
              <a:rPr lang="en-US" dirty="0"/>
              <a:t>TO 414 Final Presentation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8E110-12EA-4878-92BD-D2F75E1CC1B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0925" y="4390239"/>
            <a:ext cx="7902150" cy="363852"/>
          </a:xfrm>
        </p:spPr>
        <p:txBody>
          <a:bodyPr>
            <a:normAutofit/>
          </a:bodyPr>
          <a:lstStyle/>
          <a:p>
            <a:r>
              <a:rPr lang="en-US" dirty="0"/>
              <a:t>Greg Cervenak, Emma Phillipson, Emily Harvey, </a:t>
            </a:r>
            <a:r>
              <a:rPr lang="en-US" dirty="0" err="1"/>
              <a:t>Thejas</a:t>
            </a:r>
            <a:r>
              <a:rPr lang="en-US" dirty="0"/>
              <a:t> Suvarna, Abby Austin</a:t>
            </a:r>
          </a:p>
        </p:txBody>
      </p:sp>
    </p:spTree>
    <p:extLst>
      <p:ext uri="{BB962C8B-B14F-4D97-AF65-F5344CB8AC3E}">
        <p14:creationId xmlns:p14="http://schemas.microsoft.com/office/powerpoint/2010/main" val="1735656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539598-C3C4-4B46-A18A-46AD78999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199"/>
            <a:ext cx="8229600" cy="928907"/>
          </a:xfrm>
        </p:spPr>
        <p:txBody>
          <a:bodyPr/>
          <a:lstStyle/>
          <a:p>
            <a:r>
              <a:rPr lang="en-US" dirty="0">
                <a:latin typeface="Trebuchet MS" panose="020B0703020202090204" pitchFamily="34" charset="0"/>
              </a:rPr>
              <a:t>Problem and Dataset Overview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2DF2DC-52BD-4D34-A33B-C8B5C14E4A95}"/>
              </a:ext>
            </a:extLst>
          </p:cNvPr>
          <p:cNvSpPr/>
          <p:nvPr/>
        </p:nvSpPr>
        <p:spPr>
          <a:xfrm>
            <a:off x="677672" y="1752600"/>
            <a:ext cx="2042765" cy="109305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ctr"/>
            <a:r>
              <a:rPr lang="en-US" sz="1400" b="1" dirty="0">
                <a:solidFill>
                  <a:schemeClr val="bg1"/>
                </a:solidFill>
                <a:latin typeface="Trebuchet MS" panose="020B0703020202090204" pitchFamily="34" charset="0"/>
                <a:ea typeface="Arial" charset="0"/>
                <a:cs typeface="Segoe UI Light" panose="020B0502040204020203" pitchFamily="34" charset="0"/>
              </a:rPr>
              <a:t>Dataset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C7415D-A5C7-463A-B84B-61EE8890598B}"/>
              </a:ext>
            </a:extLst>
          </p:cNvPr>
          <p:cNvSpPr/>
          <p:nvPr/>
        </p:nvSpPr>
        <p:spPr>
          <a:xfrm>
            <a:off x="677672" y="3234693"/>
            <a:ext cx="2042765" cy="109305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ctr"/>
            <a:r>
              <a:rPr lang="en-US" sz="1400" b="1" dirty="0">
                <a:solidFill>
                  <a:schemeClr val="bg1"/>
                </a:solidFill>
                <a:latin typeface="Trebuchet MS" panose="020B0703020202090204" pitchFamily="34" charset="0"/>
                <a:ea typeface="Arial" charset="0"/>
                <a:cs typeface="Segoe UI Light" panose="020B0502040204020203" pitchFamily="34" charset="0"/>
              </a:rPr>
              <a:t>Guiding Question to</a:t>
            </a:r>
          </a:p>
          <a:p>
            <a:pPr marL="228600" indent="-228600" algn="ctr"/>
            <a:r>
              <a:rPr lang="en-US" sz="1400" b="1" dirty="0">
                <a:solidFill>
                  <a:schemeClr val="bg1"/>
                </a:solidFill>
                <a:latin typeface="Trebuchet MS" panose="020B0703020202090204" pitchFamily="34" charset="0"/>
                <a:ea typeface="Arial" charset="0"/>
                <a:cs typeface="Segoe UI Light" panose="020B0502040204020203" pitchFamily="34" charset="0"/>
              </a:rPr>
              <a:t>Answer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3EE543-AA28-4FF2-A81C-065F42D7546C}"/>
              </a:ext>
            </a:extLst>
          </p:cNvPr>
          <p:cNvSpPr/>
          <p:nvPr/>
        </p:nvSpPr>
        <p:spPr>
          <a:xfrm>
            <a:off x="677671" y="4716786"/>
            <a:ext cx="2042765" cy="109305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ctr"/>
            <a:r>
              <a:rPr lang="en-US" sz="1400" b="1" dirty="0">
                <a:solidFill>
                  <a:schemeClr val="bg1"/>
                </a:solidFill>
                <a:latin typeface="Trebuchet MS" panose="020B0703020202090204" pitchFamily="34" charset="0"/>
                <a:ea typeface="Arial" charset="0"/>
                <a:cs typeface="Segoe UI Light" panose="020B0502040204020203" pitchFamily="34" charset="0"/>
              </a:rPr>
              <a:t>Initial Hypothesis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287EAA-2941-482D-AFB1-3B237912347C}"/>
              </a:ext>
            </a:extLst>
          </p:cNvPr>
          <p:cNvSpPr txBox="1"/>
          <p:nvPr/>
        </p:nvSpPr>
        <p:spPr>
          <a:xfrm>
            <a:off x="3004287" y="1822074"/>
            <a:ext cx="4514113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4F4F51"/>
                </a:solidFill>
                <a:latin typeface="Trebuchet MS" panose="020B0703020202090204" pitchFamily="34" charset="0"/>
                <a:cs typeface="Segoe UI Light" panose="020B0502040204020203" pitchFamily="34" charset="0"/>
              </a:rPr>
              <a:t>Online Shopping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4F4F51"/>
                </a:solidFill>
                <a:latin typeface="Trebuchet MS" panose="020B0703020202090204" pitchFamily="34" charset="0"/>
                <a:cs typeface="Segoe UI Light" panose="020B0502040204020203" pitchFamily="34" charset="0"/>
              </a:rPr>
              <a:t>Provided by Kaggle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4F4F51"/>
                </a:solidFill>
                <a:latin typeface="Trebuchet MS" panose="020B0703020202090204" pitchFamily="34" charset="0"/>
                <a:cs typeface="Segoe UI Light" panose="020B0502040204020203" pitchFamily="34" charset="0"/>
              </a:rPr>
              <a:t>Tracks if someone will make a purchase based on a set of characteristics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FF43A53-4B4F-406B-88C0-C070E9E342BC}"/>
              </a:ext>
            </a:extLst>
          </p:cNvPr>
          <p:cNvCxnSpPr/>
          <p:nvPr/>
        </p:nvCxnSpPr>
        <p:spPr>
          <a:xfrm>
            <a:off x="711200" y="3040174"/>
            <a:ext cx="7315200" cy="0"/>
          </a:xfrm>
          <a:prstGeom prst="line">
            <a:avLst/>
          </a:prstGeom>
          <a:ln w="12700">
            <a:solidFill>
              <a:srgbClr val="50505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7C7BF8-5AA8-4AA8-A4E1-4FB92986A43B}"/>
              </a:ext>
            </a:extLst>
          </p:cNvPr>
          <p:cNvCxnSpPr/>
          <p:nvPr/>
        </p:nvCxnSpPr>
        <p:spPr>
          <a:xfrm>
            <a:off x="711200" y="4522267"/>
            <a:ext cx="7315200" cy="0"/>
          </a:xfrm>
          <a:prstGeom prst="line">
            <a:avLst/>
          </a:prstGeom>
          <a:ln w="12700">
            <a:solidFill>
              <a:srgbClr val="50505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8B2CF2-A72A-4B16-8EEC-C18D1B3A3E80}"/>
              </a:ext>
            </a:extLst>
          </p:cNvPr>
          <p:cNvSpPr txBox="1"/>
          <p:nvPr/>
        </p:nvSpPr>
        <p:spPr>
          <a:xfrm>
            <a:off x="3004287" y="4786260"/>
            <a:ext cx="4514113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4F4F51"/>
                </a:solidFill>
                <a:latin typeface="Trebuchet MS" panose="020B0703020202090204" pitchFamily="34" charset="0"/>
                <a:cs typeface="Segoe UI Light" panose="020B0502040204020203" pitchFamily="34" charset="0"/>
              </a:rPr>
              <a:t>Yes, we believe this will be possible.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4F4F51"/>
                </a:solidFill>
                <a:latin typeface="Trebuchet MS" panose="020B0703020202090204" pitchFamily="34" charset="0"/>
                <a:cs typeface="Segoe UI Light" panose="020B0502040204020203" pitchFamily="34" charset="0"/>
              </a:rPr>
              <a:t>There are certain characteristics that drive our own purchase habits and we think that the general population will be similar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F1C06F-4C96-47FE-AA4A-AC95FBEB635E}"/>
              </a:ext>
            </a:extLst>
          </p:cNvPr>
          <p:cNvSpPr txBox="1"/>
          <p:nvPr/>
        </p:nvSpPr>
        <p:spPr>
          <a:xfrm>
            <a:off x="3004287" y="3411888"/>
            <a:ext cx="5055642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4F4F51"/>
                </a:solidFill>
                <a:latin typeface="Trebuchet MS" panose="020B0703020202090204" pitchFamily="34" charset="0"/>
                <a:cs typeface="Segoe UI Light" panose="020B0502040204020203" pitchFamily="34" charset="0"/>
              </a:rPr>
              <a:t>Can you predict if someone will make a purchase?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4F4F51"/>
                </a:solidFill>
                <a:latin typeface="Trebuchet MS" panose="020B0703020202090204" pitchFamily="34" charset="0"/>
                <a:cs typeface="Segoe UI Light" panose="020B0502040204020203" pitchFamily="34" charset="0"/>
              </a:rPr>
              <a:t>If so, what factors are important?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4F4F51"/>
                </a:solidFill>
                <a:latin typeface="Trebuchet MS" panose="020B0703020202090204" pitchFamily="34" charset="0"/>
                <a:cs typeface="Segoe UI Light" panose="020B0502040204020203" pitchFamily="34" charset="0"/>
              </a:rPr>
              <a:t>If not, why are we not able to?</a:t>
            </a:r>
          </a:p>
        </p:txBody>
      </p:sp>
      <p:pic>
        <p:nvPicPr>
          <p:cNvPr id="4" name="Graphic 3" descr="Bar chart RTL">
            <a:extLst>
              <a:ext uri="{FF2B5EF4-FFF2-40B4-BE49-F238E27FC236}">
                <a16:creationId xmlns:a16="http://schemas.microsoft.com/office/drawing/2014/main" id="{C0195EA8-0C05-8F4B-81D4-90A1F6487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8400" y="1910689"/>
            <a:ext cx="914400" cy="914400"/>
          </a:xfrm>
          <a:prstGeom prst="rect">
            <a:avLst/>
          </a:prstGeom>
        </p:spPr>
      </p:pic>
      <p:pic>
        <p:nvPicPr>
          <p:cNvPr id="25" name="Graphic 24" descr="Magnifying glass">
            <a:extLst>
              <a:ext uri="{FF2B5EF4-FFF2-40B4-BE49-F238E27FC236}">
                <a16:creationId xmlns:a16="http://schemas.microsoft.com/office/drawing/2014/main" id="{B4B6C93B-6E36-A14A-A1C5-AE7BA1235F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18400" y="3355611"/>
            <a:ext cx="914400" cy="914400"/>
          </a:xfrm>
          <a:prstGeom prst="rect">
            <a:avLst/>
          </a:prstGeom>
        </p:spPr>
      </p:pic>
      <p:pic>
        <p:nvPicPr>
          <p:cNvPr id="27" name="Graphic 26" descr="Chat">
            <a:extLst>
              <a:ext uri="{FF2B5EF4-FFF2-40B4-BE49-F238E27FC236}">
                <a16:creationId xmlns:a16="http://schemas.microsoft.com/office/drawing/2014/main" id="{455B885D-84E3-504D-A1C5-F68932DB5C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18400" y="489398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124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27F2FB-B703-440B-94DA-B0ED73CB2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58488"/>
            <a:ext cx="8229600" cy="928907"/>
          </a:xfrm>
        </p:spPr>
        <p:txBody>
          <a:bodyPr>
            <a:norm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Key Metrics in the Data Set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E1B38A-5274-427E-BE44-07A9A80A2C5E}"/>
              </a:ext>
            </a:extLst>
          </p:cNvPr>
          <p:cNvSpPr/>
          <p:nvPr/>
        </p:nvSpPr>
        <p:spPr>
          <a:xfrm>
            <a:off x="457200" y="3837847"/>
            <a:ext cx="1645920" cy="164592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64800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  <a:latin typeface="Trebuchet MS" panose="020B0703020202090204" pitchFamily="34" charset="0"/>
                <a:cs typeface="Segoe UI Light" panose="020B0502040204020203" pitchFamily="34" charset="0"/>
              </a:rPr>
              <a:t>Product Related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632E66-B793-45EF-A321-E8ACBFC430A0}"/>
              </a:ext>
            </a:extLst>
          </p:cNvPr>
          <p:cNvSpPr/>
          <p:nvPr/>
        </p:nvSpPr>
        <p:spPr>
          <a:xfrm>
            <a:off x="2103120" y="3837847"/>
            <a:ext cx="1645920" cy="1645920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64800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Trebuchet MS" panose="020B0703020202090204" pitchFamily="34" charset="0"/>
                <a:cs typeface="Segoe UI Light" panose="020B0502040204020203" pitchFamily="34" charset="0"/>
              </a:rPr>
              <a:t>Visitor Type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310C2B-A991-40AE-AF95-49AF80B050F1}"/>
              </a:ext>
            </a:extLst>
          </p:cNvPr>
          <p:cNvSpPr/>
          <p:nvPr/>
        </p:nvSpPr>
        <p:spPr>
          <a:xfrm>
            <a:off x="3749040" y="3837847"/>
            <a:ext cx="1645920" cy="164592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64800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  <a:latin typeface="Trebuchet MS" panose="020B0703020202090204" pitchFamily="34" charset="0"/>
                <a:cs typeface="Segoe UI Light" panose="020B0502040204020203" pitchFamily="34" charset="0"/>
              </a:rPr>
              <a:t>Page Values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24A4E1-6067-426E-A96A-804EE3E0CEBD}"/>
              </a:ext>
            </a:extLst>
          </p:cNvPr>
          <p:cNvSpPr/>
          <p:nvPr/>
        </p:nvSpPr>
        <p:spPr>
          <a:xfrm>
            <a:off x="5394960" y="3837847"/>
            <a:ext cx="1645920" cy="1645920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64800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Trebuchet MS" panose="020B0703020202090204" pitchFamily="34" charset="0"/>
                <a:cs typeface="Segoe UI Light" panose="020B0502040204020203" pitchFamily="34" charset="0"/>
              </a:rPr>
              <a:t>Traffic Type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C28AF2-45D8-4542-91D6-BB59A4AD39EF}"/>
              </a:ext>
            </a:extLst>
          </p:cNvPr>
          <p:cNvSpPr/>
          <p:nvPr/>
        </p:nvSpPr>
        <p:spPr>
          <a:xfrm>
            <a:off x="7040880" y="3837847"/>
            <a:ext cx="1645920" cy="164592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64800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  <a:latin typeface="Trebuchet MS" panose="020B0703020202090204" pitchFamily="34" charset="0"/>
                <a:cs typeface="Segoe UI Light" panose="020B0502040204020203" pitchFamily="34" charset="0"/>
              </a:rPr>
              <a:t>Browser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DDF579-989D-4E4C-B9C9-893B7C26EC8F}"/>
              </a:ext>
            </a:extLst>
          </p:cNvPr>
          <p:cNvSpPr/>
          <p:nvPr/>
        </p:nvSpPr>
        <p:spPr>
          <a:xfrm>
            <a:off x="457200" y="2187207"/>
            <a:ext cx="1645920" cy="1645920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64800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Trebuchet MS" panose="020B0703020202090204" pitchFamily="34" charset="0"/>
                <a:cs typeface="Segoe UI Light" panose="020B0502040204020203" pitchFamily="34" charset="0"/>
              </a:rPr>
              <a:t>Administrative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90F44C-35D3-4045-8704-A44C7A67D140}"/>
              </a:ext>
            </a:extLst>
          </p:cNvPr>
          <p:cNvSpPr/>
          <p:nvPr/>
        </p:nvSpPr>
        <p:spPr>
          <a:xfrm>
            <a:off x="2103120" y="2187207"/>
            <a:ext cx="1645920" cy="164592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64800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  <a:latin typeface="Trebuchet MS" panose="020B0703020202090204" pitchFamily="34" charset="0"/>
                <a:cs typeface="Segoe UI Light" panose="020B0502040204020203" pitchFamily="34" charset="0"/>
              </a:rPr>
              <a:t>Informational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DA21F9-E5D1-467F-9909-0189835E9B3E}"/>
              </a:ext>
            </a:extLst>
          </p:cNvPr>
          <p:cNvSpPr/>
          <p:nvPr/>
        </p:nvSpPr>
        <p:spPr>
          <a:xfrm>
            <a:off x="3749040" y="2187207"/>
            <a:ext cx="1645920" cy="1645920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64800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Trebuchet MS" panose="020B0703020202090204" pitchFamily="34" charset="0"/>
                <a:cs typeface="Segoe UI Light" panose="020B0502040204020203" pitchFamily="34" charset="0"/>
              </a:rPr>
              <a:t>Exit and Bounce Rates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B5475E-AB5B-4EFD-A978-4008B147E9BF}"/>
              </a:ext>
            </a:extLst>
          </p:cNvPr>
          <p:cNvSpPr/>
          <p:nvPr/>
        </p:nvSpPr>
        <p:spPr>
          <a:xfrm>
            <a:off x="5394960" y="2187207"/>
            <a:ext cx="1645920" cy="164592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64800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  <a:latin typeface="Trebuchet MS" panose="020B0703020202090204" pitchFamily="34" charset="0"/>
                <a:cs typeface="Segoe UI Light" panose="020B0502040204020203" pitchFamily="34" charset="0"/>
              </a:rPr>
              <a:t>Days and Months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FB2C0E-08A3-478C-9816-B2576F473F64}"/>
              </a:ext>
            </a:extLst>
          </p:cNvPr>
          <p:cNvSpPr/>
          <p:nvPr/>
        </p:nvSpPr>
        <p:spPr>
          <a:xfrm>
            <a:off x="7040880" y="2187207"/>
            <a:ext cx="1645920" cy="1645920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64800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Trebuchet MS" panose="020B0703020202090204" pitchFamily="34" charset="0"/>
                <a:cs typeface="Segoe UI Light" panose="020B0502040204020203" pitchFamily="34" charset="0"/>
              </a:rPr>
              <a:t>Operating and Hardware</a:t>
            </a:r>
          </a:p>
        </p:txBody>
      </p:sp>
      <p:pic>
        <p:nvPicPr>
          <p:cNvPr id="79" name="Graphic 78" descr="Presentation with bar chart">
            <a:extLst>
              <a:ext uri="{FF2B5EF4-FFF2-40B4-BE49-F238E27FC236}">
                <a16:creationId xmlns:a16="http://schemas.microsoft.com/office/drawing/2014/main" id="{875BEF02-9445-1C43-89AD-573F4A69F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3121" y="3988283"/>
            <a:ext cx="777757" cy="777757"/>
          </a:xfrm>
          <a:prstGeom prst="rect">
            <a:avLst/>
          </a:prstGeom>
        </p:spPr>
      </p:pic>
      <p:pic>
        <p:nvPicPr>
          <p:cNvPr id="83" name="Graphic 82" descr="Man">
            <a:extLst>
              <a:ext uri="{FF2B5EF4-FFF2-40B4-BE49-F238E27FC236}">
                <a16:creationId xmlns:a16="http://schemas.microsoft.com/office/drawing/2014/main" id="{6D66A571-0169-E147-B453-FDE9940C9F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11268" y="4136416"/>
            <a:ext cx="629624" cy="629624"/>
          </a:xfrm>
          <a:prstGeom prst="rect">
            <a:avLst/>
          </a:prstGeom>
        </p:spPr>
      </p:pic>
      <p:pic>
        <p:nvPicPr>
          <p:cNvPr id="85" name="Graphic 84" descr="Playbook">
            <a:extLst>
              <a:ext uri="{FF2B5EF4-FFF2-40B4-BE49-F238E27FC236}">
                <a16:creationId xmlns:a16="http://schemas.microsoft.com/office/drawing/2014/main" id="{D42B95A4-F829-DD41-81B0-25DDBE1C1B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37201" y="2342363"/>
            <a:ext cx="777757" cy="777757"/>
          </a:xfrm>
          <a:prstGeom prst="rect">
            <a:avLst/>
          </a:prstGeom>
        </p:spPr>
      </p:pic>
      <p:pic>
        <p:nvPicPr>
          <p:cNvPr id="89" name="Graphic 88" descr="Gears">
            <a:extLst>
              <a:ext uri="{FF2B5EF4-FFF2-40B4-BE49-F238E27FC236}">
                <a16:creationId xmlns:a16="http://schemas.microsoft.com/office/drawing/2014/main" id="{7F7319E7-1D07-5049-B439-266B5AD627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3241" y="2384322"/>
            <a:ext cx="693837" cy="693837"/>
          </a:xfrm>
          <a:prstGeom prst="rect">
            <a:avLst/>
          </a:prstGeom>
        </p:spPr>
      </p:pic>
      <p:pic>
        <p:nvPicPr>
          <p:cNvPr id="91" name="Graphic 90" descr="Shopping bag">
            <a:extLst>
              <a:ext uri="{FF2B5EF4-FFF2-40B4-BE49-F238E27FC236}">
                <a16:creationId xmlns:a16="http://schemas.microsoft.com/office/drawing/2014/main" id="{E5F5B97A-5E5B-044B-A011-39B9797169F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0967" y="4030242"/>
            <a:ext cx="756111" cy="756111"/>
          </a:xfrm>
          <a:prstGeom prst="rect">
            <a:avLst/>
          </a:prstGeom>
        </p:spPr>
      </p:pic>
      <p:pic>
        <p:nvPicPr>
          <p:cNvPr id="93" name="Graphic 92" descr="Pie chart">
            <a:extLst>
              <a:ext uri="{FF2B5EF4-FFF2-40B4-BE49-F238E27FC236}">
                <a16:creationId xmlns:a16="http://schemas.microsoft.com/office/drawing/2014/main" id="{00E6BB8A-C8C5-294E-B228-1BB30BEC0F5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237382" y="2408924"/>
            <a:ext cx="669235" cy="669235"/>
          </a:xfrm>
          <a:prstGeom prst="rect">
            <a:avLst/>
          </a:prstGeom>
        </p:spPr>
      </p:pic>
      <p:pic>
        <p:nvPicPr>
          <p:cNvPr id="95" name="Graphic 94" descr="Flip calendar">
            <a:extLst>
              <a:ext uri="{FF2B5EF4-FFF2-40B4-BE49-F238E27FC236}">
                <a16:creationId xmlns:a16="http://schemas.microsoft.com/office/drawing/2014/main" id="{12D4309A-D90B-6046-8FE2-4A7207AD691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829042" y="2408924"/>
            <a:ext cx="791817" cy="791817"/>
          </a:xfrm>
          <a:prstGeom prst="rect">
            <a:avLst/>
          </a:prstGeom>
        </p:spPr>
      </p:pic>
      <p:pic>
        <p:nvPicPr>
          <p:cNvPr id="97" name="Graphic 96" descr="Internet">
            <a:extLst>
              <a:ext uri="{FF2B5EF4-FFF2-40B4-BE49-F238E27FC236}">
                <a16:creationId xmlns:a16="http://schemas.microsoft.com/office/drawing/2014/main" id="{654B2E3C-987A-BB4A-A0FF-706C73C9DDE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448600" y="4068748"/>
            <a:ext cx="804118" cy="804118"/>
          </a:xfrm>
          <a:prstGeom prst="rect">
            <a:avLst/>
          </a:prstGeom>
        </p:spPr>
      </p:pic>
      <p:pic>
        <p:nvPicPr>
          <p:cNvPr id="99" name="Graphic 98" descr="Map compass">
            <a:extLst>
              <a:ext uri="{FF2B5EF4-FFF2-40B4-BE49-F238E27FC236}">
                <a16:creationId xmlns:a16="http://schemas.microsoft.com/office/drawing/2014/main" id="{BF4AC2FE-0091-9944-BD2C-3EB3F10C736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829041" y="4068748"/>
            <a:ext cx="756557" cy="756557"/>
          </a:xfrm>
          <a:prstGeom prst="rect">
            <a:avLst/>
          </a:prstGeom>
        </p:spPr>
      </p:pic>
      <p:pic>
        <p:nvPicPr>
          <p:cNvPr id="101" name="Graphic 100" descr="Computer">
            <a:extLst>
              <a:ext uri="{FF2B5EF4-FFF2-40B4-BE49-F238E27FC236}">
                <a16:creationId xmlns:a16="http://schemas.microsoft.com/office/drawing/2014/main" id="{7DCB6413-EA8F-EA4B-B5D1-C7112529DAB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516921" y="2384323"/>
            <a:ext cx="735797" cy="73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595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8BAF5A9-4CB8-490A-A83E-8C3784034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88443"/>
            <a:ext cx="8229600" cy="928907"/>
          </a:xfrm>
        </p:spPr>
        <p:txBody>
          <a:bodyPr>
            <a:norm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Our analysis revealed four major drivers of purchase behavior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DE2BC1-4B73-48E1-A864-C5AAE2A5BEB9}"/>
              </a:ext>
            </a:extLst>
          </p:cNvPr>
          <p:cNvSpPr txBox="1"/>
          <p:nvPr/>
        </p:nvSpPr>
        <p:spPr>
          <a:xfrm>
            <a:off x="4858549" y="4688569"/>
            <a:ext cx="1390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en-US" sz="1400" b="1" kern="0" dirty="0">
                <a:solidFill>
                  <a:schemeClr val="accent1"/>
                </a:solidFill>
                <a:latin typeface="Trebuchet MS" panose="020B0703020202090204" pitchFamily="34" charset="0"/>
                <a:cs typeface="Segoe UI Light" panose="020B0502040204020203" pitchFamily="34" charset="0"/>
              </a:rPr>
              <a:t>Exit Rates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B15768-89C8-455F-900B-7E832B8AA413}"/>
              </a:ext>
            </a:extLst>
          </p:cNvPr>
          <p:cNvSpPr txBox="1"/>
          <p:nvPr/>
        </p:nvSpPr>
        <p:spPr>
          <a:xfrm>
            <a:off x="6858028" y="4688569"/>
            <a:ext cx="1390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en-US" sz="1400" b="1" kern="0" dirty="0">
                <a:solidFill>
                  <a:schemeClr val="accent1"/>
                </a:solidFill>
                <a:latin typeface="Trebuchet MS" panose="020B0703020202090204" pitchFamily="34" charset="0"/>
                <a:cs typeface="Segoe UI Light" panose="020B0502040204020203" pitchFamily="34" charset="0"/>
              </a:rPr>
              <a:t>Month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DDDD08-C90C-4BD0-AB92-617B7C1E7493}"/>
              </a:ext>
            </a:extLst>
          </p:cNvPr>
          <p:cNvSpPr txBox="1"/>
          <p:nvPr/>
        </p:nvSpPr>
        <p:spPr>
          <a:xfrm>
            <a:off x="4858549" y="2235770"/>
            <a:ext cx="1390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en-US" sz="1400" b="1" kern="0" dirty="0">
                <a:solidFill>
                  <a:schemeClr val="accent1"/>
                </a:solidFill>
                <a:latin typeface="Trebuchet MS" panose="020B0703020202090204" pitchFamily="34" charset="0"/>
                <a:cs typeface="Segoe UI Light" panose="020B0502040204020203" pitchFamily="34" charset="0"/>
              </a:rPr>
              <a:t>Page Values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539FE2-37BD-4167-8426-FF230D341F5D}"/>
              </a:ext>
            </a:extLst>
          </p:cNvPr>
          <p:cNvSpPr txBox="1"/>
          <p:nvPr/>
        </p:nvSpPr>
        <p:spPr>
          <a:xfrm>
            <a:off x="6858026" y="2235770"/>
            <a:ext cx="1390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en-US" sz="1400" b="1" kern="0" dirty="0">
                <a:solidFill>
                  <a:schemeClr val="accent1"/>
                </a:solidFill>
                <a:latin typeface="Trebuchet MS" panose="020B0703020202090204" pitchFamily="34" charset="0"/>
                <a:cs typeface="Segoe UI Light" panose="020B0502040204020203" pitchFamily="34" charset="0"/>
              </a:rPr>
              <a:t>Product Related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68C2CDC-AF4A-4600-A48C-FDCE0A553D54}"/>
              </a:ext>
            </a:extLst>
          </p:cNvPr>
          <p:cNvCxnSpPr/>
          <p:nvPr/>
        </p:nvCxnSpPr>
        <p:spPr>
          <a:xfrm flipH="1">
            <a:off x="6553322" y="4051277"/>
            <a:ext cx="0" cy="2106000"/>
          </a:xfrm>
          <a:prstGeom prst="line">
            <a:avLst/>
          </a:prstGeom>
          <a:ln w="381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A334F9C-A830-4971-80B0-5FEBFA10BE93}"/>
              </a:ext>
            </a:extLst>
          </p:cNvPr>
          <p:cNvCxnSpPr>
            <a:cxnSpLocks/>
          </p:cNvCxnSpPr>
          <p:nvPr/>
        </p:nvCxnSpPr>
        <p:spPr>
          <a:xfrm flipH="1">
            <a:off x="6553322" y="1598478"/>
            <a:ext cx="0" cy="2106000"/>
          </a:xfrm>
          <a:prstGeom prst="line">
            <a:avLst/>
          </a:prstGeom>
          <a:ln w="381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CB716C5-1F0E-4C3C-8FD6-174A5705FD8E}"/>
              </a:ext>
            </a:extLst>
          </p:cNvPr>
          <p:cNvSpPr txBox="1"/>
          <p:nvPr/>
        </p:nvSpPr>
        <p:spPr>
          <a:xfrm>
            <a:off x="4772482" y="5159512"/>
            <a:ext cx="156220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en-US" sz="1400" kern="0" dirty="0">
                <a:latin typeface="Trebuchet MS" panose="020B0703020202090204" pitchFamily="34" charset="0"/>
                <a:cs typeface="Segoe UI Light" panose="020B0502040204020203" pitchFamily="34" charset="0"/>
              </a:rPr>
              <a:t>High exit rates indicate this page may be difficult to purchase from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E88979-5148-4045-AB90-C2145C729B36}"/>
              </a:ext>
            </a:extLst>
          </p:cNvPr>
          <p:cNvSpPr txBox="1"/>
          <p:nvPr/>
        </p:nvSpPr>
        <p:spPr>
          <a:xfrm>
            <a:off x="6771961" y="5159512"/>
            <a:ext cx="15622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en-US" sz="1400" kern="0" dirty="0">
                <a:latin typeface="Trebuchet MS" panose="020B0703020202090204" pitchFamily="34" charset="0"/>
                <a:cs typeface="Segoe UI Light" panose="020B0502040204020203" pitchFamily="34" charset="0"/>
              </a:rPr>
              <a:t>Black Friday may have a large impact on purchases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468FD8-D099-4ED5-A9D9-911440B66A00}"/>
              </a:ext>
            </a:extLst>
          </p:cNvPr>
          <p:cNvSpPr txBox="1"/>
          <p:nvPr/>
        </p:nvSpPr>
        <p:spPr>
          <a:xfrm>
            <a:off x="4772482" y="2706713"/>
            <a:ext cx="15622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en-US" sz="1400" kern="0" dirty="0">
                <a:latin typeface="Trebuchet MS" panose="020B0703020202090204" pitchFamily="34" charset="0"/>
                <a:cs typeface="Segoe UI Light" panose="020B0502040204020203" pitchFamily="34" charset="0"/>
              </a:rPr>
              <a:t>Dependent pages influence purchases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3D51F7-5E37-4D59-95AA-AEF9AE02367F}"/>
              </a:ext>
            </a:extLst>
          </p:cNvPr>
          <p:cNvSpPr txBox="1"/>
          <p:nvPr/>
        </p:nvSpPr>
        <p:spPr>
          <a:xfrm>
            <a:off x="6771959" y="2706713"/>
            <a:ext cx="15622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en-US" sz="1400" kern="0" dirty="0">
                <a:latin typeface="Trebuchet MS" panose="020B0703020202090204" pitchFamily="34" charset="0"/>
                <a:cs typeface="Segoe UI Light" panose="020B0502040204020203" pitchFamily="34" charset="0"/>
              </a:rPr>
              <a:t>Time spent researching the product leads to purchase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C846B13-9A94-4591-BA29-7F98094AF5D0}"/>
              </a:ext>
            </a:extLst>
          </p:cNvPr>
          <p:cNvSpPr/>
          <p:nvPr/>
        </p:nvSpPr>
        <p:spPr>
          <a:xfrm rot="5400000">
            <a:off x="2182770" y="3541720"/>
            <a:ext cx="4071543" cy="2381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400" kern="0" dirty="0">
              <a:solidFill>
                <a:schemeClr val="bg1"/>
              </a:solidFill>
              <a:latin typeface="Trebuchet MS" panose="020B070302020209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4EDA73CE-B671-4A4F-896F-5857451B2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68" y="1475547"/>
            <a:ext cx="3096683" cy="29782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18138221-825D-F34F-8908-74FAA7891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509" y="4756345"/>
            <a:ext cx="2082800" cy="16129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5" name="Graphic 54" descr="Presentation with bar chart">
            <a:extLst>
              <a:ext uri="{FF2B5EF4-FFF2-40B4-BE49-F238E27FC236}">
                <a16:creationId xmlns:a16="http://schemas.microsoft.com/office/drawing/2014/main" id="{4216851B-CD11-FA4E-9683-588D2CBF0A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41888" y="1491048"/>
            <a:ext cx="777757" cy="777757"/>
          </a:xfrm>
          <a:prstGeom prst="rect">
            <a:avLst/>
          </a:prstGeom>
        </p:spPr>
      </p:pic>
      <p:pic>
        <p:nvPicPr>
          <p:cNvPr id="57" name="Graphic 56" descr="Shopping bag">
            <a:extLst>
              <a:ext uri="{FF2B5EF4-FFF2-40B4-BE49-F238E27FC236}">
                <a16:creationId xmlns:a16="http://schemas.microsoft.com/office/drawing/2014/main" id="{805F96E4-9209-8D45-B1A7-3B068CA3B9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93020" y="1508871"/>
            <a:ext cx="711999" cy="711999"/>
          </a:xfrm>
          <a:prstGeom prst="rect">
            <a:avLst/>
          </a:prstGeom>
        </p:spPr>
      </p:pic>
      <p:pic>
        <p:nvPicPr>
          <p:cNvPr id="58" name="Graphic 57" descr="Pie chart">
            <a:extLst>
              <a:ext uri="{FF2B5EF4-FFF2-40B4-BE49-F238E27FC236}">
                <a16:creationId xmlns:a16="http://schemas.microsoft.com/office/drawing/2014/main" id="{B1F7D296-3E36-5641-A76A-533C87BD7F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18964" y="4019334"/>
            <a:ext cx="669235" cy="669235"/>
          </a:xfrm>
          <a:prstGeom prst="rect">
            <a:avLst/>
          </a:prstGeom>
        </p:spPr>
      </p:pic>
      <p:pic>
        <p:nvPicPr>
          <p:cNvPr id="61" name="Graphic 60" descr="Flip calendar">
            <a:extLst>
              <a:ext uri="{FF2B5EF4-FFF2-40B4-BE49-F238E27FC236}">
                <a16:creationId xmlns:a16="http://schemas.microsoft.com/office/drawing/2014/main" id="{F37D9CC5-084A-154A-896C-B6F7140BCD5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93020" y="3991813"/>
            <a:ext cx="724276" cy="72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01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4DCD74-3FB1-4B03-8DD7-250655924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199"/>
            <a:ext cx="8229600" cy="928907"/>
          </a:xfrm>
        </p:spPr>
        <p:txBody>
          <a:bodyPr/>
          <a:lstStyle/>
          <a:p>
            <a:r>
              <a:rPr lang="en-US" dirty="0">
                <a:latin typeface="Trebuchet MS" panose="020B0703020202090204" pitchFamily="34" charset="0"/>
              </a:rPr>
              <a:t>Three are four main takeaways from this study</a:t>
            </a:r>
          </a:p>
        </p:txBody>
      </p:sp>
      <p:sp>
        <p:nvSpPr>
          <p:cNvPr id="4" name="ShapeNameChangedByPowerUser1">
            <a:extLst>
              <a:ext uri="{FF2B5EF4-FFF2-40B4-BE49-F238E27FC236}">
                <a16:creationId xmlns:a16="http://schemas.microsoft.com/office/drawing/2014/main" id="{3042A3C6-499D-4CA0-AAA9-72E80272F9C3}"/>
              </a:ext>
            </a:extLst>
          </p:cNvPr>
          <p:cNvSpPr>
            <a:spLocks noChangeAspect="1"/>
          </p:cNvSpPr>
          <p:nvPr/>
        </p:nvSpPr>
        <p:spPr>
          <a:xfrm rot="5400000">
            <a:off x="540312" y="1878500"/>
            <a:ext cx="1263383" cy="969047"/>
          </a:xfrm>
          <a:custGeom>
            <a:avLst/>
            <a:gdLst>
              <a:gd name="connsiteX0" fmla="*/ 268018 w 2340891"/>
              <a:gd name="connsiteY0" fmla="*/ 0 h 1795526"/>
              <a:gd name="connsiteX1" fmla="*/ 272873 w 2340891"/>
              <a:gd name="connsiteY1" fmla="*/ 0 h 1795526"/>
              <a:gd name="connsiteX2" fmla="*/ 1050666 w 2340891"/>
              <a:gd name="connsiteY2" fmla="*/ 0 h 1795526"/>
              <a:gd name="connsiteX3" fmla="*/ 1053259 w 2340891"/>
              <a:gd name="connsiteY3" fmla="*/ 0 h 1795526"/>
              <a:gd name="connsiteX4" fmla="*/ 1024201 w 2340891"/>
              <a:gd name="connsiteY4" fmla="*/ 58931 h 1795526"/>
              <a:gd name="connsiteX5" fmla="*/ 986832 w 2340891"/>
              <a:gd name="connsiteY5" fmla="*/ 226390 h 1795526"/>
              <a:gd name="connsiteX6" fmla="*/ 1007321 w 2340891"/>
              <a:gd name="connsiteY6" fmla="*/ 244524 h 1795526"/>
              <a:gd name="connsiteX7" fmla="*/ 1043273 w 2340891"/>
              <a:gd name="connsiteY7" fmla="*/ 258280 h 1795526"/>
              <a:gd name="connsiteX8" fmla="*/ 1302818 w 2340891"/>
              <a:gd name="connsiteY8" fmla="*/ 234623 h 1795526"/>
              <a:gd name="connsiteX9" fmla="*/ 1273384 w 2340891"/>
              <a:gd name="connsiteY9" fmla="*/ 70642 h 1795526"/>
              <a:gd name="connsiteX10" fmla="*/ 1241690 w 2340891"/>
              <a:gd name="connsiteY10" fmla="*/ 0 h 1795526"/>
              <a:gd name="connsiteX11" fmla="*/ 1243092 w 2340891"/>
              <a:gd name="connsiteY11" fmla="*/ 0 h 1795526"/>
              <a:gd name="connsiteX12" fmla="*/ 2068018 w 2340891"/>
              <a:gd name="connsiteY12" fmla="*/ 0 h 1795526"/>
              <a:gd name="connsiteX13" fmla="*/ 2072873 w 2340891"/>
              <a:gd name="connsiteY13" fmla="*/ 0 h 1795526"/>
              <a:gd name="connsiteX14" fmla="*/ 2072873 w 2340891"/>
              <a:gd name="connsiteY14" fmla="*/ 818274 h 1795526"/>
              <a:gd name="connsiteX15" fmla="*/ 2139925 w 2340891"/>
              <a:gd name="connsiteY15" fmla="*/ 788190 h 1795526"/>
              <a:gd name="connsiteX16" fmla="*/ 2303906 w 2340891"/>
              <a:gd name="connsiteY16" fmla="*/ 758756 h 1795526"/>
              <a:gd name="connsiteX17" fmla="*/ 2294408 w 2340891"/>
              <a:gd name="connsiteY17" fmla="*/ 1076712 h 1795526"/>
              <a:gd name="connsiteX18" fmla="*/ 2126949 w 2340891"/>
              <a:gd name="connsiteY18" fmla="*/ 1039343 h 1795526"/>
              <a:gd name="connsiteX19" fmla="*/ 2072873 w 2340891"/>
              <a:gd name="connsiteY19" fmla="*/ 1012679 h 1795526"/>
              <a:gd name="connsiteX20" fmla="*/ 2072873 w 2340891"/>
              <a:gd name="connsiteY20" fmla="*/ 1795526 h 1795526"/>
              <a:gd name="connsiteX21" fmla="*/ 2068018 w 2340891"/>
              <a:gd name="connsiteY21" fmla="*/ 1795526 h 1795526"/>
              <a:gd name="connsiteX22" fmla="*/ 1290225 w 2340891"/>
              <a:gd name="connsiteY22" fmla="*/ 1795526 h 1795526"/>
              <a:gd name="connsiteX23" fmla="*/ 1287632 w 2340891"/>
              <a:gd name="connsiteY23" fmla="*/ 1795526 h 1795526"/>
              <a:gd name="connsiteX24" fmla="*/ 1316690 w 2340891"/>
              <a:gd name="connsiteY24" fmla="*/ 1736595 h 1795526"/>
              <a:gd name="connsiteX25" fmla="*/ 1354059 w 2340891"/>
              <a:gd name="connsiteY25" fmla="*/ 1569136 h 1795526"/>
              <a:gd name="connsiteX26" fmla="*/ 1333570 w 2340891"/>
              <a:gd name="connsiteY26" fmla="*/ 1551003 h 1795526"/>
              <a:gd name="connsiteX27" fmla="*/ 1297618 w 2340891"/>
              <a:gd name="connsiteY27" fmla="*/ 1537246 h 1795526"/>
              <a:gd name="connsiteX28" fmla="*/ 1038073 w 2340891"/>
              <a:gd name="connsiteY28" fmla="*/ 1560903 h 1795526"/>
              <a:gd name="connsiteX29" fmla="*/ 1067507 w 2340891"/>
              <a:gd name="connsiteY29" fmla="*/ 1724884 h 1795526"/>
              <a:gd name="connsiteX30" fmla="*/ 1099201 w 2340891"/>
              <a:gd name="connsiteY30" fmla="*/ 1795526 h 1795526"/>
              <a:gd name="connsiteX31" fmla="*/ 1097799 w 2340891"/>
              <a:gd name="connsiteY31" fmla="*/ 1795526 h 1795526"/>
              <a:gd name="connsiteX32" fmla="*/ 272873 w 2340891"/>
              <a:gd name="connsiteY32" fmla="*/ 1795526 h 1795526"/>
              <a:gd name="connsiteX33" fmla="*/ 268018 w 2340891"/>
              <a:gd name="connsiteY33" fmla="*/ 1795526 h 1795526"/>
              <a:gd name="connsiteX34" fmla="*/ 268018 w 2340891"/>
              <a:gd name="connsiteY34" fmla="*/ 977252 h 1795526"/>
              <a:gd name="connsiteX35" fmla="*/ 200966 w 2340891"/>
              <a:gd name="connsiteY35" fmla="*/ 1007336 h 1795526"/>
              <a:gd name="connsiteX36" fmla="*/ 36985 w 2340891"/>
              <a:gd name="connsiteY36" fmla="*/ 1036770 h 1795526"/>
              <a:gd name="connsiteX37" fmla="*/ 46483 w 2340891"/>
              <a:gd name="connsiteY37" fmla="*/ 718814 h 1795526"/>
              <a:gd name="connsiteX38" fmla="*/ 213942 w 2340891"/>
              <a:gd name="connsiteY38" fmla="*/ 756183 h 1795526"/>
              <a:gd name="connsiteX39" fmla="*/ 268018 w 2340891"/>
              <a:gd name="connsiteY39" fmla="*/ 782847 h 1795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340891" h="1795526">
                <a:moveTo>
                  <a:pt x="268018" y="0"/>
                </a:moveTo>
                <a:lnTo>
                  <a:pt x="272873" y="0"/>
                </a:lnTo>
                <a:lnTo>
                  <a:pt x="1050666" y="0"/>
                </a:lnTo>
                <a:lnTo>
                  <a:pt x="1053259" y="0"/>
                </a:lnTo>
                <a:lnTo>
                  <a:pt x="1024201" y="58931"/>
                </a:lnTo>
                <a:cubicBezTo>
                  <a:pt x="993321" y="128265"/>
                  <a:pt x="970686" y="197776"/>
                  <a:pt x="986832" y="226390"/>
                </a:cubicBezTo>
                <a:lnTo>
                  <a:pt x="1007321" y="244524"/>
                </a:lnTo>
                <a:lnTo>
                  <a:pt x="1043273" y="258280"/>
                </a:lnTo>
                <a:cubicBezTo>
                  <a:pt x="1129084" y="281547"/>
                  <a:pt x="1276722" y="274777"/>
                  <a:pt x="1302818" y="234623"/>
                </a:cubicBezTo>
                <a:cubicBezTo>
                  <a:pt x="1320216" y="207854"/>
                  <a:pt x="1300993" y="139478"/>
                  <a:pt x="1273384" y="70642"/>
                </a:cubicBezTo>
                <a:lnTo>
                  <a:pt x="1241690" y="0"/>
                </a:lnTo>
                <a:lnTo>
                  <a:pt x="1243092" y="0"/>
                </a:lnTo>
                <a:lnTo>
                  <a:pt x="2068018" y="0"/>
                </a:lnTo>
                <a:lnTo>
                  <a:pt x="2072873" y="0"/>
                </a:lnTo>
                <a:lnTo>
                  <a:pt x="2072873" y="818274"/>
                </a:lnTo>
                <a:lnTo>
                  <a:pt x="2139925" y="788190"/>
                </a:lnTo>
                <a:cubicBezTo>
                  <a:pt x="2208761" y="760581"/>
                  <a:pt x="2277137" y="741358"/>
                  <a:pt x="2303906" y="758756"/>
                </a:cubicBezTo>
                <a:cubicBezTo>
                  <a:pt x="2357444" y="793551"/>
                  <a:pt x="2351634" y="1044420"/>
                  <a:pt x="2294408" y="1076712"/>
                </a:cubicBezTo>
                <a:cubicBezTo>
                  <a:pt x="2265794" y="1092858"/>
                  <a:pt x="2196283" y="1070223"/>
                  <a:pt x="2126949" y="1039343"/>
                </a:cubicBezTo>
                <a:lnTo>
                  <a:pt x="2072873" y="1012679"/>
                </a:lnTo>
                <a:lnTo>
                  <a:pt x="2072873" y="1795526"/>
                </a:lnTo>
                <a:lnTo>
                  <a:pt x="2068018" y="1795526"/>
                </a:lnTo>
                <a:lnTo>
                  <a:pt x="1290225" y="1795526"/>
                </a:lnTo>
                <a:lnTo>
                  <a:pt x="1287632" y="1795526"/>
                </a:lnTo>
                <a:lnTo>
                  <a:pt x="1316690" y="1736595"/>
                </a:lnTo>
                <a:cubicBezTo>
                  <a:pt x="1347570" y="1667261"/>
                  <a:pt x="1370205" y="1597750"/>
                  <a:pt x="1354059" y="1569136"/>
                </a:cubicBezTo>
                <a:lnTo>
                  <a:pt x="1333570" y="1551003"/>
                </a:lnTo>
                <a:lnTo>
                  <a:pt x="1297618" y="1537246"/>
                </a:lnTo>
                <a:cubicBezTo>
                  <a:pt x="1211807" y="1513979"/>
                  <a:pt x="1064170" y="1520750"/>
                  <a:pt x="1038073" y="1560903"/>
                </a:cubicBezTo>
                <a:cubicBezTo>
                  <a:pt x="1020675" y="1587672"/>
                  <a:pt x="1039898" y="1656048"/>
                  <a:pt x="1067507" y="1724884"/>
                </a:cubicBezTo>
                <a:lnTo>
                  <a:pt x="1099201" y="1795526"/>
                </a:lnTo>
                <a:lnTo>
                  <a:pt x="1097799" y="1795526"/>
                </a:lnTo>
                <a:lnTo>
                  <a:pt x="272873" y="1795526"/>
                </a:lnTo>
                <a:lnTo>
                  <a:pt x="268018" y="1795526"/>
                </a:lnTo>
                <a:lnTo>
                  <a:pt x="268018" y="977252"/>
                </a:lnTo>
                <a:lnTo>
                  <a:pt x="200966" y="1007336"/>
                </a:lnTo>
                <a:cubicBezTo>
                  <a:pt x="132130" y="1034945"/>
                  <a:pt x="63754" y="1054168"/>
                  <a:pt x="36985" y="1036770"/>
                </a:cubicBezTo>
                <a:cubicBezTo>
                  <a:pt x="-16553" y="1001975"/>
                  <a:pt x="-10743" y="751106"/>
                  <a:pt x="46483" y="718814"/>
                </a:cubicBezTo>
                <a:cubicBezTo>
                  <a:pt x="75097" y="702668"/>
                  <a:pt x="144608" y="725303"/>
                  <a:pt x="213942" y="756183"/>
                </a:cubicBezTo>
                <a:lnTo>
                  <a:pt x="268018" y="782847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 defTabSz="685800">
              <a:defRPr/>
            </a:pPr>
            <a:r>
              <a:rPr lang="en-US" sz="1400" kern="0" dirty="0">
                <a:solidFill>
                  <a:schemeClr val="bg1"/>
                </a:solidFill>
                <a:latin typeface="Trebuchet MS" panose="020B0703020202090204" pitchFamily="34" charset="0"/>
                <a:cs typeface="Segoe UI Light" panose="020B0502040204020203" pitchFamily="34" charset="0"/>
              </a:rPr>
              <a:t>Page Values</a:t>
            </a:r>
          </a:p>
        </p:txBody>
      </p:sp>
      <p:sp>
        <p:nvSpPr>
          <p:cNvPr id="5" name="ShapeNameChangedByPowerUser2">
            <a:extLst>
              <a:ext uri="{FF2B5EF4-FFF2-40B4-BE49-F238E27FC236}">
                <a16:creationId xmlns:a16="http://schemas.microsoft.com/office/drawing/2014/main" id="{15D70E38-2037-4AA5-ACBE-F653F84E58DA}"/>
              </a:ext>
            </a:extLst>
          </p:cNvPr>
          <p:cNvSpPr>
            <a:spLocks noChangeAspect="1"/>
          </p:cNvSpPr>
          <p:nvPr/>
        </p:nvSpPr>
        <p:spPr>
          <a:xfrm>
            <a:off x="540311" y="2847548"/>
            <a:ext cx="1263382" cy="969048"/>
          </a:xfrm>
          <a:custGeom>
            <a:avLst/>
            <a:gdLst>
              <a:gd name="connsiteX0" fmla="*/ 268018 w 2340891"/>
              <a:gd name="connsiteY0" fmla="*/ 0 h 1795526"/>
              <a:gd name="connsiteX1" fmla="*/ 272873 w 2340891"/>
              <a:gd name="connsiteY1" fmla="*/ 0 h 1795526"/>
              <a:gd name="connsiteX2" fmla="*/ 1050666 w 2340891"/>
              <a:gd name="connsiteY2" fmla="*/ 0 h 1795526"/>
              <a:gd name="connsiteX3" fmla="*/ 1053259 w 2340891"/>
              <a:gd name="connsiteY3" fmla="*/ 0 h 1795526"/>
              <a:gd name="connsiteX4" fmla="*/ 1024201 w 2340891"/>
              <a:gd name="connsiteY4" fmla="*/ 58931 h 1795526"/>
              <a:gd name="connsiteX5" fmla="*/ 986832 w 2340891"/>
              <a:gd name="connsiteY5" fmla="*/ 226390 h 1795526"/>
              <a:gd name="connsiteX6" fmla="*/ 1007321 w 2340891"/>
              <a:gd name="connsiteY6" fmla="*/ 244524 h 1795526"/>
              <a:gd name="connsiteX7" fmla="*/ 1043273 w 2340891"/>
              <a:gd name="connsiteY7" fmla="*/ 258280 h 1795526"/>
              <a:gd name="connsiteX8" fmla="*/ 1302818 w 2340891"/>
              <a:gd name="connsiteY8" fmla="*/ 234623 h 1795526"/>
              <a:gd name="connsiteX9" fmla="*/ 1273384 w 2340891"/>
              <a:gd name="connsiteY9" fmla="*/ 70642 h 1795526"/>
              <a:gd name="connsiteX10" fmla="*/ 1241690 w 2340891"/>
              <a:gd name="connsiteY10" fmla="*/ 0 h 1795526"/>
              <a:gd name="connsiteX11" fmla="*/ 1243092 w 2340891"/>
              <a:gd name="connsiteY11" fmla="*/ 0 h 1795526"/>
              <a:gd name="connsiteX12" fmla="*/ 2068018 w 2340891"/>
              <a:gd name="connsiteY12" fmla="*/ 0 h 1795526"/>
              <a:gd name="connsiteX13" fmla="*/ 2072873 w 2340891"/>
              <a:gd name="connsiteY13" fmla="*/ 0 h 1795526"/>
              <a:gd name="connsiteX14" fmla="*/ 2072873 w 2340891"/>
              <a:gd name="connsiteY14" fmla="*/ 818274 h 1795526"/>
              <a:gd name="connsiteX15" fmla="*/ 2139925 w 2340891"/>
              <a:gd name="connsiteY15" fmla="*/ 788190 h 1795526"/>
              <a:gd name="connsiteX16" fmla="*/ 2303906 w 2340891"/>
              <a:gd name="connsiteY16" fmla="*/ 758756 h 1795526"/>
              <a:gd name="connsiteX17" fmla="*/ 2294408 w 2340891"/>
              <a:gd name="connsiteY17" fmla="*/ 1076712 h 1795526"/>
              <a:gd name="connsiteX18" fmla="*/ 2126949 w 2340891"/>
              <a:gd name="connsiteY18" fmla="*/ 1039343 h 1795526"/>
              <a:gd name="connsiteX19" fmla="*/ 2072873 w 2340891"/>
              <a:gd name="connsiteY19" fmla="*/ 1012679 h 1795526"/>
              <a:gd name="connsiteX20" fmla="*/ 2072873 w 2340891"/>
              <a:gd name="connsiteY20" fmla="*/ 1795526 h 1795526"/>
              <a:gd name="connsiteX21" fmla="*/ 2068018 w 2340891"/>
              <a:gd name="connsiteY21" fmla="*/ 1795526 h 1795526"/>
              <a:gd name="connsiteX22" fmla="*/ 1290225 w 2340891"/>
              <a:gd name="connsiteY22" fmla="*/ 1795526 h 1795526"/>
              <a:gd name="connsiteX23" fmla="*/ 1287632 w 2340891"/>
              <a:gd name="connsiteY23" fmla="*/ 1795526 h 1795526"/>
              <a:gd name="connsiteX24" fmla="*/ 1316690 w 2340891"/>
              <a:gd name="connsiteY24" fmla="*/ 1736595 h 1795526"/>
              <a:gd name="connsiteX25" fmla="*/ 1354059 w 2340891"/>
              <a:gd name="connsiteY25" fmla="*/ 1569136 h 1795526"/>
              <a:gd name="connsiteX26" fmla="*/ 1333570 w 2340891"/>
              <a:gd name="connsiteY26" fmla="*/ 1551003 h 1795526"/>
              <a:gd name="connsiteX27" fmla="*/ 1297618 w 2340891"/>
              <a:gd name="connsiteY27" fmla="*/ 1537246 h 1795526"/>
              <a:gd name="connsiteX28" fmla="*/ 1038073 w 2340891"/>
              <a:gd name="connsiteY28" fmla="*/ 1560903 h 1795526"/>
              <a:gd name="connsiteX29" fmla="*/ 1067507 w 2340891"/>
              <a:gd name="connsiteY29" fmla="*/ 1724884 h 1795526"/>
              <a:gd name="connsiteX30" fmla="*/ 1099201 w 2340891"/>
              <a:gd name="connsiteY30" fmla="*/ 1795526 h 1795526"/>
              <a:gd name="connsiteX31" fmla="*/ 1097799 w 2340891"/>
              <a:gd name="connsiteY31" fmla="*/ 1795526 h 1795526"/>
              <a:gd name="connsiteX32" fmla="*/ 272873 w 2340891"/>
              <a:gd name="connsiteY32" fmla="*/ 1795526 h 1795526"/>
              <a:gd name="connsiteX33" fmla="*/ 268018 w 2340891"/>
              <a:gd name="connsiteY33" fmla="*/ 1795526 h 1795526"/>
              <a:gd name="connsiteX34" fmla="*/ 268018 w 2340891"/>
              <a:gd name="connsiteY34" fmla="*/ 977252 h 1795526"/>
              <a:gd name="connsiteX35" fmla="*/ 200966 w 2340891"/>
              <a:gd name="connsiteY35" fmla="*/ 1007336 h 1795526"/>
              <a:gd name="connsiteX36" fmla="*/ 36985 w 2340891"/>
              <a:gd name="connsiteY36" fmla="*/ 1036770 h 1795526"/>
              <a:gd name="connsiteX37" fmla="*/ 46483 w 2340891"/>
              <a:gd name="connsiteY37" fmla="*/ 718814 h 1795526"/>
              <a:gd name="connsiteX38" fmla="*/ 213942 w 2340891"/>
              <a:gd name="connsiteY38" fmla="*/ 756183 h 1795526"/>
              <a:gd name="connsiteX39" fmla="*/ 268018 w 2340891"/>
              <a:gd name="connsiteY39" fmla="*/ 782847 h 1795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340891" h="1795526">
                <a:moveTo>
                  <a:pt x="268018" y="0"/>
                </a:moveTo>
                <a:lnTo>
                  <a:pt x="272873" y="0"/>
                </a:lnTo>
                <a:lnTo>
                  <a:pt x="1050666" y="0"/>
                </a:lnTo>
                <a:lnTo>
                  <a:pt x="1053259" y="0"/>
                </a:lnTo>
                <a:lnTo>
                  <a:pt x="1024201" y="58931"/>
                </a:lnTo>
                <a:cubicBezTo>
                  <a:pt x="993321" y="128265"/>
                  <a:pt x="970686" y="197776"/>
                  <a:pt x="986832" y="226390"/>
                </a:cubicBezTo>
                <a:lnTo>
                  <a:pt x="1007321" y="244524"/>
                </a:lnTo>
                <a:lnTo>
                  <a:pt x="1043273" y="258280"/>
                </a:lnTo>
                <a:cubicBezTo>
                  <a:pt x="1129084" y="281547"/>
                  <a:pt x="1276722" y="274777"/>
                  <a:pt x="1302818" y="234623"/>
                </a:cubicBezTo>
                <a:cubicBezTo>
                  <a:pt x="1320216" y="207854"/>
                  <a:pt x="1300993" y="139478"/>
                  <a:pt x="1273384" y="70642"/>
                </a:cubicBezTo>
                <a:lnTo>
                  <a:pt x="1241690" y="0"/>
                </a:lnTo>
                <a:lnTo>
                  <a:pt x="1243092" y="0"/>
                </a:lnTo>
                <a:lnTo>
                  <a:pt x="2068018" y="0"/>
                </a:lnTo>
                <a:lnTo>
                  <a:pt x="2072873" y="0"/>
                </a:lnTo>
                <a:lnTo>
                  <a:pt x="2072873" y="818274"/>
                </a:lnTo>
                <a:lnTo>
                  <a:pt x="2139925" y="788190"/>
                </a:lnTo>
                <a:cubicBezTo>
                  <a:pt x="2208761" y="760581"/>
                  <a:pt x="2277137" y="741358"/>
                  <a:pt x="2303906" y="758756"/>
                </a:cubicBezTo>
                <a:cubicBezTo>
                  <a:pt x="2357444" y="793551"/>
                  <a:pt x="2351634" y="1044420"/>
                  <a:pt x="2294408" y="1076712"/>
                </a:cubicBezTo>
                <a:cubicBezTo>
                  <a:pt x="2265794" y="1092858"/>
                  <a:pt x="2196283" y="1070223"/>
                  <a:pt x="2126949" y="1039343"/>
                </a:cubicBezTo>
                <a:lnTo>
                  <a:pt x="2072873" y="1012679"/>
                </a:lnTo>
                <a:lnTo>
                  <a:pt x="2072873" y="1795526"/>
                </a:lnTo>
                <a:lnTo>
                  <a:pt x="2068018" y="1795526"/>
                </a:lnTo>
                <a:lnTo>
                  <a:pt x="1290225" y="1795526"/>
                </a:lnTo>
                <a:lnTo>
                  <a:pt x="1287632" y="1795526"/>
                </a:lnTo>
                <a:lnTo>
                  <a:pt x="1316690" y="1736595"/>
                </a:lnTo>
                <a:cubicBezTo>
                  <a:pt x="1347570" y="1667261"/>
                  <a:pt x="1370205" y="1597750"/>
                  <a:pt x="1354059" y="1569136"/>
                </a:cubicBezTo>
                <a:lnTo>
                  <a:pt x="1333570" y="1551003"/>
                </a:lnTo>
                <a:lnTo>
                  <a:pt x="1297618" y="1537246"/>
                </a:lnTo>
                <a:cubicBezTo>
                  <a:pt x="1211807" y="1513979"/>
                  <a:pt x="1064170" y="1520750"/>
                  <a:pt x="1038073" y="1560903"/>
                </a:cubicBezTo>
                <a:cubicBezTo>
                  <a:pt x="1020675" y="1587672"/>
                  <a:pt x="1039898" y="1656048"/>
                  <a:pt x="1067507" y="1724884"/>
                </a:cubicBezTo>
                <a:lnTo>
                  <a:pt x="1099201" y="1795526"/>
                </a:lnTo>
                <a:lnTo>
                  <a:pt x="1097799" y="1795526"/>
                </a:lnTo>
                <a:lnTo>
                  <a:pt x="272873" y="1795526"/>
                </a:lnTo>
                <a:lnTo>
                  <a:pt x="268018" y="1795526"/>
                </a:lnTo>
                <a:lnTo>
                  <a:pt x="268018" y="977252"/>
                </a:lnTo>
                <a:lnTo>
                  <a:pt x="200966" y="1007336"/>
                </a:lnTo>
                <a:cubicBezTo>
                  <a:pt x="132130" y="1034945"/>
                  <a:pt x="63754" y="1054168"/>
                  <a:pt x="36985" y="1036770"/>
                </a:cubicBezTo>
                <a:cubicBezTo>
                  <a:pt x="-16553" y="1001975"/>
                  <a:pt x="-10743" y="751106"/>
                  <a:pt x="46483" y="718814"/>
                </a:cubicBezTo>
                <a:cubicBezTo>
                  <a:pt x="75097" y="702668"/>
                  <a:pt x="144608" y="725303"/>
                  <a:pt x="213942" y="756183"/>
                </a:cubicBezTo>
                <a:lnTo>
                  <a:pt x="268018" y="782847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>
              <a:defRPr/>
            </a:pPr>
            <a:r>
              <a:rPr lang="en-US" sz="1400" kern="0" dirty="0">
                <a:solidFill>
                  <a:schemeClr val="bg1"/>
                </a:solidFill>
                <a:latin typeface="Trebuchet MS" panose="020B0703020202090204" pitchFamily="34" charset="0"/>
                <a:cs typeface="Segoe UI Light" panose="020B0502040204020203" pitchFamily="34" charset="0"/>
              </a:rPr>
              <a:t>Product</a:t>
            </a:r>
          </a:p>
        </p:txBody>
      </p:sp>
      <p:sp>
        <p:nvSpPr>
          <p:cNvPr id="6" name="ShapeNameChangedByPowerUser3">
            <a:extLst>
              <a:ext uri="{FF2B5EF4-FFF2-40B4-BE49-F238E27FC236}">
                <a16:creationId xmlns:a16="http://schemas.microsoft.com/office/drawing/2014/main" id="{B0E10D44-D512-45FC-BD1F-0D705E826277}"/>
              </a:ext>
            </a:extLst>
          </p:cNvPr>
          <p:cNvSpPr>
            <a:spLocks noChangeAspect="1"/>
          </p:cNvSpPr>
          <p:nvPr/>
        </p:nvSpPr>
        <p:spPr>
          <a:xfrm rot="5400000">
            <a:off x="540312" y="3816596"/>
            <a:ext cx="1263383" cy="969047"/>
          </a:xfrm>
          <a:custGeom>
            <a:avLst/>
            <a:gdLst>
              <a:gd name="connsiteX0" fmla="*/ 268018 w 2340891"/>
              <a:gd name="connsiteY0" fmla="*/ 0 h 1795526"/>
              <a:gd name="connsiteX1" fmla="*/ 272873 w 2340891"/>
              <a:gd name="connsiteY1" fmla="*/ 0 h 1795526"/>
              <a:gd name="connsiteX2" fmla="*/ 1050666 w 2340891"/>
              <a:gd name="connsiteY2" fmla="*/ 0 h 1795526"/>
              <a:gd name="connsiteX3" fmla="*/ 1053259 w 2340891"/>
              <a:gd name="connsiteY3" fmla="*/ 0 h 1795526"/>
              <a:gd name="connsiteX4" fmla="*/ 1024201 w 2340891"/>
              <a:gd name="connsiteY4" fmla="*/ 58931 h 1795526"/>
              <a:gd name="connsiteX5" fmla="*/ 986832 w 2340891"/>
              <a:gd name="connsiteY5" fmla="*/ 226390 h 1795526"/>
              <a:gd name="connsiteX6" fmla="*/ 1007321 w 2340891"/>
              <a:gd name="connsiteY6" fmla="*/ 244524 h 1795526"/>
              <a:gd name="connsiteX7" fmla="*/ 1043273 w 2340891"/>
              <a:gd name="connsiteY7" fmla="*/ 258280 h 1795526"/>
              <a:gd name="connsiteX8" fmla="*/ 1302818 w 2340891"/>
              <a:gd name="connsiteY8" fmla="*/ 234623 h 1795526"/>
              <a:gd name="connsiteX9" fmla="*/ 1273384 w 2340891"/>
              <a:gd name="connsiteY9" fmla="*/ 70642 h 1795526"/>
              <a:gd name="connsiteX10" fmla="*/ 1241690 w 2340891"/>
              <a:gd name="connsiteY10" fmla="*/ 0 h 1795526"/>
              <a:gd name="connsiteX11" fmla="*/ 1243092 w 2340891"/>
              <a:gd name="connsiteY11" fmla="*/ 0 h 1795526"/>
              <a:gd name="connsiteX12" fmla="*/ 2068018 w 2340891"/>
              <a:gd name="connsiteY12" fmla="*/ 0 h 1795526"/>
              <a:gd name="connsiteX13" fmla="*/ 2072873 w 2340891"/>
              <a:gd name="connsiteY13" fmla="*/ 0 h 1795526"/>
              <a:gd name="connsiteX14" fmla="*/ 2072873 w 2340891"/>
              <a:gd name="connsiteY14" fmla="*/ 818274 h 1795526"/>
              <a:gd name="connsiteX15" fmla="*/ 2139925 w 2340891"/>
              <a:gd name="connsiteY15" fmla="*/ 788190 h 1795526"/>
              <a:gd name="connsiteX16" fmla="*/ 2303906 w 2340891"/>
              <a:gd name="connsiteY16" fmla="*/ 758756 h 1795526"/>
              <a:gd name="connsiteX17" fmla="*/ 2294408 w 2340891"/>
              <a:gd name="connsiteY17" fmla="*/ 1076712 h 1795526"/>
              <a:gd name="connsiteX18" fmla="*/ 2126949 w 2340891"/>
              <a:gd name="connsiteY18" fmla="*/ 1039343 h 1795526"/>
              <a:gd name="connsiteX19" fmla="*/ 2072873 w 2340891"/>
              <a:gd name="connsiteY19" fmla="*/ 1012679 h 1795526"/>
              <a:gd name="connsiteX20" fmla="*/ 2072873 w 2340891"/>
              <a:gd name="connsiteY20" fmla="*/ 1795526 h 1795526"/>
              <a:gd name="connsiteX21" fmla="*/ 2068018 w 2340891"/>
              <a:gd name="connsiteY21" fmla="*/ 1795526 h 1795526"/>
              <a:gd name="connsiteX22" fmla="*/ 1290225 w 2340891"/>
              <a:gd name="connsiteY22" fmla="*/ 1795526 h 1795526"/>
              <a:gd name="connsiteX23" fmla="*/ 1287632 w 2340891"/>
              <a:gd name="connsiteY23" fmla="*/ 1795526 h 1795526"/>
              <a:gd name="connsiteX24" fmla="*/ 1316690 w 2340891"/>
              <a:gd name="connsiteY24" fmla="*/ 1736595 h 1795526"/>
              <a:gd name="connsiteX25" fmla="*/ 1354059 w 2340891"/>
              <a:gd name="connsiteY25" fmla="*/ 1569136 h 1795526"/>
              <a:gd name="connsiteX26" fmla="*/ 1333570 w 2340891"/>
              <a:gd name="connsiteY26" fmla="*/ 1551003 h 1795526"/>
              <a:gd name="connsiteX27" fmla="*/ 1297618 w 2340891"/>
              <a:gd name="connsiteY27" fmla="*/ 1537246 h 1795526"/>
              <a:gd name="connsiteX28" fmla="*/ 1038073 w 2340891"/>
              <a:gd name="connsiteY28" fmla="*/ 1560903 h 1795526"/>
              <a:gd name="connsiteX29" fmla="*/ 1067507 w 2340891"/>
              <a:gd name="connsiteY29" fmla="*/ 1724884 h 1795526"/>
              <a:gd name="connsiteX30" fmla="*/ 1099201 w 2340891"/>
              <a:gd name="connsiteY30" fmla="*/ 1795526 h 1795526"/>
              <a:gd name="connsiteX31" fmla="*/ 1097799 w 2340891"/>
              <a:gd name="connsiteY31" fmla="*/ 1795526 h 1795526"/>
              <a:gd name="connsiteX32" fmla="*/ 272873 w 2340891"/>
              <a:gd name="connsiteY32" fmla="*/ 1795526 h 1795526"/>
              <a:gd name="connsiteX33" fmla="*/ 268018 w 2340891"/>
              <a:gd name="connsiteY33" fmla="*/ 1795526 h 1795526"/>
              <a:gd name="connsiteX34" fmla="*/ 268018 w 2340891"/>
              <a:gd name="connsiteY34" fmla="*/ 977252 h 1795526"/>
              <a:gd name="connsiteX35" fmla="*/ 200966 w 2340891"/>
              <a:gd name="connsiteY35" fmla="*/ 1007336 h 1795526"/>
              <a:gd name="connsiteX36" fmla="*/ 36985 w 2340891"/>
              <a:gd name="connsiteY36" fmla="*/ 1036770 h 1795526"/>
              <a:gd name="connsiteX37" fmla="*/ 46483 w 2340891"/>
              <a:gd name="connsiteY37" fmla="*/ 718814 h 1795526"/>
              <a:gd name="connsiteX38" fmla="*/ 213942 w 2340891"/>
              <a:gd name="connsiteY38" fmla="*/ 756183 h 1795526"/>
              <a:gd name="connsiteX39" fmla="*/ 268018 w 2340891"/>
              <a:gd name="connsiteY39" fmla="*/ 782847 h 1795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340891" h="1795526">
                <a:moveTo>
                  <a:pt x="268018" y="0"/>
                </a:moveTo>
                <a:lnTo>
                  <a:pt x="272873" y="0"/>
                </a:lnTo>
                <a:lnTo>
                  <a:pt x="1050666" y="0"/>
                </a:lnTo>
                <a:lnTo>
                  <a:pt x="1053259" y="0"/>
                </a:lnTo>
                <a:lnTo>
                  <a:pt x="1024201" y="58931"/>
                </a:lnTo>
                <a:cubicBezTo>
                  <a:pt x="993321" y="128265"/>
                  <a:pt x="970686" y="197776"/>
                  <a:pt x="986832" y="226390"/>
                </a:cubicBezTo>
                <a:lnTo>
                  <a:pt x="1007321" y="244524"/>
                </a:lnTo>
                <a:lnTo>
                  <a:pt x="1043273" y="258280"/>
                </a:lnTo>
                <a:cubicBezTo>
                  <a:pt x="1129084" y="281547"/>
                  <a:pt x="1276722" y="274777"/>
                  <a:pt x="1302818" y="234623"/>
                </a:cubicBezTo>
                <a:cubicBezTo>
                  <a:pt x="1320216" y="207854"/>
                  <a:pt x="1300993" y="139478"/>
                  <a:pt x="1273384" y="70642"/>
                </a:cubicBezTo>
                <a:lnTo>
                  <a:pt x="1241690" y="0"/>
                </a:lnTo>
                <a:lnTo>
                  <a:pt x="1243092" y="0"/>
                </a:lnTo>
                <a:lnTo>
                  <a:pt x="2068018" y="0"/>
                </a:lnTo>
                <a:lnTo>
                  <a:pt x="2072873" y="0"/>
                </a:lnTo>
                <a:lnTo>
                  <a:pt x="2072873" y="818274"/>
                </a:lnTo>
                <a:lnTo>
                  <a:pt x="2139925" y="788190"/>
                </a:lnTo>
                <a:cubicBezTo>
                  <a:pt x="2208761" y="760581"/>
                  <a:pt x="2277137" y="741358"/>
                  <a:pt x="2303906" y="758756"/>
                </a:cubicBezTo>
                <a:cubicBezTo>
                  <a:pt x="2357444" y="793551"/>
                  <a:pt x="2351634" y="1044420"/>
                  <a:pt x="2294408" y="1076712"/>
                </a:cubicBezTo>
                <a:cubicBezTo>
                  <a:pt x="2265794" y="1092858"/>
                  <a:pt x="2196283" y="1070223"/>
                  <a:pt x="2126949" y="1039343"/>
                </a:cubicBezTo>
                <a:lnTo>
                  <a:pt x="2072873" y="1012679"/>
                </a:lnTo>
                <a:lnTo>
                  <a:pt x="2072873" y="1795526"/>
                </a:lnTo>
                <a:lnTo>
                  <a:pt x="2068018" y="1795526"/>
                </a:lnTo>
                <a:lnTo>
                  <a:pt x="1290225" y="1795526"/>
                </a:lnTo>
                <a:lnTo>
                  <a:pt x="1287632" y="1795526"/>
                </a:lnTo>
                <a:lnTo>
                  <a:pt x="1316690" y="1736595"/>
                </a:lnTo>
                <a:cubicBezTo>
                  <a:pt x="1347570" y="1667261"/>
                  <a:pt x="1370205" y="1597750"/>
                  <a:pt x="1354059" y="1569136"/>
                </a:cubicBezTo>
                <a:lnTo>
                  <a:pt x="1333570" y="1551003"/>
                </a:lnTo>
                <a:lnTo>
                  <a:pt x="1297618" y="1537246"/>
                </a:lnTo>
                <a:cubicBezTo>
                  <a:pt x="1211807" y="1513979"/>
                  <a:pt x="1064170" y="1520750"/>
                  <a:pt x="1038073" y="1560903"/>
                </a:cubicBezTo>
                <a:cubicBezTo>
                  <a:pt x="1020675" y="1587672"/>
                  <a:pt x="1039898" y="1656048"/>
                  <a:pt x="1067507" y="1724884"/>
                </a:cubicBezTo>
                <a:lnTo>
                  <a:pt x="1099201" y="1795526"/>
                </a:lnTo>
                <a:lnTo>
                  <a:pt x="1097799" y="1795526"/>
                </a:lnTo>
                <a:lnTo>
                  <a:pt x="272873" y="1795526"/>
                </a:lnTo>
                <a:lnTo>
                  <a:pt x="268018" y="1795526"/>
                </a:lnTo>
                <a:lnTo>
                  <a:pt x="268018" y="977252"/>
                </a:lnTo>
                <a:lnTo>
                  <a:pt x="200966" y="1007336"/>
                </a:lnTo>
                <a:cubicBezTo>
                  <a:pt x="132130" y="1034945"/>
                  <a:pt x="63754" y="1054168"/>
                  <a:pt x="36985" y="1036770"/>
                </a:cubicBezTo>
                <a:cubicBezTo>
                  <a:pt x="-16553" y="1001975"/>
                  <a:pt x="-10743" y="751106"/>
                  <a:pt x="46483" y="718814"/>
                </a:cubicBezTo>
                <a:cubicBezTo>
                  <a:pt x="75097" y="702668"/>
                  <a:pt x="144608" y="725303"/>
                  <a:pt x="213942" y="756183"/>
                </a:cubicBezTo>
                <a:lnTo>
                  <a:pt x="268018" y="782847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 defTabSz="685800">
              <a:defRPr/>
            </a:pPr>
            <a:r>
              <a:rPr lang="en-US" sz="1400" kern="0" dirty="0">
                <a:solidFill>
                  <a:schemeClr val="bg1"/>
                </a:solidFill>
                <a:latin typeface="Trebuchet MS" panose="020B0703020202090204" pitchFamily="34" charset="0"/>
                <a:cs typeface="Segoe UI Light" panose="020B0502040204020203" pitchFamily="34" charset="0"/>
              </a:rPr>
              <a:t>Exit</a:t>
            </a:r>
          </a:p>
          <a:p>
            <a:pPr algn="ctr" defTabSz="685800">
              <a:defRPr/>
            </a:pPr>
            <a:r>
              <a:rPr lang="en-US" sz="1400" kern="0" dirty="0">
                <a:solidFill>
                  <a:schemeClr val="bg1"/>
                </a:solidFill>
                <a:latin typeface="Trebuchet MS" panose="020B0703020202090204" pitchFamily="34" charset="0"/>
                <a:cs typeface="Segoe UI Light" panose="020B0502040204020203" pitchFamily="34" charset="0"/>
              </a:rPr>
              <a:t>Rates</a:t>
            </a:r>
          </a:p>
        </p:txBody>
      </p:sp>
      <p:sp>
        <p:nvSpPr>
          <p:cNvPr id="7" name="ShapeNameChangedByPowerUser4">
            <a:extLst>
              <a:ext uri="{FF2B5EF4-FFF2-40B4-BE49-F238E27FC236}">
                <a16:creationId xmlns:a16="http://schemas.microsoft.com/office/drawing/2014/main" id="{526585F7-FA77-494B-ADC5-C201F7643941}"/>
              </a:ext>
            </a:extLst>
          </p:cNvPr>
          <p:cNvSpPr>
            <a:spLocks noChangeAspect="1"/>
          </p:cNvSpPr>
          <p:nvPr/>
        </p:nvSpPr>
        <p:spPr>
          <a:xfrm>
            <a:off x="540310" y="4791001"/>
            <a:ext cx="1263382" cy="969048"/>
          </a:xfrm>
          <a:custGeom>
            <a:avLst/>
            <a:gdLst>
              <a:gd name="connsiteX0" fmla="*/ 268018 w 2340891"/>
              <a:gd name="connsiteY0" fmla="*/ 0 h 1795526"/>
              <a:gd name="connsiteX1" fmla="*/ 272873 w 2340891"/>
              <a:gd name="connsiteY1" fmla="*/ 0 h 1795526"/>
              <a:gd name="connsiteX2" fmla="*/ 1050666 w 2340891"/>
              <a:gd name="connsiteY2" fmla="*/ 0 h 1795526"/>
              <a:gd name="connsiteX3" fmla="*/ 1053259 w 2340891"/>
              <a:gd name="connsiteY3" fmla="*/ 0 h 1795526"/>
              <a:gd name="connsiteX4" fmla="*/ 1024201 w 2340891"/>
              <a:gd name="connsiteY4" fmla="*/ 58931 h 1795526"/>
              <a:gd name="connsiteX5" fmla="*/ 986832 w 2340891"/>
              <a:gd name="connsiteY5" fmla="*/ 226390 h 1795526"/>
              <a:gd name="connsiteX6" fmla="*/ 1007321 w 2340891"/>
              <a:gd name="connsiteY6" fmla="*/ 244524 h 1795526"/>
              <a:gd name="connsiteX7" fmla="*/ 1043273 w 2340891"/>
              <a:gd name="connsiteY7" fmla="*/ 258280 h 1795526"/>
              <a:gd name="connsiteX8" fmla="*/ 1302818 w 2340891"/>
              <a:gd name="connsiteY8" fmla="*/ 234623 h 1795526"/>
              <a:gd name="connsiteX9" fmla="*/ 1273384 w 2340891"/>
              <a:gd name="connsiteY9" fmla="*/ 70642 h 1795526"/>
              <a:gd name="connsiteX10" fmla="*/ 1241690 w 2340891"/>
              <a:gd name="connsiteY10" fmla="*/ 0 h 1795526"/>
              <a:gd name="connsiteX11" fmla="*/ 1243092 w 2340891"/>
              <a:gd name="connsiteY11" fmla="*/ 0 h 1795526"/>
              <a:gd name="connsiteX12" fmla="*/ 2068018 w 2340891"/>
              <a:gd name="connsiteY12" fmla="*/ 0 h 1795526"/>
              <a:gd name="connsiteX13" fmla="*/ 2072873 w 2340891"/>
              <a:gd name="connsiteY13" fmla="*/ 0 h 1795526"/>
              <a:gd name="connsiteX14" fmla="*/ 2072873 w 2340891"/>
              <a:gd name="connsiteY14" fmla="*/ 818274 h 1795526"/>
              <a:gd name="connsiteX15" fmla="*/ 2139925 w 2340891"/>
              <a:gd name="connsiteY15" fmla="*/ 788190 h 1795526"/>
              <a:gd name="connsiteX16" fmla="*/ 2303906 w 2340891"/>
              <a:gd name="connsiteY16" fmla="*/ 758756 h 1795526"/>
              <a:gd name="connsiteX17" fmla="*/ 2294408 w 2340891"/>
              <a:gd name="connsiteY17" fmla="*/ 1076712 h 1795526"/>
              <a:gd name="connsiteX18" fmla="*/ 2126949 w 2340891"/>
              <a:gd name="connsiteY18" fmla="*/ 1039343 h 1795526"/>
              <a:gd name="connsiteX19" fmla="*/ 2072873 w 2340891"/>
              <a:gd name="connsiteY19" fmla="*/ 1012679 h 1795526"/>
              <a:gd name="connsiteX20" fmla="*/ 2072873 w 2340891"/>
              <a:gd name="connsiteY20" fmla="*/ 1795526 h 1795526"/>
              <a:gd name="connsiteX21" fmla="*/ 2068018 w 2340891"/>
              <a:gd name="connsiteY21" fmla="*/ 1795526 h 1795526"/>
              <a:gd name="connsiteX22" fmla="*/ 1290225 w 2340891"/>
              <a:gd name="connsiteY22" fmla="*/ 1795526 h 1795526"/>
              <a:gd name="connsiteX23" fmla="*/ 1287632 w 2340891"/>
              <a:gd name="connsiteY23" fmla="*/ 1795526 h 1795526"/>
              <a:gd name="connsiteX24" fmla="*/ 1316690 w 2340891"/>
              <a:gd name="connsiteY24" fmla="*/ 1736595 h 1795526"/>
              <a:gd name="connsiteX25" fmla="*/ 1354059 w 2340891"/>
              <a:gd name="connsiteY25" fmla="*/ 1569136 h 1795526"/>
              <a:gd name="connsiteX26" fmla="*/ 1333570 w 2340891"/>
              <a:gd name="connsiteY26" fmla="*/ 1551003 h 1795526"/>
              <a:gd name="connsiteX27" fmla="*/ 1297618 w 2340891"/>
              <a:gd name="connsiteY27" fmla="*/ 1537246 h 1795526"/>
              <a:gd name="connsiteX28" fmla="*/ 1038073 w 2340891"/>
              <a:gd name="connsiteY28" fmla="*/ 1560903 h 1795526"/>
              <a:gd name="connsiteX29" fmla="*/ 1067507 w 2340891"/>
              <a:gd name="connsiteY29" fmla="*/ 1724884 h 1795526"/>
              <a:gd name="connsiteX30" fmla="*/ 1099201 w 2340891"/>
              <a:gd name="connsiteY30" fmla="*/ 1795526 h 1795526"/>
              <a:gd name="connsiteX31" fmla="*/ 1097799 w 2340891"/>
              <a:gd name="connsiteY31" fmla="*/ 1795526 h 1795526"/>
              <a:gd name="connsiteX32" fmla="*/ 272873 w 2340891"/>
              <a:gd name="connsiteY32" fmla="*/ 1795526 h 1795526"/>
              <a:gd name="connsiteX33" fmla="*/ 268018 w 2340891"/>
              <a:gd name="connsiteY33" fmla="*/ 1795526 h 1795526"/>
              <a:gd name="connsiteX34" fmla="*/ 268018 w 2340891"/>
              <a:gd name="connsiteY34" fmla="*/ 977252 h 1795526"/>
              <a:gd name="connsiteX35" fmla="*/ 200966 w 2340891"/>
              <a:gd name="connsiteY35" fmla="*/ 1007336 h 1795526"/>
              <a:gd name="connsiteX36" fmla="*/ 36985 w 2340891"/>
              <a:gd name="connsiteY36" fmla="*/ 1036770 h 1795526"/>
              <a:gd name="connsiteX37" fmla="*/ 46483 w 2340891"/>
              <a:gd name="connsiteY37" fmla="*/ 718814 h 1795526"/>
              <a:gd name="connsiteX38" fmla="*/ 213942 w 2340891"/>
              <a:gd name="connsiteY38" fmla="*/ 756183 h 1795526"/>
              <a:gd name="connsiteX39" fmla="*/ 268018 w 2340891"/>
              <a:gd name="connsiteY39" fmla="*/ 782847 h 1795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340891" h="1795526">
                <a:moveTo>
                  <a:pt x="268018" y="0"/>
                </a:moveTo>
                <a:lnTo>
                  <a:pt x="272873" y="0"/>
                </a:lnTo>
                <a:lnTo>
                  <a:pt x="1050666" y="0"/>
                </a:lnTo>
                <a:lnTo>
                  <a:pt x="1053259" y="0"/>
                </a:lnTo>
                <a:lnTo>
                  <a:pt x="1024201" y="58931"/>
                </a:lnTo>
                <a:cubicBezTo>
                  <a:pt x="993321" y="128265"/>
                  <a:pt x="970686" y="197776"/>
                  <a:pt x="986832" y="226390"/>
                </a:cubicBezTo>
                <a:lnTo>
                  <a:pt x="1007321" y="244524"/>
                </a:lnTo>
                <a:lnTo>
                  <a:pt x="1043273" y="258280"/>
                </a:lnTo>
                <a:cubicBezTo>
                  <a:pt x="1129084" y="281547"/>
                  <a:pt x="1276722" y="274777"/>
                  <a:pt x="1302818" y="234623"/>
                </a:cubicBezTo>
                <a:cubicBezTo>
                  <a:pt x="1320216" y="207854"/>
                  <a:pt x="1300993" y="139478"/>
                  <a:pt x="1273384" y="70642"/>
                </a:cubicBezTo>
                <a:lnTo>
                  <a:pt x="1241690" y="0"/>
                </a:lnTo>
                <a:lnTo>
                  <a:pt x="1243092" y="0"/>
                </a:lnTo>
                <a:lnTo>
                  <a:pt x="2068018" y="0"/>
                </a:lnTo>
                <a:lnTo>
                  <a:pt x="2072873" y="0"/>
                </a:lnTo>
                <a:lnTo>
                  <a:pt x="2072873" y="818274"/>
                </a:lnTo>
                <a:lnTo>
                  <a:pt x="2139925" y="788190"/>
                </a:lnTo>
                <a:cubicBezTo>
                  <a:pt x="2208761" y="760581"/>
                  <a:pt x="2277137" y="741358"/>
                  <a:pt x="2303906" y="758756"/>
                </a:cubicBezTo>
                <a:cubicBezTo>
                  <a:pt x="2357444" y="793551"/>
                  <a:pt x="2351634" y="1044420"/>
                  <a:pt x="2294408" y="1076712"/>
                </a:cubicBezTo>
                <a:cubicBezTo>
                  <a:pt x="2265794" y="1092858"/>
                  <a:pt x="2196283" y="1070223"/>
                  <a:pt x="2126949" y="1039343"/>
                </a:cubicBezTo>
                <a:lnTo>
                  <a:pt x="2072873" y="1012679"/>
                </a:lnTo>
                <a:lnTo>
                  <a:pt x="2072873" y="1795526"/>
                </a:lnTo>
                <a:lnTo>
                  <a:pt x="2068018" y="1795526"/>
                </a:lnTo>
                <a:lnTo>
                  <a:pt x="1290225" y="1795526"/>
                </a:lnTo>
                <a:lnTo>
                  <a:pt x="1287632" y="1795526"/>
                </a:lnTo>
                <a:lnTo>
                  <a:pt x="1316690" y="1736595"/>
                </a:lnTo>
                <a:cubicBezTo>
                  <a:pt x="1347570" y="1667261"/>
                  <a:pt x="1370205" y="1597750"/>
                  <a:pt x="1354059" y="1569136"/>
                </a:cubicBezTo>
                <a:lnTo>
                  <a:pt x="1333570" y="1551003"/>
                </a:lnTo>
                <a:lnTo>
                  <a:pt x="1297618" y="1537246"/>
                </a:lnTo>
                <a:cubicBezTo>
                  <a:pt x="1211807" y="1513979"/>
                  <a:pt x="1064170" y="1520750"/>
                  <a:pt x="1038073" y="1560903"/>
                </a:cubicBezTo>
                <a:cubicBezTo>
                  <a:pt x="1020675" y="1587672"/>
                  <a:pt x="1039898" y="1656048"/>
                  <a:pt x="1067507" y="1724884"/>
                </a:cubicBezTo>
                <a:lnTo>
                  <a:pt x="1099201" y="1795526"/>
                </a:lnTo>
                <a:lnTo>
                  <a:pt x="1097799" y="1795526"/>
                </a:lnTo>
                <a:lnTo>
                  <a:pt x="272873" y="1795526"/>
                </a:lnTo>
                <a:lnTo>
                  <a:pt x="268018" y="1795526"/>
                </a:lnTo>
                <a:lnTo>
                  <a:pt x="268018" y="977252"/>
                </a:lnTo>
                <a:lnTo>
                  <a:pt x="200966" y="1007336"/>
                </a:lnTo>
                <a:cubicBezTo>
                  <a:pt x="132130" y="1034945"/>
                  <a:pt x="63754" y="1054168"/>
                  <a:pt x="36985" y="1036770"/>
                </a:cubicBezTo>
                <a:cubicBezTo>
                  <a:pt x="-16553" y="1001975"/>
                  <a:pt x="-10743" y="751106"/>
                  <a:pt x="46483" y="718814"/>
                </a:cubicBezTo>
                <a:cubicBezTo>
                  <a:pt x="75097" y="702668"/>
                  <a:pt x="144608" y="725303"/>
                  <a:pt x="213942" y="756183"/>
                </a:cubicBezTo>
                <a:lnTo>
                  <a:pt x="268018" y="782847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>
              <a:defRPr/>
            </a:pPr>
            <a:r>
              <a:rPr lang="en-US" sz="1400" kern="0" dirty="0">
                <a:solidFill>
                  <a:schemeClr val="bg1"/>
                </a:solidFill>
                <a:latin typeface="Trebuchet MS" panose="020B0703020202090204" pitchFamily="34" charset="0"/>
                <a:cs typeface="Segoe UI Light" panose="020B0502040204020203" pitchFamily="34" charset="0"/>
              </a:rPr>
              <a:t>Month</a:t>
            </a:r>
          </a:p>
        </p:txBody>
      </p:sp>
      <p:sp>
        <p:nvSpPr>
          <p:cNvPr id="8" name="ShapeNameChangedByPowerUser2">
            <a:extLst>
              <a:ext uri="{FF2B5EF4-FFF2-40B4-BE49-F238E27FC236}">
                <a16:creationId xmlns:a16="http://schemas.microsoft.com/office/drawing/2014/main" id="{764DDEF3-7D16-482A-AA16-C76AEFD3E8A4}"/>
              </a:ext>
            </a:extLst>
          </p:cNvPr>
          <p:cNvSpPr txBox="1"/>
          <p:nvPr/>
        </p:nvSpPr>
        <p:spPr>
          <a:xfrm>
            <a:off x="2139233" y="1913132"/>
            <a:ext cx="6547567" cy="899783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txBody>
          <a:bodyPr wrap="square" lIns="216000" rtlCol="0" anchor="ctr">
            <a:noAutofit/>
          </a:bodyPr>
          <a:lstStyle/>
          <a:p>
            <a:pPr marL="228600" indent="-228600" defTabSz="685800">
              <a:buFont typeface="Arial" panose="020B0604020202020204" pitchFamily="34" charset="0"/>
              <a:buChar char="•"/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Trebuchet MS" panose="020B0703020202090204" pitchFamily="34" charset="0"/>
                <a:cs typeface="Segoe UI Light" panose="020B0502040204020203" pitchFamily="34" charset="0"/>
              </a:rPr>
              <a:t>High Page Value indicates that the page has been linked to by many other reputable web pages → we can triage areas where this metric is not high by reallocating advertising budget to pages that fail in this regard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5D42B6-3931-4DBD-BDED-7FC66EF5229D}"/>
              </a:ext>
            </a:extLst>
          </p:cNvPr>
          <p:cNvSpPr txBox="1"/>
          <p:nvPr/>
        </p:nvSpPr>
        <p:spPr>
          <a:xfrm>
            <a:off x="2139233" y="2882181"/>
            <a:ext cx="6547567" cy="89978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216000" rtlCol="0" anchor="ctr">
            <a:noAutofit/>
          </a:bodyPr>
          <a:lstStyle/>
          <a:p>
            <a:pPr marL="228600" indent="-228600" defTabSz="685800">
              <a:buFont typeface="Arial" panose="020B0604020202020204" pitchFamily="34" charset="0"/>
              <a:buChar char="•"/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Trebuchet MS" panose="020B0703020202090204" pitchFamily="34" charset="0"/>
                <a:cs typeface="Segoe UI Light" panose="020B0502040204020203" pitchFamily="34" charset="0"/>
              </a:rPr>
              <a:t>Using cookies, we can track where consumers have spent most of their time researching specific products, and target based on this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A0CBBD-0195-48B2-85ED-7943A14B3F33}"/>
              </a:ext>
            </a:extLst>
          </p:cNvPr>
          <p:cNvSpPr txBox="1"/>
          <p:nvPr/>
        </p:nvSpPr>
        <p:spPr>
          <a:xfrm>
            <a:off x="2139233" y="3851228"/>
            <a:ext cx="6547567" cy="899783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txBody>
          <a:bodyPr wrap="square" lIns="216000" rtlCol="0" anchor="ctr">
            <a:noAutofit/>
          </a:bodyPr>
          <a:lstStyle/>
          <a:p>
            <a:pPr marL="228600" indent="-228600" defTabSz="685800">
              <a:buFont typeface="Arial" panose="020B0604020202020204" pitchFamily="34" charset="0"/>
              <a:buChar char="•"/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Trebuchet MS" panose="020B0703020202090204" pitchFamily="34" charset="0"/>
                <a:cs typeface="Segoe UI Light" panose="020B0502040204020203" pitchFamily="34" charset="0"/>
              </a:rPr>
              <a:t>We will know which pages convert fewer customers based on exit rates </a:t>
            </a:r>
            <a:r>
              <a:rPr lang="en-US" sz="1400" kern="0" dirty="0">
                <a:solidFill>
                  <a:sysClr val="windowText" lastClr="000000"/>
                </a:solidFill>
                <a:latin typeface="Trebuchet MS" panose="020B0703020202090204" pitchFamily="34" charset="0"/>
                <a:cs typeface="Segoe UI Light" panose="020B0502040204020203" pitchFamily="34" charset="0"/>
                <a:sym typeface="Wingdings" pitchFamily="2" charset="2"/>
              </a:rPr>
              <a:t> these pages should be redesigned to streamline the purchase experience</a:t>
            </a:r>
            <a:endParaRPr lang="en-US" sz="1400" kern="0" dirty="0">
              <a:solidFill>
                <a:sysClr val="windowText" lastClr="000000"/>
              </a:solidFill>
              <a:latin typeface="Trebuchet MS" panose="020B0703020202090204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83BC60-5D35-455B-8096-6C4009CC1F0E}"/>
              </a:ext>
            </a:extLst>
          </p:cNvPr>
          <p:cNvSpPr txBox="1"/>
          <p:nvPr/>
        </p:nvSpPr>
        <p:spPr>
          <a:xfrm>
            <a:off x="2139233" y="4825634"/>
            <a:ext cx="6547567" cy="89978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216000" rtlCol="0" anchor="ctr">
            <a:noAutofit/>
          </a:bodyPr>
          <a:lstStyle/>
          <a:p>
            <a:pPr marL="228600" indent="-228600" defTabSz="685800">
              <a:buFont typeface="Arial" panose="020B0604020202020204" pitchFamily="34" charset="0"/>
              <a:buChar char="•"/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Trebuchet MS" panose="020B0703020202090204" pitchFamily="34" charset="0"/>
                <a:cs typeface="Segoe UI Light" panose="020B0502040204020203" pitchFamily="34" charset="0"/>
              </a:rPr>
              <a:t>There are specific months with higher purchase rates, such as November</a:t>
            </a:r>
          </a:p>
          <a:p>
            <a:pPr marL="228600" indent="-228600" defTabSz="685800">
              <a:buFont typeface="Arial" panose="020B0604020202020204" pitchFamily="34" charset="0"/>
              <a:buChar char="•"/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Trebuchet MS" panose="020B0703020202090204" pitchFamily="34" charset="0"/>
                <a:cs typeface="Segoe UI Light" panose="020B0502040204020203" pitchFamily="34" charset="0"/>
              </a:rPr>
              <a:t>We should target low purchase months with more aggressive advertising</a:t>
            </a:r>
          </a:p>
        </p:txBody>
      </p:sp>
      <p:sp>
        <p:nvSpPr>
          <p:cNvPr id="12" name="ShapeNameChangedByPowerUser1">
            <a:extLst>
              <a:ext uri="{FF2B5EF4-FFF2-40B4-BE49-F238E27FC236}">
                <a16:creationId xmlns:a16="http://schemas.microsoft.com/office/drawing/2014/main" id="{B57EEB5F-BFDA-49DD-BA66-2B5F88098CE8}"/>
              </a:ext>
            </a:extLst>
          </p:cNvPr>
          <p:cNvSpPr>
            <a:spLocks noChangeAspect="1"/>
          </p:cNvSpPr>
          <p:nvPr/>
        </p:nvSpPr>
        <p:spPr>
          <a:xfrm>
            <a:off x="1950861" y="2187061"/>
            <a:ext cx="351924" cy="3519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sz="1400" kern="0" dirty="0">
                <a:solidFill>
                  <a:schemeClr val="bg1"/>
                </a:solidFill>
                <a:latin typeface="Trebuchet MS" panose="020B0703020202090204" pitchFamily="34" charset="0"/>
                <a:cs typeface="Segoe UI Light" panose="020B0502040204020203" pitchFamily="34" charset="0"/>
              </a:rPr>
              <a:t>1</a:t>
            </a:r>
          </a:p>
        </p:txBody>
      </p:sp>
      <p:sp>
        <p:nvSpPr>
          <p:cNvPr id="13" name="ShapeNameChangedByPowerUser1">
            <a:extLst>
              <a:ext uri="{FF2B5EF4-FFF2-40B4-BE49-F238E27FC236}">
                <a16:creationId xmlns:a16="http://schemas.microsoft.com/office/drawing/2014/main" id="{BB39FAEB-CCD4-4513-AEE2-C12B5FAE4383}"/>
              </a:ext>
            </a:extLst>
          </p:cNvPr>
          <p:cNvSpPr>
            <a:spLocks noChangeAspect="1"/>
          </p:cNvSpPr>
          <p:nvPr/>
        </p:nvSpPr>
        <p:spPr>
          <a:xfrm>
            <a:off x="1950861" y="3156110"/>
            <a:ext cx="351924" cy="3519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sz="1400" kern="0" dirty="0">
                <a:solidFill>
                  <a:schemeClr val="bg1"/>
                </a:solidFill>
                <a:latin typeface="Trebuchet MS" panose="020B0703020202090204" pitchFamily="34" charset="0"/>
                <a:cs typeface="Segoe UI Light" panose="020B0502040204020203" pitchFamily="34" charset="0"/>
              </a:rPr>
              <a:t>2</a:t>
            </a:r>
          </a:p>
        </p:txBody>
      </p:sp>
      <p:sp>
        <p:nvSpPr>
          <p:cNvPr id="14" name="ShapeNameChangedByPowerUser1">
            <a:extLst>
              <a:ext uri="{FF2B5EF4-FFF2-40B4-BE49-F238E27FC236}">
                <a16:creationId xmlns:a16="http://schemas.microsoft.com/office/drawing/2014/main" id="{256D7069-300F-4456-8C0C-9D7D147F9E29}"/>
              </a:ext>
            </a:extLst>
          </p:cNvPr>
          <p:cNvSpPr>
            <a:spLocks noChangeAspect="1"/>
          </p:cNvSpPr>
          <p:nvPr/>
        </p:nvSpPr>
        <p:spPr>
          <a:xfrm>
            <a:off x="1950861" y="4125157"/>
            <a:ext cx="351924" cy="3519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sz="1400" kern="0" dirty="0">
                <a:solidFill>
                  <a:schemeClr val="bg1"/>
                </a:solidFill>
                <a:latin typeface="Trebuchet MS" panose="020B0703020202090204" pitchFamily="34" charset="0"/>
                <a:cs typeface="Segoe UI Light" panose="020B0502040204020203" pitchFamily="34" charset="0"/>
              </a:rPr>
              <a:t>3</a:t>
            </a:r>
          </a:p>
        </p:txBody>
      </p:sp>
      <p:sp>
        <p:nvSpPr>
          <p:cNvPr id="15" name="ShapeNameChangedByPowerUser1">
            <a:extLst>
              <a:ext uri="{FF2B5EF4-FFF2-40B4-BE49-F238E27FC236}">
                <a16:creationId xmlns:a16="http://schemas.microsoft.com/office/drawing/2014/main" id="{1AE8F28B-ECB2-42CB-9E83-3D73DCDE2420}"/>
              </a:ext>
            </a:extLst>
          </p:cNvPr>
          <p:cNvSpPr>
            <a:spLocks noChangeAspect="1"/>
          </p:cNvSpPr>
          <p:nvPr/>
        </p:nvSpPr>
        <p:spPr>
          <a:xfrm>
            <a:off x="1950861" y="5099563"/>
            <a:ext cx="351924" cy="3519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sz="1400" kern="0" dirty="0">
                <a:solidFill>
                  <a:schemeClr val="bg1"/>
                </a:solidFill>
                <a:latin typeface="Trebuchet MS" panose="020B0703020202090204" pitchFamily="34" charset="0"/>
                <a:cs typeface="Segoe UI Light" panose="020B0502040204020203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51391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0E935ED-4FBE-41E3-8616-182812F85FB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20925" y="2559054"/>
            <a:ext cx="7902150" cy="72409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F6318-02CD-4DB2-AE30-2D0DCFAA8F4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0925" y="3193808"/>
            <a:ext cx="7902150" cy="619480"/>
          </a:xfrm>
        </p:spPr>
        <p:txBody>
          <a:bodyPr/>
          <a:lstStyle/>
          <a:p>
            <a:r>
              <a:rPr lang="en-US" dirty="0"/>
              <a:t>Thank you.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8E110-12EA-4878-92BD-D2F75E1CC1B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0925" y="4390239"/>
            <a:ext cx="7902150" cy="363852"/>
          </a:xfrm>
        </p:spPr>
        <p:txBody>
          <a:bodyPr>
            <a:normAutofit/>
          </a:bodyPr>
          <a:lstStyle/>
          <a:p>
            <a:r>
              <a:rPr lang="en-US" dirty="0"/>
              <a:t>Greg Cervenak, Emma Phillipson, Emily Harvey, </a:t>
            </a:r>
            <a:r>
              <a:rPr lang="en-US" dirty="0" err="1"/>
              <a:t>Thejas</a:t>
            </a:r>
            <a:r>
              <a:rPr lang="en-US" dirty="0"/>
              <a:t> Suvarna, Abby Austin</a:t>
            </a:r>
          </a:p>
        </p:txBody>
      </p:sp>
    </p:spTree>
    <p:extLst>
      <p:ext uri="{BB962C8B-B14F-4D97-AF65-F5344CB8AC3E}">
        <p14:creationId xmlns:p14="http://schemas.microsoft.com/office/powerpoint/2010/main" val="2678456172"/>
      </p:ext>
    </p:extLst>
  </p:cSld>
  <p:clrMapOvr>
    <a:masterClrMapping/>
  </p:clrMapOvr>
</p:sld>
</file>

<file path=ppt/theme/theme1.xml><?xml version="1.0" encoding="utf-8"?>
<a:theme xmlns:a="http://schemas.openxmlformats.org/drawingml/2006/main" name="Nexecon Template">
  <a:themeElements>
    <a:clrScheme name="Nexecon Color Scheme">
      <a:dk1>
        <a:srgbClr val="505050"/>
      </a:dk1>
      <a:lt1>
        <a:sysClr val="window" lastClr="FFFFFF"/>
      </a:lt1>
      <a:dk2>
        <a:srgbClr val="000000"/>
      </a:dk2>
      <a:lt2>
        <a:srgbClr val="3C3C3E"/>
      </a:lt2>
      <a:accent1>
        <a:srgbClr val="0072C6"/>
      </a:accent1>
      <a:accent2>
        <a:srgbClr val="002050"/>
      </a:accent2>
      <a:accent3>
        <a:srgbClr val="ED7D31"/>
      </a:accent3>
      <a:accent4>
        <a:srgbClr val="008272"/>
      </a:accent4>
      <a:accent5>
        <a:srgbClr val="DC3C00"/>
      </a:accent5>
      <a:accent6>
        <a:srgbClr val="D9D9D9"/>
      </a:accent6>
      <a:hlink>
        <a:srgbClr val="0070C0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Nexecon Template.pptx</Template>
  <TotalTime>56455</TotalTime>
  <Words>326</Words>
  <Application>Microsoft Macintosh PowerPoint</Application>
  <PresentationFormat>On-screen Show (4:3)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Century Gothic</vt:lpstr>
      <vt:lpstr>Segoe UI</vt:lpstr>
      <vt:lpstr>Segoe UI Light</vt:lpstr>
      <vt:lpstr>Times New Roman</vt:lpstr>
      <vt:lpstr>Trebuchet MS</vt:lpstr>
      <vt:lpstr>Wingdings</vt:lpstr>
      <vt:lpstr>Nexecon Template</vt:lpstr>
      <vt:lpstr>PowerPoint Presentation</vt:lpstr>
      <vt:lpstr>Problem and Dataset Overview</vt:lpstr>
      <vt:lpstr>Key Metrics in the Data Set</vt:lpstr>
      <vt:lpstr>Our analysis revealed four major drivers of purchase behavior</vt:lpstr>
      <vt:lpstr>Three are four main takeaways from this study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Keishiro Iwasaki</dc:creator>
  <cp:lastModifiedBy>Cervenak, Gregory</cp:lastModifiedBy>
  <cp:revision>884</cp:revision>
  <dcterms:created xsi:type="dcterms:W3CDTF">2014-08-20T05:26:28Z</dcterms:created>
  <dcterms:modified xsi:type="dcterms:W3CDTF">2019-12-09T22:54:16Z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t-keiwas@microsoft.com</vt:lpwstr>
  </property>
  <property fmtid="{D5CDD505-2E9C-101B-9397-08002B2CF9AE}" pid="6" name="MSIP_Label_f42aa342-8706-4288-bd11-ebb85995028c_SetDate">
    <vt:lpwstr>2017-08-17T09:28:47.0456306-07:00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