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8" name="Google Shape;21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4" name="Google Shape;27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2" name="Google Shape;29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0" name="Google Shape;32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8" name="Google Shape;33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6" name="Google Shape;3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
        <p:cNvGrpSpPr/>
        <p:nvPr/>
      </p:nvGrpSpPr>
      <p:grpSpPr>
        <a:xfrm>
          <a:off x="0" y="0"/>
          <a:ext cx="0" cy="0"/>
          <a:chOff x="0" y="0"/>
          <a:chExt cx="0" cy="0"/>
        </a:xfrm>
      </p:grpSpPr>
      <p:sp>
        <p:nvSpPr>
          <p:cNvPr id="364" name="Google Shape;36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2"/>
        <p:cNvGrpSpPr/>
        <p:nvPr/>
      </p:nvGrpSpPr>
      <p:grpSpPr>
        <a:xfrm>
          <a:off x="0" y="0"/>
          <a:ext cx="0" cy="0"/>
          <a:chOff x="0" y="0"/>
          <a:chExt cx="0" cy="0"/>
        </a:xfrm>
      </p:grpSpPr>
      <p:sp>
        <p:nvSpPr>
          <p:cNvPr id="373" name="Google Shape;37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4" name="Google Shape;37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5" name="Google Shape;3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5" name="Google Shape;4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4" name="Google Shape;4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2"/>
        <p:cNvGrpSpPr/>
        <p:nvPr/>
      </p:nvGrpSpPr>
      <p:grpSpPr>
        <a:xfrm>
          <a:off x="0" y="0"/>
          <a:ext cx="0" cy="0"/>
          <a:chOff x="0" y="0"/>
          <a:chExt cx="0" cy="0"/>
        </a:xfrm>
      </p:grpSpPr>
      <p:sp>
        <p:nvSpPr>
          <p:cNvPr id="423" name="Google Shape;4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4" name="Google Shape;4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3" name="Google Shape;4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2" name="Google Shape;4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0" name="Google Shape;4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9" name="Google Shape;4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6"/>
        <p:cNvGrpSpPr/>
        <p:nvPr/>
      </p:nvGrpSpPr>
      <p:grpSpPr>
        <a:xfrm>
          <a:off x="0" y="0"/>
          <a:ext cx="0" cy="0"/>
          <a:chOff x="0" y="0"/>
          <a:chExt cx="0" cy="0"/>
        </a:xfrm>
      </p:grpSpPr>
      <p:sp>
        <p:nvSpPr>
          <p:cNvPr id="487" name="Google Shape;48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8" name="Google Shape;48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5"/>
        <p:cNvGrpSpPr/>
        <p:nvPr/>
      </p:nvGrpSpPr>
      <p:grpSpPr>
        <a:xfrm>
          <a:off x="0" y="0"/>
          <a:ext cx="0" cy="0"/>
          <a:chOff x="0" y="0"/>
          <a:chExt cx="0" cy="0"/>
        </a:xfrm>
      </p:grpSpPr>
      <p:sp>
        <p:nvSpPr>
          <p:cNvPr id="496" name="Google Shape;49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7" name="Google Shape;49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6" name="Google Shape;50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3"/>
        <p:cNvGrpSpPr/>
        <p:nvPr/>
      </p:nvGrpSpPr>
      <p:grpSpPr>
        <a:xfrm>
          <a:off x="0" y="0"/>
          <a:ext cx="0" cy="0"/>
          <a:chOff x="0" y="0"/>
          <a:chExt cx="0" cy="0"/>
        </a:xfrm>
      </p:grpSpPr>
      <p:sp>
        <p:nvSpPr>
          <p:cNvPr id="514" name="Google Shape;51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5" name="Google Shape;51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2"/>
        <p:cNvGrpSpPr/>
        <p:nvPr/>
      </p:nvGrpSpPr>
      <p:grpSpPr>
        <a:xfrm>
          <a:off x="0" y="0"/>
          <a:ext cx="0" cy="0"/>
          <a:chOff x="0" y="0"/>
          <a:chExt cx="0" cy="0"/>
        </a:xfrm>
      </p:grpSpPr>
      <p:sp>
        <p:nvSpPr>
          <p:cNvPr id="523" name="Google Shape;52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4" name="Google Shape;5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https://en.wikipedia.org/wiki/Monolithic_kernel#/media/File:OS-structure2.svg</a:t>
            </a:r>
            <a:endParaRPr lang="en-US"/>
          </a:p>
        </p:txBody>
      </p:sp>
      <p:sp>
        <p:nvSpPr>
          <p:cNvPr id="525" name="Google Shape;525;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 name="Google Shape;1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0" name="Google Shape;3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3"/>
          <p:cNvSpPr>
            <a:spLocks noGrp="1"/>
          </p:cNvSpPr>
          <p:nvPr>
            <p:ph type="pic" idx="2"/>
          </p:nvPr>
        </p:nvSpPr>
        <p:spPr>
          <a:xfrm>
            <a:off x="1792288" y="612775"/>
            <a:ext cx="5486400" cy="4114800"/>
          </a:xfrm>
          <a:prstGeom prst="rect">
            <a:avLst/>
          </a:prstGeom>
          <a:noFill/>
          <a:ln>
            <a:noFill/>
          </a:ln>
        </p:spPr>
      </p:sp>
      <p:sp>
        <p:nvSpPr>
          <p:cNvPr id="36" name="Google Shape;36;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37" name="Google Shape;3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43" name="Google Shape;43;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44" name="Google Shape;4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7"/>
        <p:cNvGrpSpPr/>
        <p:nvPr/>
      </p:nvGrpSpPr>
      <p:grpSpPr>
        <a:xfrm>
          <a:off x="0" y="0"/>
          <a:ext cx="0" cy="0"/>
          <a:chOff x="0" y="0"/>
          <a:chExt cx="0" cy="0"/>
        </a:xfrm>
      </p:grpSpPr>
      <p:sp>
        <p:nvSpPr>
          <p:cNvPr id="48" name="Google Shape;4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1"/>
        <p:cNvGrpSpPr/>
        <p:nvPr/>
      </p:nvGrpSpPr>
      <p:grpSpPr>
        <a:xfrm>
          <a:off x="0" y="0"/>
          <a:ext cx="0" cy="0"/>
          <a:chOff x="0" y="0"/>
          <a:chExt cx="0" cy="0"/>
        </a:xfrm>
      </p:grpSpPr>
      <p:sp>
        <p:nvSpPr>
          <p:cNvPr id="52" name="Google Shape;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6"/>
        <p:cNvGrpSpPr/>
        <p:nvPr/>
      </p:nvGrpSpPr>
      <p:grpSpPr>
        <a:xfrm>
          <a:off x="0" y="0"/>
          <a:ext cx="0" cy="0"/>
          <a:chOff x="0" y="0"/>
          <a:chExt cx="0" cy="0"/>
        </a:xfrm>
      </p:grpSpPr>
      <p:sp>
        <p:nvSpPr>
          <p:cNvPr id="57" name="Google Shape;5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9" name="Google Shape;5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60" name="Google Shape;6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61" name="Google Shape;6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62" name="Google Shape;6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68" name="Google Shape;68;p5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200"/>
              <a:buFont typeface="Calibri" panose="020F0502020204030204"/>
              <a:buNone/>
              <a:defRPr sz="12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hyperlink" Target="https://www.lifewire.com/what-is-a-file-extension-2625879" TargetMode="Externa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hyperlink" Target="https://linux.die.net/man/1/ls" TargetMode="Externa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hyperlink" Target="https://linux.die.net/man/1/echo" TargetMode="Externa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panose="020B0604020202020204"/>
              <a:buNone/>
            </a:pPr>
            <a:endParaRPr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ctr" rtl="0">
              <a:lnSpc>
                <a:spcPct val="100000"/>
              </a:lnSpc>
              <a:spcBef>
                <a:spcPts val="0"/>
              </a:spcBef>
              <a:spcAft>
                <a:spcPts val="0"/>
              </a:spcAft>
              <a:buClr>
                <a:schemeClr val="dk1"/>
              </a:buClr>
              <a:buSzPts val="4000"/>
              <a:buFont typeface="Arial" panose="020B0604020202020204"/>
              <a:buNone/>
            </a:pPr>
            <a:r>
              <a:rPr lang="en-US"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Orientation to Computing-I</a:t>
            </a:r>
            <a:endParaRPr lang="en-US"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ctr" rtl="0">
              <a:lnSpc>
                <a:spcPct val="100000"/>
              </a:lnSpc>
              <a:spcBef>
                <a:spcPts val="0"/>
              </a:spcBef>
              <a:spcAft>
                <a:spcPts val="0"/>
              </a:spcAft>
              <a:buClr>
                <a:schemeClr val="dk1"/>
              </a:buClr>
              <a:buSzPts val="4000"/>
              <a:buFont typeface="Arial" panose="020B0604020202020204"/>
              <a:buNone/>
            </a:pPr>
            <a:endParaRPr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ctr" rtl="0">
              <a:lnSpc>
                <a:spcPct val="100000"/>
              </a:lnSpc>
              <a:spcBef>
                <a:spcPts val="0"/>
              </a:spcBef>
              <a:spcAft>
                <a:spcPts val="0"/>
              </a:spcAft>
              <a:buClr>
                <a:schemeClr val="dk1"/>
              </a:buClr>
              <a:buSzPts val="4000"/>
              <a:buFont typeface="Arial" panose="020B0604020202020204"/>
              <a:buNone/>
            </a:pPr>
            <a:endParaRPr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ctr" rtl="0">
              <a:lnSpc>
                <a:spcPct val="100000"/>
              </a:lnSpc>
              <a:spcBef>
                <a:spcPts val="0"/>
              </a:spcBef>
              <a:spcAft>
                <a:spcPts val="0"/>
              </a:spcAft>
              <a:buClr>
                <a:schemeClr val="dk1"/>
              </a:buClr>
              <a:buSzPts val="4000"/>
              <a:buFont typeface="Arial" panose="020B0604020202020204"/>
              <a:buNone/>
            </a:pPr>
            <a:r>
              <a:rPr lang="en-US"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 T P :2 0 0</a:t>
            </a:r>
            <a:endParaRPr lang="en-US"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0" name="Google Shape;90;p1" descr="India's Best Private University in Punjab - LPU"/>
          <p:cNvPicPr preferRelativeResize="0"/>
          <p:nvPr/>
        </p:nvPicPr>
        <p:blipFill rotWithShape="1">
          <a:blip r:embed="rId1"/>
          <a:srcRect/>
          <a:stretch>
            <a:fill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FAT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72" name="Google Shape;172;p10"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73" name="Google Shape;173;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10"/>
          <p:cNvSpPr txBox="1">
            <a:spLocks noGrp="1"/>
          </p:cNvSpPr>
          <p:nvPr>
            <p:ph type="body" idx="1"/>
          </p:nvPr>
        </p:nvSpPr>
        <p:spPr>
          <a:xfrm>
            <a:off x="428625" y="1357312"/>
            <a:ext cx="8229600"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FAT32</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Full form is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allocation table</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One of the oldest file systems available on the windows machine.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Introduced on ms-dos 7.1 / windows 95 in 1996</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Developed for floppy disks but later used on hard drive, USB flash drives, and SSD cards.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Until windows xp, it was default file system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56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FAT8, FAT12, and FAT16, FAT32 are its variat</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ions.</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342900" marR="0" lvl="0" indent="-165100" algn="l" rtl="0">
              <a:spcBef>
                <a:spcPts val="56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10"/>
          <p:cNvSpPr txBox="1"/>
          <p:nvPr/>
        </p:nvSpPr>
        <p:spPr>
          <a:xfrm>
            <a:off x="2428875" y="5643562"/>
            <a:ext cx="5072062" cy="4286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Structure of FAT32 File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FAT32 contd..</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Google Shape;182;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83" name="Google Shape;183;p11"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84" name="Google Shape;184;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11"/>
          <p:cNvSpPr txBox="1">
            <a:spLocks noGrp="1"/>
          </p:cNvSpPr>
          <p:nvPr>
            <p:ph type="body" idx="1"/>
          </p:nvPr>
        </p:nvSpPr>
        <p:spPr>
          <a:xfrm>
            <a:off x="457200" y="1214437"/>
            <a:ext cx="8229600" cy="5072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Advantages:</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Can hold up to 268,173,300 files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backup FAT table copy gets automatically relocated to the root folder in FAT32 systems, which further can be used for the restoration of files.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Drive sizes are between 2 and 16 tb with 64kb clusters.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Is the official format for sd and sdhc cards.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lnSpc>
                <a:spcPct val="100000"/>
              </a:lnSpc>
              <a:spcBef>
                <a:spcPts val="400"/>
              </a:spcBef>
              <a:spcAft>
                <a:spcPts val="0"/>
              </a:spcAft>
              <a:buClr>
                <a:schemeClr val="dk1"/>
              </a:buClr>
              <a:buSzPts val="2000"/>
              <a:buFont typeface="Arial" panose="020B0604020202020204"/>
              <a:buNone/>
            </a:pPr>
            <a:endParaRPr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Each file can have a maximum size of 4GB (GigaBytes).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No control over file permissions and data security.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native disk’s maximum disk size for FAT32 is 32 GB. It is possible to expand it up to 2TB.</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FAT32 is no longer used on modern, internal Windows hard drives as most systems have adopted the NTFS standard.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GFS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92" name="Google Shape;192;p12"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93" name="Google Shape;193;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2"/>
          <p:cNvSpPr txBox="1">
            <a:spLocks noGrp="1"/>
          </p:cNvSpPr>
          <p:nvPr>
            <p:ph type="body" idx="1"/>
          </p:nvPr>
        </p:nvSpPr>
        <p:spPr>
          <a:xfrm>
            <a:off x="457200" y="1357312"/>
            <a:ext cx="3757612" cy="4429125"/>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Full Form is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Global File System</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 cluster of files that are shared between a number of computers and end systems from which data or services are accessed, stored and fetched.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GFS reads and writes to the remote device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5" name="Google Shape;195;p12" descr="fig-gfs-gnbd-san.png"/>
          <p:cNvPicPr preferRelativeResize="0"/>
          <p:nvPr/>
        </p:nvPicPr>
        <p:blipFill rotWithShape="1">
          <a:blip r:embed="rId2"/>
          <a:srcRect/>
          <a:stretch>
            <a:fillRect/>
          </a:stretch>
        </p:blipFill>
        <p:spPr>
          <a:xfrm>
            <a:off x="4387850" y="1428750"/>
            <a:ext cx="4159250" cy="4071937"/>
          </a:xfrm>
          <a:prstGeom prst="rect">
            <a:avLst/>
          </a:prstGeom>
          <a:noFill/>
          <a:ln>
            <a:noFill/>
          </a:ln>
        </p:spPr>
      </p:pic>
      <p:sp>
        <p:nvSpPr>
          <p:cNvPr id="196" name="Google Shape;196;p12"/>
          <p:cNvSpPr txBox="1"/>
          <p:nvPr/>
        </p:nvSpPr>
        <p:spPr>
          <a:xfrm>
            <a:off x="4786312" y="5572125"/>
            <a:ext cx="3357562" cy="357187"/>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Times New Roman" panose="020206030504050203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GFS Overview</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NTFS	(New Technology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2" name="Google Shape;202;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03" name="Google Shape;203;p13"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04" name="Google Shape;204;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13"/>
          <p:cNvSpPr txBox="1">
            <a:spLocks noGrp="1"/>
          </p:cNvSpPr>
          <p:nvPr>
            <p:ph type="body" idx="1"/>
          </p:nvPr>
        </p:nvSpPr>
        <p:spPr>
          <a:xfrm>
            <a:off x="457200" y="1600200"/>
            <a:ext cx="440055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panose="020B0604020202020204"/>
              <a:buChar char="•"/>
            </a:pPr>
            <a:r>
              <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NTFS:- </a:t>
            </a:r>
            <a:endParaRPr lang="en-US" sz="24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Current Windows versions beginning with Windows XP — use the NTFS file system to partition their code.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 is possible to format external drives with either FAT32 or NTFS.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6" name="Google Shape;206;p13" descr="ntfs.png"/>
          <p:cNvPicPr preferRelativeResize="0"/>
          <p:nvPr/>
        </p:nvPicPr>
        <p:blipFill rotWithShape="1">
          <a:blip r:embed="rId2"/>
          <a:srcRect/>
          <a:stretch>
            <a:fillRect/>
          </a:stretch>
        </p:blipFill>
        <p:spPr>
          <a:xfrm>
            <a:off x="4718050" y="1857375"/>
            <a:ext cx="4425950" cy="250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Differences between FAT32, exFAT, and NTFS File Systems.</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 name="Google Shape;21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13" name="Google Shape;213;p14"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5" name="Google Shape;215;p14"/>
          <p:cNvPicPr preferRelativeResize="0">
            <a:picLocks noGrp="1"/>
          </p:cNvPicPr>
          <p:nvPr>
            <p:ph type="body" idx="1"/>
          </p:nvPr>
        </p:nvPicPr>
        <p:blipFill rotWithShape="1">
          <a:blip r:embed="rId2"/>
          <a:srcRect/>
          <a:stretch>
            <a:fillRect/>
          </a:stretch>
        </p:blipFill>
        <p:spPr>
          <a:xfrm>
            <a:off x="857250" y="1643062"/>
            <a:ext cx="7215187" cy="408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HFS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22" name="Google Shape;222;p15"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23" name="Google Shape;223;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file with the HFS </a:t>
            </a:r>
            <a:r>
              <a:rPr lang="en-US" sz="2000" b="0" i="0" u="sng">
                <a:solidFill>
                  <a:schemeClr val="dk1"/>
                </a:solidFill>
                <a:latin typeface="Calibri" panose="020F0502020204030204"/>
                <a:ea typeface="Calibri" panose="020F0502020204030204"/>
                <a:cs typeface="Calibri" panose="020F0502020204030204"/>
                <a:sym typeface="Calibri" panose="020F0502020204030204"/>
                <a:hlinkClick r:id="rId2"/>
              </a:rPr>
              <a:t>file extension</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an HFS disk image file.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Known as Hierarchical File System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Used to store the files on floppy disks, CD-ROM discs, and hard drives of older Apple Macintosh computers.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Btrfs</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0" name="Google Shape;230;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31" name="Google Shape;231;p16"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32" name="Google Shape;232;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3" name="Google Shape;2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Btrfs — "better file system" — is a newer, still in development, Linux file system.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 is a copy-on-write (CoW) filesystem.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goal is to provide additional features that allow Linux to scale up to larger storage amounts.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Concept of Pipes and Redirection</a:t>
            </a: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50" name="Google Shape;250;p18"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51" name="Google Shape;251;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2" name="Google Shape;252;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pipe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is a connection between two processes, such that the standard output from one process becomes the standard input of the other process.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 UNIX Operating System, Pipes are useful for communication between related processes(inter-process communication).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Although pipe can be accessed like an ordinary file, the system actually manages it as FIFO queue.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3" name="Google Shape;253;p18" descr="ipc.PNG"/>
          <p:cNvPicPr preferRelativeResize="0"/>
          <p:nvPr/>
        </p:nvPicPr>
        <p:blipFill rotWithShape="1">
          <a:blip r:embed="rId2"/>
          <a:srcRect/>
          <a:stretch>
            <a:fillRect/>
          </a:stretch>
        </p:blipFill>
        <p:spPr>
          <a:xfrm>
            <a:off x="928687" y="3929062"/>
            <a:ext cx="7312025" cy="2198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Concept of Redirection</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60" name="Google Shape;260;p19"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61" name="Google Shape;261;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9"/>
          <p:cNvSpPr txBox="1"/>
          <p:nvPr/>
        </p:nvSpPr>
        <p:spPr>
          <a:xfrm>
            <a:off x="928687" y="1582737"/>
            <a:ext cx="7215187"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Redirection is for files (you redirect streams to/from files). </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One common need when we run applications is to direct the output into a file instead of the terminal. A redirect sends a channel of output to a file.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is typically done with the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&gt;</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operator between the application to run and the file to write the output into. For example, we can send the output of the </a:t>
            </a:r>
            <a:r>
              <a:rPr lang="en-US" sz="2000" b="0" i="1" u="sng">
                <a:solidFill>
                  <a:schemeClr val="dk1"/>
                </a:solidFill>
                <a:latin typeface="Arial" panose="020B0604020202020204"/>
                <a:ea typeface="Arial" panose="020B0604020202020204"/>
                <a:cs typeface="Arial" panose="020B0604020202020204"/>
                <a:sym typeface="Arial" panose="020B0604020202020204"/>
                <a:hlinkClick r:id="rId2"/>
              </a:rPr>
              <a:t>ls</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command into a file called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files</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as follows: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Times New Roman" panose="020206030504050203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ls &gt; files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Searching the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8" name="Google Shape;268;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69" name="Google Shape;269;p20"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70" name="Google Shape;270;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1" name="Google Shape;271;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panose="020B0604020202020204"/>
              <a:buChar char="•"/>
            </a:pPr>
            <a:r>
              <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command- </a:t>
            </a: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find</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8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 search for files in a directory hierarchy under Linux and all other UNIX like operating systems.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80"/>
              </a:spcBef>
              <a:spcAft>
                <a:spcPts val="0"/>
              </a:spcAft>
              <a:buClr>
                <a:schemeClr val="dk1"/>
              </a:buClr>
              <a:buSzPts val="2400"/>
              <a:buFont typeface="Arial" panose="020B06040202020202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Examples: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find . - name thisfile.txt. ...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find /home -name *.jpg. Look for all . ...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l" rtl="0">
              <a:lnSpc>
                <a:spcPct val="100000"/>
              </a:lnSpc>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Unit 3</a:t>
            </a:r>
            <a:br>
              <a:rPr lang="en-US" sz="4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system management </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9" name="Google Shape;99;p2"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system management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File system basics, Types of file systems(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Other Shell commands:</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ls, cat, man, cd, touch, cp, mv, rmdir, mkdir, rm, chmod, pwd, ps, kill, etc, Kernel and types of kernels.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Searching the File System contd..</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7" name="Google Shape;277;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78" name="Google Shape;278;p21"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79" name="Google Shape;279;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0" name="Google Shape;280;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0" marR="0" lvl="2" indent="-228600" algn="just"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command-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grep</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Char char="•"/>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Grep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 an acronym that stands for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lobal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egular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xpression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rint.</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grep command searches through the file, looking for matches to the pattern specified.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Grep is case-sensitive. </a:t>
            </a: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Example: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grep  myname biodata</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Here biodata is file and myname is specific pattern for searching in biodata file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of grep</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6" name="Google Shape;286;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87" name="Google Shape;287;p22"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88" name="Google Shape;288;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89" name="Google Shape;289;p22"/>
          <p:cNvPicPr preferRelativeResize="0">
            <a:picLocks noGrp="1"/>
          </p:cNvPicPr>
          <p:nvPr>
            <p:ph type="body" idx="1"/>
          </p:nvPr>
        </p:nvPicPr>
        <p:blipFill rotWithShape="1">
          <a:blip r:embed="rId2"/>
          <a:srcRect/>
          <a:stretch>
            <a:fillRect/>
          </a:stretch>
        </p:blipFill>
        <p:spPr>
          <a:xfrm>
            <a:off x="1149350" y="1600200"/>
            <a:ext cx="6845300" cy="45259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428625"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of grep contd..</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296" name="Google Shape;296;p23"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297" name="Google Shape;297;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98" name="Google Shape;298;p23"/>
          <p:cNvPicPr preferRelativeResize="0"/>
          <p:nvPr/>
        </p:nvPicPr>
        <p:blipFill rotWithShape="1">
          <a:blip r:embed="rId2"/>
          <a:srcRect/>
          <a:stretch>
            <a:fillRect/>
          </a:stretch>
        </p:blipFill>
        <p:spPr>
          <a:xfrm>
            <a:off x="714375" y="1571625"/>
            <a:ext cx="7448550" cy="450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Process Signals</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4" name="Google Shape;304;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05" name="Google Shape;305;p24"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06" name="Google Shape;306;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7" name="Google Shape;307;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signal is basically a one-way notification.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signal can be sent by the kernel to a process, by a process to another process, or a process to itself.</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Signals are one of the ways process communicate among themselves and with the kernel.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list of the most commonly used signals follow:</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SIGTERM:</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Surprisingly, the default signal sent by kill command.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Asks the process to terminate voluntarily.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SIGKILL:</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unlike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SIGTERM,</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forces the process to terminate.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Can't be blocked or handled.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SIGSTOP: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suspend the process execution.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23" name="Google Shape;323;p26"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24" name="Google Shape;324;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Google Shape;325;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panose="02020603050405020304"/>
              <a:buNone/>
            </a:pPr>
            <a:r>
              <a:rPr lang="en-US" sz="3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Description of Signals </a:t>
            </a:r>
            <a:endParaRPr lang="en-US" sz="3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6" name="Google Shape;326;p26"/>
          <p:cNvPicPr preferRelativeResize="0"/>
          <p:nvPr/>
        </p:nvPicPr>
        <p:blipFill rotWithShape="1">
          <a:blip r:embed="rId2"/>
          <a:srcRect/>
          <a:stretch>
            <a:fillRect/>
          </a:stretch>
        </p:blipFill>
        <p:spPr>
          <a:xfrm>
            <a:off x="928687" y="1428750"/>
            <a:ext cx="7358062" cy="41449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32" name="Google Shape;332;p27"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33" name="Google Shape;33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34" name="Google Shape;334;p27"/>
          <p:cNvPicPr preferRelativeResize="0"/>
          <p:nvPr/>
        </p:nvPicPr>
        <p:blipFill rotWithShape="1">
          <a:blip r:embed="rId2"/>
          <a:srcRect t="16858"/>
          <a:stretch>
            <a:fillRect/>
          </a:stretch>
        </p:blipFill>
        <p:spPr>
          <a:xfrm>
            <a:off x="1214437" y="1143000"/>
            <a:ext cx="6610350" cy="4579937"/>
          </a:xfrm>
          <a:prstGeom prst="rect">
            <a:avLst/>
          </a:prstGeom>
          <a:noFill/>
          <a:ln>
            <a:noFill/>
          </a:ln>
        </p:spPr>
      </p:pic>
      <p:sp>
        <p:nvSpPr>
          <p:cNvPr id="335" name="Google Shape;335;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panose="02020603050405020304"/>
              <a:buNone/>
            </a:pPr>
            <a:r>
              <a:rPr lang="en-US" sz="3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Linux Signals</a:t>
            </a:r>
            <a:endParaRPr lang="en-US" sz="3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1" name="Google Shape;341;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42" name="Google Shape;342;p28"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43" name="Google Shape;343;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4" name="Google Shape;344;p28"/>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panose="020B0604020202020204"/>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Activity</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Pausing and resuming process from a Linux terminal,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 command</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0" name="Google Shape;350;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51" name="Google Shape;351;p29"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52" name="Google Shape;352;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3" name="Google Shape;353;p29"/>
          <p:cNvSpPr txBox="1">
            <a:spLocks noGrp="1"/>
          </p:cNvSpPr>
          <p:nvPr>
            <p:ph type="body" idx="1"/>
          </p:nvPr>
        </p:nvSpPr>
        <p:spPr>
          <a:xfrm>
            <a:off x="357187" y="1643062"/>
            <a:ext cx="8229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killall</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Linux only command. It kills processes by names.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Examples: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killall {Process-Name-Here}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killall -9 {Process-Name-Here}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killall -15 {Process-Name-Here}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 the process using a PID (Process ID)</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kill 3486</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None/>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PID can be searched using pgrep command</a:t>
            </a:r>
            <a:endPar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 Variable	</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9" name="Google Shape;359;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60" name="Google Shape;360;p30"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61" name="Google Shape;361;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2" name="Google Shape;362;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 displays or set a search path for executable files at the command line.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Syntax PATH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pathname</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pathname</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pathname</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pathname</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PATH PATH ; Key pathname : drive letter and/or folder ; : the command 'PATH ;' will clear the path PATH without parameters will display the current path.</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%PATH% environment variable contains a list of folders.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PATH variable is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an environment variable containing an ordered list of paths</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that Linux will search for executables when running a command.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just"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example, if we want to print </a:t>
            </a:r>
            <a:r>
              <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Hello, world!</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in Bash, the command </a:t>
            </a:r>
            <a:r>
              <a:rPr lang="en-US" sz="2000" b="0" i="1" u="sng" strike="noStrike" cap="none">
                <a:solidFill>
                  <a:schemeClr val="dk1"/>
                </a:solidFill>
                <a:latin typeface="Calibri" panose="020F0502020204030204"/>
                <a:ea typeface="Calibri" panose="020F0502020204030204"/>
                <a:cs typeface="Calibri" panose="020F0502020204030204"/>
                <a:sym typeface="Calibri" panose="020F0502020204030204"/>
                <a:hlinkClick r:id="rId2"/>
              </a:rPr>
              <a:t>echo</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can be used rather than </a:t>
            </a:r>
            <a:r>
              <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/bin/echo,</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so long as </a:t>
            </a:r>
            <a:r>
              <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/bin</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in </a:t>
            </a:r>
            <a:r>
              <a:rPr lang="en-US" sz="2000" b="0"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PATH</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Adding/Deleting a Path</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8" name="Google Shape;368;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69" name="Google Shape;369;p31"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70" name="Google Shape;370;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1" name="Google Shape;371;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the export command, new path can be added</a:t>
            </a:r>
            <a:r>
              <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65100" algn="l" rtl="0">
              <a:spcBef>
                <a:spcPts val="560"/>
              </a:spcBef>
              <a:spcAft>
                <a:spcPts val="0"/>
              </a:spcAft>
              <a:buClr>
                <a:schemeClr val="dk1"/>
              </a:buClr>
              <a:buSzPts val="2800"/>
              <a:buFont typeface="Arial" panose="020B0604020202020204"/>
              <a:buNone/>
            </a:pPr>
            <a:endParaRPr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panose="020B06040202020202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Understanding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88900" algn="l" rtl="0">
              <a:spcBef>
                <a:spcPts val="800"/>
              </a:spcBef>
              <a:spcAft>
                <a:spcPts val="0"/>
              </a:spcAft>
              <a:buClr>
                <a:schemeClr val="dk1"/>
              </a:buClr>
              <a:buSzPts val="4000"/>
              <a:buFont typeface="Arial" panose="020B0604020202020204"/>
              <a:buNone/>
            </a:pPr>
            <a:endParaRPr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107" name="Google Shape;107;p3"/>
          <p:cNvSpPr txBox="1"/>
          <p:nvPr/>
        </p:nvSpPr>
        <p:spPr>
          <a:xfrm>
            <a:off x="642937" y="1143000"/>
            <a:ext cx="7929562" cy="2862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system is a structure used to organize data and programs on computer storage devices.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 keeps track of the physical locations of all data elements on disk and allows users to quickly and reliably retrieve files when needed.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2700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Every operating system, from MS-DOS to Windows 95, Windows XP and Linux, has its own file system.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8" name="Google Shape;108;p3"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09" name="Google Shape;109;p3"/>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3" descr="Understand FIle system.png"/>
          <p:cNvPicPr preferRelativeResize="0"/>
          <p:nvPr/>
        </p:nvPicPr>
        <p:blipFill rotWithShape="1">
          <a:blip r:embed="rId2"/>
          <a:srcRect l="7609" r="7607" b="19999"/>
          <a:stretch>
            <a:fillRect/>
          </a:stretch>
        </p:blipFill>
        <p:spPr>
          <a:xfrm>
            <a:off x="2000250" y="4143375"/>
            <a:ext cx="5357812" cy="17859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7" name="Google Shape;377;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78" name="Google Shape;378;p32"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79" name="Google Shape;379;p3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0" name="Google Shape;380;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Activity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Add to the path in Windows	</a:t>
            </a:r>
            <a:endParaRPr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65100" algn="l" rtl="0">
              <a:spcBef>
                <a:spcPts val="560"/>
              </a:spcBef>
              <a:spcAft>
                <a:spcPts val="0"/>
              </a:spcAft>
              <a:buClr>
                <a:schemeClr val="dk1"/>
              </a:buClr>
              <a:buSzPts val="2800"/>
              <a:buFont typeface="Arial" panose="020B0604020202020204"/>
              <a:buNone/>
            </a:pPr>
            <a:endParaRPr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Other Shell Commands:</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6" name="Google Shape;386;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87" name="Google Shape;387;p33"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388" name="Google Shape;388;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9" name="Google Shape;389;p33"/>
          <p:cNvSpPr txBox="1">
            <a:spLocks noGrp="1"/>
          </p:cNvSpPr>
          <p:nvPr>
            <p:ph type="body" idx="1"/>
          </p:nvPr>
        </p:nvSpPr>
        <p:spPr>
          <a:xfrm>
            <a:off x="1071562" y="1617662"/>
            <a:ext cx="3186112" cy="288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ls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cat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man</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touch</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cp</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mv</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33"/>
          <p:cNvSpPr txBox="1"/>
          <p:nvPr/>
        </p:nvSpPr>
        <p:spPr>
          <a:xfrm>
            <a:off x="4457700" y="1571625"/>
            <a:ext cx="31861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Calibri" panose="020F0502020204030204"/>
              <a:buNone/>
            </a:pPr>
            <a:br>
              <a:rPr lang="en-US" sz="2800" b="0" i="0" u="none">
                <a:solidFill>
                  <a:schemeClr val="dk1"/>
                </a:solidFill>
                <a:latin typeface="Calibri" panose="020F0502020204030204"/>
                <a:ea typeface="Calibri" panose="020F0502020204030204"/>
                <a:cs typeface="Calibri" panose="020F0502020204030204"/>
                <a:sym typeface="Calibri" panose="020F0502020204030204"/>
              </a:rPr>
            </a:br>
            <a:endParaRPr lang="en-US" sz="2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1" name="Google Shape;391;p33"/>
          <p:cNvSpPr txBox="1"/>
          <p:nvPr/>
        </p:nvSpPr>
        <p:spPr>
          <a:xfrm>
            <a:off x="6457950" y="1617662"/>
            <a:ext cx="2185987"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392" name="Google Shape;392;p33"/>
          <p:cNvSpPr txBox="1"/>
          <p:nvPr/>
        </p:nvSpPr>
        <p:spPr>
          <a:xfrm>
            <a:off x="4857750" y="1571625"/>
            <a:ext cx="3186112"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rmdir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mkdir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rm</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chmod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pwd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8" name="Google Shape;3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399" name="Google Shape;399;p34"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00" name="Google Shape;400;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1" name="Google Shape;401;p34"/>
          <p:cNvSpPr txBox="1">
            <a:spLocks noGrp="1"/>
          </p:cNvSpPr>
          <p:nvPr>
            <p:ph type="body" idx="1"/>
          </p:nvPr>
        </p:nvSpPr>
        <p:spPr>
          <a:xfrm>
            <a:off x="357187" y="1571625"/>
            <a:ext cx="8229600" cy="1571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ls command</a:t>
            </a: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ls command is used to list files or directories</a:t>
            </a:r>
            <a:r>
              <a:rPr lang="en-US" sz="20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 Linux and other Unix-based operating systems.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Use of ls command as below:</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02" name="Google Shape;402;p34"/>
          <p:cNvPicPr preferRelativeResize="0"/>
          <p:nvPr/>
        </p:nvPicPr>
        <p:blipFill rotWithShape="1">
          <a:blip r:embed="rId2"/>
          <a:srcRect/>
          <a:stretch>
            <a:fillRect/>
          </a:stretch>
        </p:blipFill>
        <p:spPr>
          <a:xfrm>
            <a:off x="857250" y="3233737"/>
            <a:ext cx="7143750" cy="2838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8" name="Google Shape;4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09" name="Google Shape;409;p35"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10" name="Google Shape;410;p3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1" name="Google Shape;411;p35"/>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cat command</a:t>
            </a: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Outputs the contents of a text file.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You can use it to read brief files or to concatenate files together.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append file1 onto the end of file2, enter: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320"/>
              </a:spcBef>
              <a:spcAft>
                <a:spcPts val="0"/>
              </a:spcAft>
              <a:buClr>
                <a:schemeClr val="dk1"/>
              </a:buClr>
              <a:buSzPts val="1600"/>
              <a:buFont typeface="Arial" panose="020B0604020202020204"/>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cat file1 &gt;&gt; file2 </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view the contents of a file named myfile, enter: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320"/>
              </a:spcBef>
              <a:spcAft>
                <a:spcPts val="0"/>
              </a:spcAft>
              <a:buClr>
                <a:schemeClr val="dk1"/>
              </a:buClr>
              <a:buSzPts val="1600"/>
              <a:buFont typeface="Arial" panose="020B0604020202020204"/>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cat myfile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41300" algn="l" rtl="0">
              <a:spcBef>
                <a:spcPts val="320"/>
              </a:spcBef>
              <a:spcAft>
                <a:spcPts val="0"/>
              </a:spcAft>
              <a:buClr>
                <a:schemeClr val="dk1"/>
              </a:buClr>
              <a:buSzPts val="1600"/>
              <a:buFont typeface="Arial" panose="020B0604020202020204"/>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7" name="Google Shape;417;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18" name="Google Shape;418;p36"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19" name="Google Shape;419;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20" name="Google Shape;420;p36"/>
          <p:cNvSpPr txBox="1">
            <a:spLocks noGrp="1"/>
          </p:cNvSpPr>
          <p:nvPr>
            <p:ph type="body" idx="1"/>
          </p:nvPr>
        </p:nvSpPr>
        <p:spPr>
          <a:xfrm>
            <a:off x="428625" y="1428750"/>
            <a:ext cx="8229600" cy="450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man command</a:t>
            </a: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man command is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built-in manual for using Linux commands</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Displays the user manual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of any command that we can run on the terminal. It provides a detailed view of the command which includes NAME, SYNOPSIS, DESCRIPTION, OPTIONS, EXIT STATUS, RETURN VALUES, ERRORS, FILES, VERSIONS, EXAMPLES, AUTHORS.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Basic Symbol</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option</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the search result output.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section number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section in which to look for the man page.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command name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name of the command which man page you want to see.</a:t>
            </a: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158750" algn="just" rtl="0">
              <a:lnSpc>
                <a:spcPct val="100000"/>
              </a:lnSpc>
              <a:spcBef>
                <a:spcPts val="400"/>
              </a:spcBef>
              <a:spcAft>
                <a:spcPts val="0"/>
              </a:spcAft>
              <a:buClr>
                <a:schemeClr val="dk1"/>
              </a:buClr>
              <a:buSzPts val="2000"/>
              <a:buFont typeface="Arial" panose="020B0604020202020204"/>
              <a:buNone/>
            </a:pPr>
            <a:endParaRPr sz="20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21" name="Google Shape;421;p36"/>
          <p:cNvPicPr preferRelativeResize="0"/>
          <p:nvPr/>
        </p:nvPicPr>
        <p:blipFill rotWithShape="1">
          <a:blip r:embed="rId2"/>
          <a:srcRect/>
          <a:stretch>
            <a:fillRect/>
          </a:stretch>
        </p:blipFill>
        <p:spPr>
          <a:xfrm>
            <a:off x="1500187" y="3786187"/>
            <a:ext cx="5727700" cy="1003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7" name="Google Shape;427;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28" name="Google Shape;428;p37"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29" name="Google Shape;429;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0" name="Google Shape;430;p37"/>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panose="020B0604020202020204"/>
              <a:buNone/>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cd command</a:t>
            </a: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  changes your current directory location.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By default, your Unix login session begins in your home directory.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switch to a subdirectory (of the current directory) named myfiles, enter: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cd myfiles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switch to a directory named /home/dvader/empire_docs, enter: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cd /home/dvader/empire_docs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36" name="Google Shape;436;p38"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37" name="Google Shape;437;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8" name="Google Shape;438;p38"/>
          <p:cNvSpPr txBox="1">
            <a:spLocks noGrp="1"/>
          </p:cNvSpPr>
          <p:nvPr>
            <p:ph type="body" idx="1"/>
          </p:nvPr>
        </p:nvSpPr>
        <p:spPr>
          <a:xfrm>
            <a:off x="500062" y="1428750"/>
            <a:ext cx="3000375" cy="4000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panose="020B0604020202020204"/>
              <a:buNone/>
            </a:pPr>
            <a:r>
              <a:rPr lang="en-US"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Touch</a:t>
            </a:r>
            <a:endParaRPr lang="en-US"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None/>
            </a:pPr>
            <a:r>
              <a:rPr lang="en-US"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touch</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command's primary function is to modify a timestamp.</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1"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9" name="Google Shape;439;p38"/>
          <p:cNvSpPr txBox="1">
            <a:spLocks noGrp="1"/>
          </p:cNvSpPr>
          <p:nvPr>
            <p:ph type="title"/>
          </p:nvPr>
        </p:nvSpPr>
        <p:spPr>
          <a:xfrm>
            <a:off x="500062"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40" name="Google Shape;440;p38"/>
          <p:cNvPicPr preferRelativeResize="0"/>
          <p:nvPr/>
        </p:nvPicPr>
        <p:blipFill rotWithShape="1">
          <a:blip r:embed="rId2"/>
          <a:srcRect/>
          <a:stretch>
            <a:fillRect/>
          </a:stretch>
        </p:blipFill>
        <p:spPr>
          <a:xfrm>
            <a:off x="4214812" y="1214437"/>
            <a:ext cx="4600575" cy="4000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46" name="Google Shape;446;p39"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47" name="Google Shape;447;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8" name="Google Shape;448;p39"/>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62626"/>
              </a:buClr>
              <a:buSzPts val="2000"/>
              <a:buFont typeface="Arial" panose="020B0604020202020204"/>
              <a:buNone/>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cp</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command copies a file, preserving the original and creating an identical copy.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0" marR="0" lvl="2" indent="-22860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cp -i oldfile newfile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mv</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mv stands for move.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mv is used to move one or more files or directories from one place to another in a file system like UNIX.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Use it as: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mv [Option] source destination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chmod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command changes the permission information associated with a file.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9" name="Google Shape;4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55" name="Google Shape;455;p40"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56" name="Google Shape;456;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7" name="Google Shape;457;p40"/>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Mkdir</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mkdir command is used to create (or make) a directory.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Example:</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mkdir LPUCSE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None/>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rmdir</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rmdir directory is used to remove directories, but only those that are empty (i.e., contain no files or subdirectories). In order to delete a directory with actual contents, you must use the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rm -R</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command.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Example</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 remove an empty directory: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rmdir /mike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58" name="Google Shape;458;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64" name="Google Shape;464;p41"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65" name="Google Shape;465;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6" name="Google Shape;466;p41"/>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panose="020B0604020202020204"/>
              <a:buNone/>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Rm</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 the rm command to remove files you no longer need.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None/>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Example</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Removing one file at a time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rm CSEA.txt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Pwd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Simply type pwd into your terminal, and the command will output the absolute path of your print working directory.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pwd command writes to standard output the full path name of your current directory (from the root directory). All directories are separated by a / (slash). The root directory is represented by the first /, and the last directory named is your current directory.</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ps command, short for Process Status, is a command line utility that is used to display or view information related to the processes running in a Linux system.</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7" name="Google Shape;4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16" name="Google Shape;116;p4"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17" name="Google Shape;117;p4"/>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8" name="Google Shape;118;p4" descr="fs in os.jpg"/>
          <p:cNvPicPr preferRelativeResize="0">
            <a:picLocks noGrp="1"/>
          </p:cNvPicPr>
          <p:nvPr>
            <p:ph type="body" idx="1"/>
          </p:nvPr>
        </p:nvPicPr>
        <p:blipFill rotWithShape="1">
          <a:blip r:embed="rId2"/>
          <a:srcRect/>
          <a:stretch>
            <a:fillRect/>
          </a:stretch>
        </p:blipFill>
        <p:spPr>
          <a:xfrm>
            <a:off x="3000375" y="1000125"/>
            <a:ext cx="3498850" cy="4895850"/>
          </a:xfrm>
          <a:prstGeom prst="rect">
            <a:avLst/>
          </a:prstGeom>
          <a:noFill/>
          <a:ln>
            <a:noFill/>
          </a:ln>
        </p:spPr>
      </p:pic>
      <p:sp>
        <p:nvSpPr>
          <p:cNvPr id="119" name="Google Shape;119;p4"/>
          <p:cNvSpPr txBox="1"/>
          <p:nvPr/>
        </p:nvSpPr>
        <p:spPr>
          <a:xfrm>
            <a:off x="714375" y="357187"/>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Times New Roman" panose="02020603050405020304"/>
              <a:buNone/>
            </a:pPr>
            <a:r>
              <a:rPr lang="en-US" sz="4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Representation of File System</a:t>
            </a:r>
            <a:endParaRPr lang="en-US" sz="4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73" name="Google Shape;473;p42"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74" name="Google Shape;474;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5" name="Google Shape;475;p42"/>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ps command, short for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Process Status</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command line utility that is used to display or view information related to the processes running in a Linux system.</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None/>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kill</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kill command in Linux (located in /bin/kill), is a built-in command which is used to </a:t>
            </a: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terminate processes manually</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6" name="Google Shape;476;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2" name="Google Shape;482;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83" name="Google Shape;483;p43"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84" name="Google Shape;484;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5" name="Google Shape;485;p43"/>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Activity</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Execute various commands on Linux Operating System</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Kernel and types of kernels</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1" name="Google Shape;49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492" name="Google Shape;492;p44"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493" name="Google Shape;493;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4" name="Google Shape;494;p44"/>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Kernel is an intermediary between applications and hardware.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Functions of a Kernel</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None/>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 Kernel in an operating system performs the following functions: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Device Management:</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Processes require various peripheral devices such as a mouse and keyboard connected to the computer to perform various tasks. The Kernel manages the allocation of the peripheral devices.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Resource Management:</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Kernel shares the resources between different processes while ensuring that every process has uniform access to the resources.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Memory Management:</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Every process requires some memory to execute. The Kernel allows the processes to access the memory safely.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Access Computer Resource:</a:t>
            </a: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 kernel can access different computer resources such as RAM, CPU, I/O devices, and other resources. The Kernel decides which memory each process will use, and the action is taken if memory is unavailable.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More about Linux Kernel</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0" name="Google Shape;500;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501" name="Google Shape;501;p45"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502" name="Google Shape;502;p4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03" name="Google Shape;503;p45"/>
          <p:cNvPicPr preferRelativeResize="0">
            <a:picLocks noGrp="1"/>
          </p:cNvPicPr>
          <p:nvPr>
            <p:ph type="body" idx="1"/>
          </p:nvPr>
        </p:nvPicPr>
        <p:blipFill rotWithShape="1">
          <a:blip r:embed="rId2"/>
          <a:srcRect/>
          <a:stretch>
            <a:fillRect/>
          </a:stretch>
        </p:blipFill>
        <p:spPr>
          <a:xfrm>
            <a:off x="2087562" y="1571625"/>
            <a:ext cx="4768850" cy="45259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More about Linux Kernel	</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9" name="Google Shape;509;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510" name="Google Shape;510;p46"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511" name="Google Shape;511;p4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12" name="Google Shape;512;p46"/>
          <p:cNvPicPr preferRelativeResize="0">
            <a:picLocks noGrp="1"/>
          </p:cNvPicPr>
          <p:nvPr>
            <p:ph type="body" idx="1"/>
          </p:nvPr>
        </p:nvPicPr>
        <p:blipFill rotWithShape="1">
          <a:blip r:embed="rId2"/>
          <a:srcRect t="1400" b="1898"/>
          <a:stretch>
            <a:fillRect/>
          </a:stretch>
        </p:blipFill>
        <p:spPr>
          <a:xfrm>
            <a:off x="1571625" y="1143000"/>
            <a:ext cx="6338887" cy="49291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Basic types of kernels</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18" name="Google Shape;51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519" name="Google Shape;519;p47"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520" name="Google Shape;520;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1" name="Google Shape;521;p47"/>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panose="020B0604020202020204"/>
              <a:buChar char="•"/>
            </a:pPr>
            <a:r>
              <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rPr>
              <a:t>3 basic types of kernels as below:</a:t>
            </a:r>
            <a:endParaRPr lang="en-US"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Monolithic</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Microkernel</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Hybrid</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just" rtl="0">
              <a:lnSpc>
                <a:spcPct val="100000"/>
              </a:lnSpc>
              <a:spcBef>
                <a:spcPts val="400"/>
              </a:spcBef>
              <a:spcAft>
                <a:spcPts val="0"/>
              </a:spcAft>
              <a:buClr>
                <a:schemeClr val="dk1"/>
              </a:buClr>
              <a:buSzPts val="2000"/>
              <a:buFont typeface="Arial" panose="020B0604020202020204"/>
              <a:buNone/>
            </a:pPr>
            <a:endParaRPr sz="2000" b="0" i="0"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monolithic kernel is a type of kernel in which the complete OS runs in the kernel space.</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microkernel is a kernel type that implements an operating system by providing methods, including low-level address space management, IPC, and thread management. </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400"/>
              </a:spcBef>
              <a:spcAft>
                <a:spcPts val="0"/>
              </a:spcAft>
              <a:buClr>
                <a:schemeClr val="dk1"/>
              </a:buClr>
              <a:buSzPts val="2000"/>
              <a:buFont typeface="Arial" panose="020B0604020202020204"/>
              <a:buChar char="•"/>
            </a:pPr>
            <a:r>
              <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 hybrid kernel is an operating system kernel architecture that attempts to combine aspects and benefits of microkernel and monolithic kernel architectures used in computer operating systems.</a:t>
            </a:r>
            <a:endParaRPr lang="en-US"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panose="02020603050405020304"/>
              <a:buNone/>
            </a:pP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Basic types of kernels</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8" name="Google Shape;528;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529" name="Google Shape;529;p48"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530" name="Google Shape;530;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31" name="Google Shape;531;p48" descr="mmh.png"/>
          <p:cNvPicPr preferRelativeResize="0">
            <a:picLocks noGrp="1"/>
          </p:cNvPicPr>
          <p:nvPr>
            <p:ph type="body" idx="1"/>
          </p:nvPr>
        </p:nvPicPr>
        <p:blipFill rotWithShape="1">
          <a:blip r:embed="rId2"/>
          <a:srcRect/>
          <a:stretch>
            <a:fillRect/>
          </a:stretch>
        </p:blipFill>
        <p:spPr>
          <a:xfrm>
            <a:off x="357187" y="1500187"/>
            <a:ext cx="8056562"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body" idx="1"/>
          </p:nvPr>
        </p:nvSpPr>
        <p:spPr>
          <a:xfrm>
            <a:off x="500062" y="500062"/>
            <a:ext cx="8229600" cy="56499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000"/>
              <a:buFont typeface="Arial" panose="020B06040202020202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can be..</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sp>
        <p:nvSpPr>
          <p:cNvPr id="126" name="Google Shape;126;p5"/>
          <p:cNvSpPr txBox="1"/>
          <p:nvPr/>
        </p:nvSpPr>
        <p:spPr>
          <a:xfrm>
            <a:off x="642937" y="1285875"/>
            <a:ext cx="7632700" cy="3292475"/>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Regular files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Directory Files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Device Files or Special  Files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387350" algn="just"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387350" algn="just" rtl="0">
              <a:lnSpc>
                <a:spcPct val="100000"/>
              </a:lnSpc>
              <a:spcBef>
                <a:spcPts val="0"/>
              </a:spcBef>
              <a:spcAft>
                <a:spcPts val="0"/>
              </a:spcAft>
              <a:buClr>
                <a:schemeClr val="dk1"/>
              </a:buClr>
              <a:buSzPts val="2000"/>
              <a:buFont typeface="Calibri" panose="020F050202020403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Regular Files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stores data (text, binary, and executable)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Directory files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contains information used to access other files.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just" rtl="0">
              <a:lnSpc>
                <a:spcPct val="100000"/>
              </a:lnSpc>
              <a:spcBef>
                <a:spcPts val="0"/>
              </a:spcBef>
              <a:spcAft>
                <a:spcPts val="0"/>
              </a:spcAft>
              <a:buClr>
                <a:schemeClr val="dk1"/>
              </a:buClr>
              <a:buSzPts val="2000"/>
              <a:buFont typeface="Arial" panose="020B0604020202020204"/>
              <a:buChar char="•"/>
            </a:pP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Device Files</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defines a FIFO (first-in, first-out) pipe file or a physical device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0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7" name="Google Shape;127;p5"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28" name="Google Shape;128;p5"/>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File System Representation</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35" name="Google Shape;135;p6"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36" name="Google Shape;136;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7" name="Google Shape;137;p6" descr="zosb025.gif"/>
          <p:cNvPicPr preferRelativeResize="0"/>
          <p:nvPr/>
        </p:nvPicPr>
        <p:blipFill rotWithShape="1">
          <a:blip r:embed="rId2"/>
          <a:srcRect/>
          <a:stretch>
            <a:fillRect/>
          </a:stretch>
        </p:blipFill>
        <p:spPr>
          <a:xfrm>
            <a:off x="1285875" y="1785937"/>
            <a:ext cx="5665787" cy="4000500"/>
          </a:xfrm>
          <a:prstGeom prst="rect">
            <a:avLst/>
          </a:prstGeom>
          <a:noFill/>
          <a:ln>
            <a:noFill/>
          </a:ln>
        </p:spPr>
      </p:pic>
      <p:sp>
        <p:nvSpPr>
          <p:cNvPr id="138" name="Google Shape;138;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panose="020B0604020202020204"/>
              <a:buNone/>
            </a:pPr>
            <a:r>
              <a:rPr lang="en-US" sz="3200" b="0" i="0" u="none">
                <a:solidFill>
                  <a:schemeClr val="dk1"/>
                </a:solidFill>
                <a:latin typeface="Calibri" panose="020F0502020204030204"/>
                <a:ea typeface="Calibri" panose="020F0502020204030204"/>
                <a:cs typeface="Calibri" panose="020F0502020204030204"/>
                <a:sym typeface="Calibri" panose="020F0502020204030204"/>
              </a:rPr>
              <a:t>   </a:t>
            </a:r>
            <a:endParaRPr lang="en-US" sz="32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Popular File System</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45" name="Google Shape;145;p7"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46" name="Google Shape;146;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7" name="Google Shape;147;p7" descr="File-Systems-12.png"/>
          <p:cNvPicPr preferRelativeResize="0">
            <a:picLocks noGrp="1"/>
          </p:cNvPicPr>
          <p:nvPr>
            <p:ph type="body" idx="1"/>
          </p:nvPr>
        </p:nvPicPr>
        <p:blipFill rotWithShape="1">
          <a:blip r:embed="rId2"/>
          <a:srcRect/>
          <a:stretch>
            <a:fillRect/>
          </a:stretch>
        </p:blipFill>
        <p:spPr>
          <a:xfrm>
            <a:off x="1643062" y="1357312"/>
            <a:ext cx="507206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53" name="Google Shape;153;p8"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54" name="Google Shape;154;p8"/>
          <p:cNvSpPr txBox="1"/>
          <p:nvPr/>
        </p:nvSpPr>
        <p:spPr>
          <a:xfrm>
            <a:off x="285750" y="60007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55" name="Google Shape;155;p8"/>
          <p:cNvPicPr preferRelativeResize="0">
            <a:picLocks noGrp="1"/>
          </p:cNvPicPr>
          <p:nvPr>
            <p:ph type="body" idx="1"/>
          </p:nvPr>
        </p:nvPicPr>
        <p:blipFill rotWithShape="1">
          <a:blip r:embed="rId2"/>
          <a:srcRect l="20831" t="26011" r="21873" b="6085"/>
          <a:stretch>
            <a:fillRect/>
          </a:stretch>
        </p:blipFill>
        <p:spPr>
          <a:xfrm>
            <a:off x="1143000" y="1571625"/>
            <a:ext cx="6323012" cy="4214812"/>
          </a:xfrm>
          <a:prstGeom prst="rect">
            <a:avLst/>
          </a:prstGeom>
          <a:noFill/>
          <a:ln>
            <a:noFill/>
          </a:ln>
        </p:spPr>
      </p:pic>
      <p:sp>
        <p:nvSpPr>
          <p:cNvPr id="156" name="Google Shape;156;p8"/>
          <p:cNvSpPr txBox="1"/>
          <p:nvPr/>
        </p:nvSpPr>
        <p:spPr>
          <a:xfrm>
            <a:off x="857250" y="714375"/>
            <a:ext cx="7572375"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Useful Symbols for Files </a:t>
            </a:r>
            <a:endPar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panose="02020603050405020304"/>
              <a:buNone/>
            </a:pPr>
            <a:r>
              <a:rPr lang="en-US" sz="4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Types of File Sy</a:t>
            </a:r>
            <a:r>
              <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stems</a:t>
            </a:r>
            <a:endParaRPr lang="en-US" sz="4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Google Shape;162;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b="0" i="0" u="none">
                <a:solidFill>
                  <a:srgbClr val="898989"/>
                </a:solidFill>
                <a:latin typeface="Calibri" panose="020F0502020204030204"/>
                <a:ea typeface="Calibri" panose="020F0502020204030204"/>
                <a:cs typeface="Calibri" panose="020F0502020204030204"/>
                <a:sym typeface="Calibri" panose="020F0502020204030204"/>
              </a:rPr>
            </a:fld>
            <a:endParaRPr lang="en-US" sz="1200" b="0" i="0" u="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63" name="Google Shape;163;p9" descr="Lovely Professional University - Wikipedia"/>
          <p:cNvPicPr preferRelativeResize="0"/>
          <p:nvPr/>
        </p:nvPicPr>
        <p:blipFill rotWithShape="1">
          <a:blip r:embed="rId1"/>
          <a:srcRect/>
          <a:stretch>
            <a:fillRect/>
          </a:stretch>
        </p:blipFill>
        <p:spPr>
          <a:xfrm>
            <a:off x="8388350" y="74612"/>
            <a:ext cx="704850" cy="701675"/>
          </a:xfrm>
          <a:prstGeom prst="rect">
            <a:avLst/>
          </a:prstGeom>
          <a:noFill/>
          <a:ln>
            <a:noFill/>
          </a:ln>
        </p:spPr>
      </p:pic>
      <p:sp>
        <p:nvSpPr>
          <p:cNvPr id="164" name="Google Shape;164;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panose="02020603050405020304"/>
              <a:buNone/>
            </a:pPr>
            <a:r>
              <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rPr>
              <a:t>www.lpu.in                                    Lovely Professional University </a:t>
            </a:r>
            <a:endParaRPr lang="en-US" sz="2400" b="1" i="0" u="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9"/>
          <p:cNvSpPr txBox="1">
            <a:spLocks noGrp="1"/>
          </p:cNvSpPr>
          <p:nvPr>
            <p:ph type="body" idx="1"/>
          </p:nvPr>
        </p:nvSpPr>
        <p:spPr>
          <a:xfrm>
            <a:off x="457200" y="13573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panose="020B06040202020202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Following are the various file system in a device:</a:t>
            </a:r>
            <a:endPar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FAT</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GFS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HDFS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DFS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UDF</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Extended file system</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chemeClr val="dk1"/>
              </a:buClr>
              <a:buSzPts val="2000"/>
              <a:buFont typeface="Arial" panose="020B0604020202020204"/>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NTFS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14523</Words>
  <Application>WPS Presentation</Application>
  <PresentationFormat>On-screen Show (4:3)</PresentationFormat>
  <Paragraphs>541</Paragraphs>
  <Slides>46</Slides>
  <Notes>46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SimSun</vt:lpstr>
      <vt:lpstr>Wingdings</vt:lpstr>
      <vt:lpstr>Arial</vt:lpstr>
      <vt:lpstr>Calibri</vt:lpstr>
      <vt:lpstr>Times New Roman</vt:lpstr>
      <vt:lpstr>Microsoft YaHei</vt:lpstr>
      <vt:lpstr>Arial Unicode MS</vt:lpstr>
      <vt:lpstr>Office Theme</vt:lpstr>
      <vt:lpstr>PowerPoint 演示文稿</vt:lpstr>
      <vt:lpstr>Unit 3 File system management </vt:lpstr>
      <vt:lpstr>PowerPoint 演示文稿</vt:lpstr>
      <vt:lpstr>PowerPoint 演示文稿</vt:lpstr>
      <vt:lpstr>PowerPoint 演示文稿</vt:lpstr>
      <vt:lpstr>File System Representation</vt:lpstr>
      <vt:lpstr>Popular File System</vt:lpstr>
      <vt:lpstr>PowerPoint 演示文稿</vt:lpstr>
      <vt:lpstr>Types of File Systems</vt:lpstr>
      <vt:lpstr>FAT File System</vt:lpstr>
      <vt:lpstr>FAT32 contd..</vt:lpstr>
      <vt:lpstr>GFS File System</vt:lpstr>
      <vt:lpstr>NTFS	(New Technology File System)</vt:lpstr>
      <vt:lpstr>Differences between FAT32, exFAT, and NTFS File Systems.</vt:lpstr>
      <vt:lpstr>HFS File System</vt:lpstr>
      <vt:lpstr>Btrfs</vt:lpstr>
      <vt:lpstr>Concept of Pipes and Redirection	</vt:lpstr>
      <vt:lpstr>Concept of Redirection</vt:lpstr>
      <vt:lpstr>Searching the File System</vt:lpstr>
      <vt:lpstr>Searching the File System contd..</vt:lpstr>
      <vt:lpstr>Use of grep</vt:lpstr>
      <vt:lpstr>Use of grep contd..</vt:lpstr>
      <vt:lpstr>Process Signals</vt:lpstr>
      <vt:lpstr>Description of Signals </vt:lpstr>
      <vt:lpstr>Linux Signals</vt:lpstr>
      <vt:lpstr>PowerPoint 演示文稿</vt:lpstr>
      <vt:lpstr>Kill command</vt:lpstr>
      <vt:lpstr>Path Variable	</vt:lpstr>
      <vt:lpstr>Adding/Deleting a Path</vt:lpstr>
      <vt:lpstr>PowerPoint 演示文稿</vt:lpstr>
      <vt:lpstr>Other Shell Commands: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Kernel and types of kernels</vt:lpstr>
      <vt:lpstr>More about Linux Kernel</vt:lpstr>
      <vt:lpstr>More about Linux Kernel	</vt:lpstr>
      <vt:lpstr>Basic types of kernels</vt:lpstr>
      <vt:lpstr>Basic types of kernels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saaket</cp:lastModifiedBy>
  <cp:revision>3</cp:revision>
  <dcterms:created xsi:type="dcterms:W3CDTF">2006-08-16T00:00:00Z</dcterms:created>
  <dcterms:modified xsi:type="dcterms:W3CDTF">2022-11-01T07:12:31Z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792F5BDCC06043FEBD1312EB565719F3</vt:lpwstr>
  </property>
  <property fmtid="{D5CDD505-2E9C-101B-9397-08002B2CF9AE}" pid="3" name="KSOProductBuildVer">
    <vt:lpwstr>1033-11.2.0.11380</vt:lpwstr>
  </property>
</Properties>
</file>