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6" r:id="rId3"/>
    <p:sldId id="259" r:id="rId4"/>
    <p:sldId id="260" r:id="rId5"/>
    <p:sldId id="261" r:id="rId6"/>
    <p:sldId id="262" r:id="rId7"/>
    <p:sldId id="264" r:id="rId8"/>
    <p:sldId id="258" r:id="rId9"/>
    <p:sldId id="257" r:id="rId10"/>
    <p:sldId id="265"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666" y="-25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31DAAE-BEE0-4CBA-9663-0CB7A367242C}" type="datetimeFigureOut">
              <a:rPr lang="en-IN" smtClean="0"/>
              <a:t>17-10-2021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96409B-DDD5-44AE-A752-F9B13F05B224}" type="slidenum">
              <a:rPr lang="en-IN" smtClean="0"/>
              <a:t>‹#›</a:t>
            </a:fld>
            <a:endParaRPr lang="en-IN"/>
          </a:p>
        </p:txBody>
      </p:sp>
    </p:spTree>
    <p:extLst>
      <p:ext uri="{BB962C8B-B14F-4D97-AF65-F5344CB8AC3E}">
        <p14:creationId xmlns:p14="http://schemas.microsoft.com/office/powerpoint/2010/main" val="3056506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6F54E6BB-4372-4900-B62F-7357D6DBE2A0}" type="datetimeFigureOut">
              <a:rPr lang="en-IN" smtClean="0"/>
              <a:t>17-10-2021</a:t>
            </a:fld>
            <a:endParaRPr lang="en-IN"/>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F5E592D9-A27C-41A1-9EAB-F4AB690CDB1A}" type="slidenum">
              <a:rPr lang="en-IN" smtClean="0"/>
              <a:t>‹#›</a:t>
            </a:fld>
            <a:endParaRPr lang="en-IN"/>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F54E6BB-4372-4900-B62F-7357D6DBE2A0}" type="datetimeFigureOut">
              <a:rPr lang="en-IN" smtClean="0"/>
              <a:t>17-10-2021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5E592D9-A27C-41A1-9EAB-F4AB690CDB1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F54E6BB-4372-4900-B62F-7357D6DBE2A0}" type="datetimeFigureOut">
              <a:rPr lang="en-IN" smtClean="0"/>
              <a:t>17-10-2021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5E592D9-A27C-41A1-9EAB-F4AB690CDB1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F54E6BB-4372-4900-B62F-7357D6DBE2A0}" type="datetimeFigureOut">
              <a:rPr lang="en-IN" smtClean="0"/>
              <a:t>17-10-2021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5E592D9-A27C-41A1-9EAB-F4AB690CDB1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6F54E6BB-4372-4900-B62F-7357D6DBE2A0}" type="datetimeFigureOut">
              <a:rPr lang="en-IN" smtClean="0"/>
              <a:t>17-10-2021</a:t>
            </a:fld>
            <a:endParaRPr lang="en-IN"/>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F5E592D9-A27C-41A1-9EAB-F4AB690CDB1A}" type="slidenum">
              <a:rPr lang="en-IN" smtClean="0"/>
              <a:t>‹#›</a:t>
            </a:fld>
            <a:endParaRPr lang="en-IN"/>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F54E6BB-4372-4900-B62F-7357D6DBE2A0}" type="datetimeFigureOut">
              <a:rPr lang="en-IN" smtClean="0"/>
              <a:t>17-10-2021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a:xfrm>
            <a:off x="8641080" y="6514568"/>
            <a:ext cx="464288" cy="274320"/>
          </a:xfrm>
        </p:spPr>
        <p:txBody>
          <a:bodyPr/>
          <a:lstStyle>
            <a:extLst/>
          </a:lstStyle>
          <a:p>
            <a:fld id="{F5E592D9-A27C-41A1-9EAB-F4AB690CDB1A}" type="slidenum">
              <a:rPr lang="en-IN" smtClean="0"/>
              <a:t>‹#›</a:t>
            </a:fld>
            <a:endParaRPr lang="en-IN"/>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F54E6BB-4372-4900-B62F-7357D6DBE2A0}" type="datetimeFigureOut">
              <a:rPr lang="en-IN" smtClean="0"/>
              <a:t>17-10-2021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a:xfrm>
            <a:off x="8641080" y="6514568"/>
            <a:ext cx="464288" cy="274320"/>
          </a:xfrm>
        </p:spPr>
        <p:txBody>
          <a:bodyPr/>
          <a:lstStyle>
            <a:extLst/>
          </a:lstStyle>
          <a:p>
            <a:fld id="{F5E592D9-A27C-41A1-9EAB-F4AB690CDB1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F54E6BB-4372-4900-B62F-7357D6DBE2A0}" type="datetimeFigureOut">
              <a:rPr lang="en-IN" smtClean="0"/>
              <a:t>17-10-2021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F5E592D9-A27C-41A1-9EAB-F4AB690CDB1A}" type="slidenum">
              <a:rPr lang="en-IN" smtClean="0"/>
              <a:t>‹#›</a:t>
            </a:fld>
            <a:endParaRPr lang="en-IN"/>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F54E6BB-4372-4900-B62F-7357D6DBE2A0}" type="datetimeFigureOut">
              <a:rPr lang="en-IN" smtClean="0"/>
              <a:t>17-10-2021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F5E592D9-A27C-41A1-9EAB-F4AB690CDB1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6F54E6BB-4372-4900-B62F-7357D6DBE2A0}" type="datetimeFigureOut">
              <a:rPr lang="en-IN" smtClean="0"/>
              <a:t>17-10-2021</a:t>
            </a:fld>
            <a:endParaRPr lang="en-IN"/>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F5E592D9-A27C-41A1-9EAB-F4AB690CDB1A}" type="slidenum">
              <a:rPr lang="en-IN" smtClean="0"/>
              <a:t>‹#›</a:t>
            </a:fld>
            <a:endParaRPr lang="en-IN"/>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6F54E6BB-4372-4900-B62F-7357D6DBE2A0}" type="datetimeFigureOut">
              <a:rPr lang="en-IN" smtClean="0"/>
              <a:t>17-10-2021</a:t>
            </a:fld>
            <a:endParaRPr lang="en-IN"/>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F5E592D9-A27C-41A1-9EAB-F4AB690CDB1A}" type="slidenum">
              <a:rPr lang="en-IN" smtClean="0"/>
              <a:t>‹#›</a:t>
            </a:fld>
            <a:endParaRPr lang="en-IN"/>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IN"/>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6F54E6BB-4372-4900-B62F-7357D6DBE2A0}" type="datetimeFigureOut">
              <a:rPr lang="en-IN" smtClean="0"/>
              <a:t>17-10-2021</a:t>
            </a:fld>
            <a:endParaRPr lang="en-IN"/>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F5E592D9-A27C-41A1-9EAB-F4AB690CDB1A}" type="slidenum">
              <a:rPr lang="en-IN" smtClean="0"/>
              <a:t>‹#›</a:t>
            </a:fld>
            <a:endParaRPr lang="en-IN"/>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Personality Prediction Using Machine Learning</a:t>
            </a:r>
            <a:endParaRPr lang="en-IN" dirty="0"/>
          </a:p>
        </p:txBody>
      </p:sp>
      <p:sp>
        <p:nvSpPr>
          <p:cNvPr id="3" name="Subtitle 2"/>
          <p:cNvSpPr>
            <a:spLocks noGrp="1"/>
          </p:cNvSpPr>
          <p:nvPr>
            <p:ph type="subTitle" idx="1"/>
          </p:nvPr>
        </p:nvSpPr>
        <p:spPr>
          <a:xfrm>
            <a:off x="2411760" y="5105400"/>
            <a:ext cx="6560234" cy="1752600"/>
          </a:xfrm>
        </p:spPr>
        <p:txBody>
          <a:bodyPr>
            <a:normAutofit/>
          </a:bodyPr>
          <a:lstStyle/>
          <a:p>
            <a:r>
              <a:rPr lang="en-US" sz="2400" dirty="0" err="1" smtClean="0"/>
              <a:t>Thejas</a:t>
            </a:r>
            <a:r>
              <a:rPr lang="en-US" sz="2400" dirty="0" smtClean="0"/>
              <a:t>. S </a:t>
            </a:r>
            <a:br>
              <a:rPr lang="en-US" sz="2400" dirty="0" smtClean="0"/>
            </a:br>
            <a:r>
              <a:rPr lang="en-US" sz="2400" dirty="0" err="1" smtClean="0"/>
              <a:t>Anujith</a:t>
            </a:r>
            <a:r>
              <a:rPr lang="en-US" sz="2400" dirty="0" smtClean="0"/>
              <a:t> K</a:t>
            </a:r>
            <a:endParaRPr lang="en-IN" sz="2400" dirty="0"/>
          </a:p>
        </p:txBody>
      </p:sp>
    </p:spTree>
    <p:extLst>
      <p:ext uri="{BB962C8B-B14F-4D97-AF65-F5344CB8AC3E}">
        <p14:creationId xmlns:p14="http://schemas.microsoft.com/office/powerpoint/2010/main" val="462244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1014810"/>
            <a:ext cx="5688632" cy="369332"/>
          </a:xfrm>
          <a:prstGeom prst="rect">
            <a:avLst/>
          </a:prstGeom>
          <a:noFill/>
        </p:spPr>
        <p:txBody>
          <a:bodyPr wrap="square" rtlCol="0">
            <a:spAutoFit/>
          </a:bodyPr>
          <a:lstStyle/>
          <a:p>
            <a:r>
              <a:rPr lang="en-US" b="1" dirty="0" smtClean="0"/>
              <a:t>References</a:t>
            </a:r>
            <a:endParaRPr lang="en-IN" b="1" dirty="0"/>
          </a:p>
        </p:txBody>
      </p:sp>
      <p:sp>
        <p:nvSpPr>
          <p:cNvPr id="5" name="TextBox 4"/>
          <p:cNvSpPr txBox="1"/>
          <p:nvPr/>
        </p:nvSpPr>
        <p:spPr>
          <a:xfrm>
            <a:off x="611560" y="1700808"/>
            <a:ext cx="8136904" cy="2585323"/>
          </a:xfrm>
          <a:prstGeom prst="rect">
            <a:avLst/>
          </a:prstGeom>
          <a:noFill/>
        </p:spPr>
        <p:txBody>
          <a:bodyPr wrap="square" rtlCol="0">
            <a:spAutoFit/>
          </a:bodyPr>
          <a:lstStyle/>
          <a:p>
            <a:r>
              <a:rPr lang="en-IN" dirty="0" err="1"/>
              <a:t>Abidin</a:t>
            </a:r>
            <a:r>
              <a:rPr lang="en-IN" dirty="0"/>
              <a:t>, N. H. Z., </a:t>
            </a:r>
            <a:r>
              <a:rPr lang="en-IN" dirty="0" err="1"/>
              <a:t>Remli</a:t>
            </a:r>
            <a:r>
              <a:rPr lang="en-IN" dirty="0"/>
              <a:t>, M. A., Ali, N. M., </a:t>
            </a:r>
            <a:r>
              <a:rPr lang="en-IN" dirty="0" err="1"/>
              <a:t>Phon</a:t>
            </a:r>
            <a:r>
              <a:rPr lang="en-IN" dirty="0"/>
              <a:t>, D. N. E., </a:t>
            </a:r>
            <a:r>
              <a:rPr lang="en-IN" dirty="0" err="1"/>
              <a:t>Yusoff</a:t>
            </a:r>
            <a:r>
              <a:rPr lang="en-IN" dirty="0"/>
              <a:t>, N., </a:t>
            </a:r>
            <a:r>
              <a:rPr lang="en-IN" dirty="0" err="1"/>
              <a:t>Adli</a:t>
            </a:r>
            <a:r>
              <a:rPr lang="en-IN" dirty="0"/>
              <a:t>, H. K., &amp; </a:t>
            </a:r>
            <a:r>
              <a:rPr lang="en-IN" dirty="0" err="1"/>
              <a:t>Busalim</a:t>
            </a:r>
            <a:r>
              <a:rPr lang="en-IN" dirty="0"/>
              <a:t>, A. H. (2020). Improving Intelligent Personality Prediction using Myers-Briggs Type Indicator and Random Forest Classifier. </a:t>
            </a:r>
            <a:r>
              <a:rPr lang="en-IN" i="1" dirty="0"/>
              <a:t>INTERNATIONAL JOURNAL OF ADVANCED COMPUTER SCIENCE AND APPLICATIONS</a:t>
            </a:r>
            <a:r>
              <a:rPr lang="en-IN" dirty="0" smtClean="0"/>
              <a:t>.</a:t>
            </a:r>
          </a:p>
          <a:p>
            <a:endParaRPr lang="en-IN" dirty="0"/>
          </a:p>
          <a:p>
            <a:r>
              <a:rPr lang="en-IN" dirty="0"/>
              <a:t>Hernandez, R. K., &amp; Scott, I. (2017). Predicting Myers-Briggs type indicator with text. In </a:t>
            </a:r>
            <a:r>
              <a:rPr lang="en-IN" i="1" dirty="0"/>
              <a:t>31st Conference on Neural Information Processing Systems (NIPS 2017)</a:t>
            </a:r>
            <a:r>
              <a:rPr lang="en-IN" dirty="0"/>
              <a:t>.</a:t>
            </a:r>
          </a:p>
          <a:p>
            <a:endParaRPr lang="en-IN" dirty="0"/>
          </a:p>
        </p:txBody>
      </p:sp>
    </p:spTree>
    <p:extLst>
      <p:ext uri="{BB962C8B-B14F-4D97-AF65-F5344CB8AC3E}">
        <p14:creationId xmlns:p14="http://schemas.microsoft.com/office/powerpoint/2010/main" val="3199773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708920"/>
            <a:ext cx="9144000" cy="923330"/>
          </a:xfrm>
          <a:prstGeom prst="rect">
            <a:avLst/>
          </a:prstGeom>
          <a:noFill/>
        </p:spPr>
        <p:txBody>
          <a:bodyPr wrap="squar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Thank You!</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2365331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846922"/>
            <a:ext cx="4968552" cy="369332"/>
          </a:xfrm>
          <a:prstGeom prst="rect">
            <a:avLst/>
          </a:prstGeom>
          <a:noFill/>
        </p:spPr>
        <p:txBody>
          <a:bodyPr wrap="square" rtlCol="0">
            <a:spAutoFit/>
          </a:bodyPr>
          <a:lstStyle/>
          <a:p>
            <a:r>
              <a:rPr lang="en-US" b="1" dirty="0" smtClean="0"/>
              <a:t>What </a:t>
            </a:r>
            <a:r>
              <a:rPr lang="en-US" b="1" smtClean="0"/>
              <a:t>we </a:t>
            </a:r>
            <a:r>
              <a:rPr lang="en-US" b="1" smtClean="0"/>
              <a:t>have done </a:t>
            </a:r>
            <a:r>
              <a:rPr lang="en-US" b="1" dirty="0" smtClean="0"/>
              <a:t>till midway</a:t>
            </a:r>
            <a:endParaRPr lang="en-IN" b="1" dirty="0"/>
          </a:p>
        </p:txBody>
      </p:sp>
      <p:sp>
        <p:nvSpPr>
          <p:cNvPr id="5" name="TextBox 4"/>
          <p:cNvSpPr txBox="1"/>
          <p:nvPr/>
        </p:nvSpPr>
        <p:spPr>
          <a:xfrm>
            <a:off x="611560" y="1772816"/>
            <a:ext cx="7272808" cy="2031325"/>
          </a:xfrm>
          <a:prstGeom prst="rect">
            <a:avLst/>
          </a:prstGeom>
          <a:noFill/>
        </p:spPr>
        <p:txBody>
          <a:bodyPr wrap="square" rtlCol="0">
            <a:spAutoFit/>
          </a:bodyPr>
          <a:lstStyle/>
          <a:p>
            <a:r>
              <a:rPr lang="en-US" dirty="0" smtClean="0"/>
              <a:t>We analyzed the dataset using the methods mentioned in the first reference to obtain a visual representation of the data.</a:t>
            </a:r>
            <a:br>
              <a:rPr lang="en-US" dirty="0" smtClean="0"/>
            </a:br>
            <a:r>
              <a:rPr lang="en-US" dirty="0" smtClean="0"/>
              <a:t/>
            </a:r>
            <a:br>
              <a:rPr lang="en-US" dirty="0" smtClean="0"/>
            </a:br>
            <a:r>
              <a:rPr lang="en-US" dirty="0" smtClean="0"/>
              <a:t>Then we used the cleaning and processing tools used in the second reference to obtain a workable dataset.</a:t>
            </a:r>
          </a:p>
          <a:p>
            <a:endParaRPr lang="en-US" dirty="0"/>
          </a:p>
          <a:p>
            <a:r>
              <a:rPr lang="en-US" dirty="0" smtClean="0"/>
              <a:t>We implemented an </a:t>
            </a:r>
            <a:r>
              <a:rPr lang="en-US" dirty="0" err="1" smtClean="0"/>
              <a:t>XGboost</a:t>
            </a:r>
            <a:r>
              <a:rPr lang="en-US" dirty="0" smtClean="0"/>
              <a:t> model</a:t>
            </a:r>
            <a:endParaRPr lang="en-IN" dirty="0"/>
          </a:p>
        </p:txBody>
      </p:sp>
      <p:sp>
        <p:nvSpPr>
          <p:cNvPr id="6" name="TextBox 5"/>
          <p:cNvSpPr txBox="1"/>
          <p:nvPr/>
        </p:nvSpPr>
        <p:spPr>
          <a:xfrm>
            <a:off x="611560" y="5094267"/>
            <a:ext cx="7344816" cy="923330"/>
          </a:xfrm>
          <a:prstGeom prst="rect">
            <a:avLst/>
          </a:prstGeom>
          <a:noFill/>
        </p:spPr>
        <p:txBody>
          <a:bodyPr wrap="square" rtlCol="0">
            <a:spAutoFit/>
          </a:bodyPr>
          <a:lstStyle/>
          <a:p>
            <a:r>
              <a:rPr lang="en-US" dirty="0" smtClean="0"/>
              <a:t>We would like to fine tune our </a:t>
            </a:r>
            <a:r>
              <a:rPr lang="en-US" dirty="0" err="1" smtClean="0"/>
              <a:t>XGmodel</a:t>
            </a:r>
            <a:r>
              <a:rPr lang="en-US" dirty="0" smtClean="0"/>
              <a:t> to obtain optimum results and do a thorough analysis on where we failed and what improvements can be done.</a:t>
            </a:r>
            <a:endParaRPr lang="en-IN" dirty="0"/>
          </a:p>
        </p:txBody>
      </p:sp>
      <p:sp>
        <p:nvSpPr>
          <p:cNvPr id="7" name="TextBox 6"/>
          <p:cNvSpPr txBox="1"/>
          <p:nvPr/>
        </p:nvSpPr>
        <p:spPr>
          <a:xfrm>
            <a:off x="467544" y="4446404"/>
            <a:ext cx="3312368" cy="369332"/>
          </a:xfrm>
          <a:prstGeom prst="rect">
            <a:avLst/>
          </a:prstGeom>
          <a:noFill/>
        </p:spPr>
        <p:txBody>
          <a:bodyPr wrap="square" rtlCol="0">
            <a:spAutoFit/>
          </a:bodyPr>
          <a:lstStyle/>
          <a:p>
            <a:r>
              <a:rPr lang="en-US" b="1" dirty="0" smtClean="0"/>
              <a:t>Future Goal</a:t>
            </a:r>
            <a:endParaRPr lang="en-IN" b="1" dirty="0"/>
          </a:p>
        </p:txBody>
      </p:sp>
    </p:spTree>
    <p:extLst>
      <p:ext uri="{BB962C8B-B14F-4D97-AF65-F5344CB8AC3E}">
        <p14:creationId xmlns:p14="http://schemas.microsoft.com/office/powerpoint/2010/main" val="1918045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568" y="858084"/>
            <a:ext cx="1048685" cy="369332"/>
          </a:xfrm>
          <a:prstGeom prst="rect">
            <a:avLst/>
          </a:prstGeom>
          <a:noFill/>
        </p:spPr>
        <p:txBody>
          <a:bodyPr wrap="none" rtlCol="0">
            <a:spAutoFit/>
          </a:bodyPr>
          <a:lstStyle/>
          <a:p>
            <a:r>
              <a:rPr lang="en-US" b="1" dirty="0" smtClean="0"/>
              <a:t>Dataset</a:t>
            </a:r>
            <a:endParaRPr lang="en-IN" b="1" dirty="0"/>
          </a:p>
        </p:txBody>
      </p:sp>
      <p:sp>
        <p:nvSpPr>
          <p:cNvPr id="5" name="TextBox 4"/>
          <p:cNvSpPr txBox="1"/>
          <p:nvPr/>
        </p:nvSpPr>
        <p:spPr>
          <a:xfrm>
            <a:off x="611560" y="1844824"/>
            <a:ext cx="7780759" cy="3416320"/>
          </a:xfrm>
          <a:prstGeom prst="rect">
            <a:avLst/>
          </a:prstGeom>
          <a:noFill/>
        </p:spPr>
        <p:txBody>
          <a:bodyPr wrap="square" rtlCol="0">
            <a:spAutoFit/>
          </a:bodyPr>
          <a:lstStyle/>
          <a:p>
            <a:r>
              <a:rPr lang="en-US" dirty="0" smtClean="0"/>
              <a:t>The dataset has tweets from social media of a single person as one attribute and one of the sixteen MBTI personality type. Each of the character of the four characters corresponds to each of the four MBTI classes. </a:t>
            </a:r>
          </a:p>
          <a:p>
            <a:endParaRPr lang="en-US" dirty="0"/>
          </a:p>
          <a:p>
            <a:r>
              <a:rPr lang="en-US" dirty="0" smtClean="0"/>
              <a:t>The dataset consists of 8675 rows and 2 columns. </a:t>
            </a:r>
          </a:p>
          <a:p>
            <a:r>
              <a:rPr lang="en-US" dirty="0" smtClean="0"/>
              <a:t>The dataset has no null values in the type attribute or in the posts attribute. </a:t>
            </a:r>
          </a:p>
          <a:p>
            <a:endParaRPr lang="en-US" dirty="0"/>
          </a:p>
          <a:p>
            <a:r>
              <a:rPr lang="en-US" dirty="0" smtClean="0"/>
              <a:t>The INFP, INFJ, INTP, INTJ personality types have a greater number of overall posts while the ESTJ, ESFJ, ESFP, ESTP personality types have the lesser number of overall posts in the dataset. </a:t>
            </a:r>
            <a:endParaRPr lang="en-IN" dirty="0"/>
          </a:p>
        </p:txBody>
      </p:sp>
    </p:spTree>
    <p:extLst>
      <p:ext uri="{BB962C8B-B14F-4D97-AF65-F5344CB8AC3E}">
        <p14:creationId xmlns:p14="http://schemas.microsoft.com/office/powerpoint/2010/main" val="3849442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8152" y="762209"/>
            <a:ext cx="8365592" cy="1323439"/>
          </a:xfrm>
          <a:prstGeom prst="rect">
            <a:avLst/>
          </a:prstGeom>
          <a:noFill/>
        </p:spPr>
        <p:txBody>
          <a:bodyPr wrap="square" rtlCol="0">
            <a:spAutoFit/>
          </a:bodyPr>
          <a:lstStyle/>
          <a:p>
            <a:r>
              <a:rPr lang="en-IN" sz="1600" dirty="0" smtClean="0"/>
              <a:t>First we plotted a visual representation of personality distribution </a:t>
            </a:r>
            <a:r>
              <a:rPr lang="en-IN" sz="1600" dirty="0"/>
              <a:t>to get an intuitive </a:t>
            </a:r>
            <a:r>
              <a:rPr lang="en-IN" sz="1600" dirty="0" smtClean="0"/>
              <a:t>idea.</a:t>
            </a:r>
          </a:p>
          <a:p>
            <a:endParaRPr lang="en-IN" sz="1600" dirty="0"/>
          </a:p>
          <a:p>
            <a:r>
              <a:rPr lang="en-IN" sz="1600" dirty="0" smtClean="0"/>
              <a:t> The distribution is a bit skewed but we planned to not normalize with external weightage.</a:t>
            </a:r>
            <a:endParaRPr lang="en-IN" sz="1600" dirty="0"/>
          </a:p>
        </p:txBody>
      </p:sp>
      <p:pic>
        <p:nvPicPr>
          <p:cNvPr id="1028" name="Picture 4" descr="C:\Users\DELL\Desktop\z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080" y="2261240"/>
            <a:ext cx="7789735" cy="338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823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DELL\Desktop\z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3311" y="1484784"/>
            <a:ext cx="5326985" cy="354473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66344" y="633462"/>
            <a:ext cx="8280920" cy="923330"/>
          </a:xfrm>
          <a:prstGeom prst="rect">
            <a:avLst/>
          </a:prstGeom>
          <a:noFill/>
        </p:spPr>
        <p:txBody>
          <a:bodyPr wrap="square" rtlCol="0">
            <a:spAutoFit/>
          </a:bodyPr>
          <a:lstStyle/>
          <a:p>
            <a:r>
              <a:rPr lang="en-IN" dirty="0" smtClean="0"/>
              <a:t>New </a:t>
            </a:r>
            <a:r>
              <a:rPr lang="en-US" dirty="0"/>
              <a:t>columns </a:t>
            </a:r>
            <a:r>
              <a:rPr lang="en-US" dirty="0" smtClean="0"/>
              <a:t>were added for </a:t>
            </a:r>
            <a:r>
              <a:rPr lang="en-US" dirty="0"/>
              <a:t>the type </a:t>
            </a:r>
            <a:r>
              <a:rPr lang="en-US" dirty="0" smtClean="0"/>
              <a:t>Indicators and the distribution was again plotted</a:t>
            </a:r>
            <a:endParaRPr lang="en-US" dirty="0"/>
          </a:p>
          <a:p>
            <a:pPr algn="ctr"/>
            <a:endParaRPr lang="en-IN" dirty="0"/>
          </a:p>
        </p:txBody>
      </p:sp>
      <p:sp>
        <p:nvSpPr>
          <p:cNvPr id="7" name="TextBox 6"/>
          <p:cNvSpPr txBox="1"/>
          <p:nvPr/>
        </p:nvSpPr>
        <p:spPr>
          <a:xfrm>
            <a:off x="1264906" y="5106202"/>
            <a:ext cx="6283796" cy="1200329"/>
          </a:xfrm>
          <a:prstGeom prst="rect">
            <a:avLst/>
          </a:prstGeom>
          <a:noFill/>
        </p:spPr>
        <p:txBody>
          <a:bodyPr wrap="square" rtlCol="0">
            <a:spAutoFit/>
          </a:bodyPr>
          <a:lstStyle/>
          <a:p>
            <a:pPr algn="ctr"/>
            <a:r>
              <a:rPr lang="en-US" dirty="0" smtClean="0"/>
              <a:t>Introversion (I) / Extroversion (E): 1999 / 6676</a:t>
            </a:r>
          </a:p>
          <a:p>
            <a:pPr algn="ctr"/>
            <a:r>
              <a:rPr lang="en-US" dirty="0" smtClean="0"/>
              <a:t> Intuition (N) – Sensing (S): 1197 / 7478 </a:t>
            </a:r>
          </a:p>
          <a:p>
            <a:pPr algn="ctr"/>
            <a:r>
              <a:rPr lang="en-US" dirty="0" smtClean="0"/>
              <a:t>Thinking (T) – Feeling (F): 4694 / 3981 </a:t>
            </a:r>
          </a:p>
          <a:p>
            <a:pPr algn="ctr"/>
            <a:r>
              <a:rPr lang="en-US" dirty="0" smtClean="0"/>
              <a:t>Judging (J) – Perceiving (P): 5241 / 3434</a:t>
            </a:r>
            <a:endParaRPr lang="en-IN" dirty="0"/>
          </a:p>
        </p:txBody>
      </p:sp>
    </p:spTree>
    <p:extLst>
      <p:ext uri="{BB962C8B-B14F-4D97-AF65-F5344CB8AC3E}">
        <p14:creationId xmlns:p14="http://schemas.microsoft.com/office/powerpoint/2010/main" val="1085866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2367" y="918012"/>
            <a:ext cx="4610749" cy="369332"/>
          </a:xfrm>
          <a:prstGeom prst="rect">
            <a:avLst/>
          </a:prstGeom>
          <a:noFill/>
        </p:spPr>
        <p:txBody>
          <a:bodyPr wrap="none" rtlCol="0">
            <a:spAutoFit/>
          </a:bodyPr>
          <a:lstStyle/>
          <a:p>
            <a:pPr algn="ctr"/>
            <a:r>
              <a:rPr lang="en-US" b="1" dirty="0" smtClean="0"/>
              <a:t>Preparation and Pre-processing of data</a:t>
            </a:r>
            <a:endParaRPr lang="en-IN" b="1" dirty="0"/>
          </a:p>
        </p:txBody>
      </p:sp>
      <p:sp>
        <p:nvSpPr>
          <p:cNvPr id="8" name="TextBox 7"/>
          <p:cNvSpPr txBox="1"/>
          <p:nvPr/>
        </p:nvSpPr>
        <p:spPr>
          <a:xfrm>
            <a:off x="416003" y="1811548"/>
            <a:ext cx="7839197" cy="369332"/>
          </a:xfrm>
          <a:prstGeom prst="rect">
            <a:avLst/>
          </a:prstGeom>
          <a:noFill/>
        </p:spPr>
        <p:txBody>
          <a:bodyPr wrap="none" rtlCol="0">
            <a:spAutoFit/>
          </a:bodyPr>
          <a:lstStyle/>
          <a:p>
            <a:r>
              <a:rPr lang="en-US" dirty="0" smtClean="0"/>
              <a:t>The type indicator were converted to binaries for better implementation.</a:t>
            </a:r>
            <a:endParaRPr lang="en-IN" dirty="0"/>
          </a:p>
        </p:txBody>
      </p:sp>
      <p:sp>
        <p:nvSpPr>
          <p:cNvPr id="9" name="TextBox 8"/>
          <p:cNvSpPr txBox="1"/>
          <p:nvPr/>
        </p:nvSpPr>
        <p:spPr>
          <a:xfrm>
            <a:off x="416003" y="2518244"/>
            <a:ext cx="4006546" cy="369332"/>
          </a:xfrm>
          <a:prstGeom prst="rect">
            <a:avLst/>
          </a:prstGeom>
          <a:noFill/>
        </p:spPr>
        <p:txBody>
          <a:bodyPr wrap="none" rtlCol="0">
            <a:spAutoFit/>
          </a:bodyPr>
          <a:lstStyle/>
          <a:p>
            <a:r>
              <a:rPr lang="en-US" dirty="0" smtClean="0"/>
              <a:t>URLs and MTBI strings are removed.</a:t>
            </a:r>
            <a:endParaRPr lang="en-IN" dirty="0"/>
          </a:p>
        </p:txBody>
      </p:sp>
      <p:sp>
        <p:nvSpPr>
          <p:cNvPr id="10" name="TextBox 9"/>
          <p:cNvSpPr txBox="1"/>
          <p:nvPr/>
        </p:nvSpPr>
        <p:spPr>
          <a:xfrm>
            <a:off x="416003" y="3047248"/>
            <a:ext cx="3345788" cy="646331"/>
          </a:xfrm>
          <a:prstGeom prst="rect">
            <a:avLst/>
          </a:prstGeom>
          <a:noFill/>
        </p:spPr>
        <p:txBody>
          <a:bodyPr wrap="none" rtlCol="0">
            <a:spAutoFit/>
          </a:bodyPr>
          <a:lstStyle/>
          <a:p>
            <a:r>
              <a:rPr lang="en-IN" dirty="0" smtClean="0"/>
              <a:t>Each words were lemmatized.</a:t>
            </a:r>
            <a:endParaRPr lang="en-IN" dirty="0"/>
          </a:p>
          <a:p>
            <a:endParaRPr lang="en-IN" dirty="0"/>
          </a:p>
        </p:txBody>
      </p:sp>
      <p:sp>
        <p:nvSpPr>
          <p:cNvPr id="11" name="TextBox 10"/>
          <p:cNvSpPr txBox="1"/>
          <p:nvPr/>
        </p:nvSpPr>
        <p:spPr>
          <a:xfrm>
            <a:off x="416003" y="3693579"/>
            <a:ext cx="7365221" cy="369332"/>
          </a:xfrm>
          <a:prstGeom prst="rect">
            <a:avLst/>
          </a:prstGeom>
          <a:noFill/>
        </p:spPr>
        <p:txBody>
          <a:bodyPr wrap="none" rtlCol="0">
            <a:spAutoFit/>
          </a:bodyPr>
          <a:lstStyle/>
          <a:p>
            <a:r>
              <a:rPr lang="en-US" dirty="0" err="1" smtClean="0"/>
              <a:t>Vectorization</a:t>
            </a:r>
            <a:r>
              <a:rPr lang="en-US" dirty="0" smtClean="0"/>
              <a:t> was done using </a:t>
            </a:r>
            <a:r>
              <a:rPr lang="en-IN" dirty="0" err="1" smtClean="0">
                <a:effectLst/>
              </a:rPr>
              <a:t>CountVectorizer</a:t>
            </a:r>
            <a:r>
              <a:rPr lang="en-IN" dirty="0" smtClean="0"/>
              <a:t> </a:t>
            </a:r>
            <a:r>
              <a:rPr lang="en-IN" dirty="0"/>
              <a:t>and </a:t>
            </a:r>
            <a:r>
              <a:rPr lang="en-IN" dirty="0" err="1" smtClean="0">
                <a:effectLst/>
              </a:rPr>
              <a:t>TfidfTransformer</a:t>
            </a:r>
            <a:r>
              <a:rPr lang="en-IN" dirty="0" smtClean="0">
                <a:effectLst/>
              </a:rPr>
              <a:t>.</a:t>
            </a:r>
            <a:endParaRPr lang="en-IN" dirty="0"/>
          </a:p>
        </p:txBody>
      </p:sp>
      <p:sp>
        <p:nvSpPr>
          <p:cNvPr id="12" name="TextBox 11"/>
          <p:cNvSpPr txBox="1"/>
          <p:nvPr/>
        </p:nvSpPr>
        <p:spPr>
          <a:xfrm>
            <a:off x="416003" y="4221088"/>
            <a:ext cx="6525569" cy="923330"/>
          </a:xfrm>
          <a:prstGeom prst="rect">
            <a:avLst/>
          </a:prstGeom>
          <a:noFill/>
        </p:spPr>
        <p:txBody>
          <a:bodyPr wrap="none" rtlCol="0">
            <a:spAutoFit/>
          </a:bodyPr>
          <a:lstStyle/>
          <a:p>
            <a:r>
              <a:rPr lang="en-US" dirty="0" smtClean="0"/>
              <a:t>Words of frequency 10%-70 </a:t>
            </a:r>
            <a:r>
              <a:rPr lang="en-US" dirty="0"/>
              <a:t>% </a:t>
            </a:r>
            <a:r>
              <a:rPr lang="en-US" dirty="0" smtClean="0"/>
              <a:t>are kept and rest are filtered.</a:t>
            </a:r>
            <a:endParaRPr lang="en-US" dirty="0"/>
          </a:p>
          <a:p>
            <a:r>
              <a:rPr lang="en-US" dirty="0"/>
              <a:t/>
            </a:r>
            <a:br>
              <a:rPr lang="en-US" dirty="0"/>
            </a:br>
            <a:endParaRPr lang="en-IN" dirty="0"/>
          </a:p>
        </p:txBody>
      </p:sp>
      <p:sp>
        <p:nvSpPr>
          <p:cNvPr id="13" name="TextBox 12"/>
          <p:cNvSpPr txBox="1"/>
          <p:nvPr/>
        </p:nvSpPr>
        <p:spPr>
          <a:xfrm>
            <a:off x="416003" y="4869160"/>
            <a:ext cx="7715648" cy="1200329"/>
          </a:xfrm>
          <a:prstGeom prst="rect">
            <a:avLst/>
          </a:prstGeom>
          <a:noFill/>
        </p:spPr>
        <p:txBody>
          <a:bodyPr wrap="square" rtlCol="0">
            <a:spAutoFit/>
          </a:bodyPr>
          <a:lstStyle/>
          <a:p>
            <a:r>
              <a:rPr lang="en-IN" dirty="0"/>
              <a:t>Natural Language </a:t>
            </a:r>
            <a:r>
              <a:rPr lang="en-IN" dirty="0" smtClean="0"/>
              <a:t>Toolkit was used to remove the </a:t>
            </a:r>
            <a:r>
              <a:rPr lang="en-IN" dirty="0" err="1" smtClean="0"/>
              <a:t>stopwords</a:t>
            </a:r>
            <a:endParaRPr lang="en-IN" dirty="0"/>
          </a:p>
          <a:p>
            <a:r>
              <a:rPr lang="en-IN" dirty="0" smtClean="0"/>
              <a:t>(</a:t>
            </a:r>
            <a:r>
              <a:rPr lang="en-US" dirty="0"/>
              <a:t>Stop words are a set of commonly used words in a </a:t>
            </a:r>
            <a:r>
              <a:rPr lang="en-US" dirty="0" smtClean="0"/>
              <a:t>language. </a:t>
            </a:r>
            <a:r>
              <a:rPr lang="en-US" dirty="0" err="1" smtClean="0"/>
              <a:t>Eg</a:t>
            </a:r>
            <a:r>
              <a:rPr lang="en-US" dirty="0" smtClean="0"/>
              <a:t>: </a:t>
            </a:r>
            <a:r>
              <a:rPr lang="en-US" dirty="0"/>
              <a:t>“a”, “the”, “is”, “are” </a:t>
            </a:r>
            <a:r>
              <a:rPr lang="en-US" smtClean="0"/>
              <a:t>etc.)</a:t>
            </a:r>
            <a:r>
              <a:rPr lang="en-IN" dirty="0" smtClean="0"/>
              <a:t/>
            </a:r>
            <a:br>
              <a:rPr lang="en-IN" dirty="0" smtClean="0"/>
            </a:br>
            <a:endParaRPr lang="en-IN" dirty="0"/>
          </a:p>
        </p:txBody>
      </p:sp>
    </p:spTree>
    <p:extLst>
      <p:ext uri="{BB962C8B-B14F-4D97-AF65-F5344CB8AC3E}">
        <p14:creationId xmlns:p14="http://schemas.microsoft.com/office/powerpoint/2010/main" val="4105101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DELL\Desktop\z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072" y="548680"/>
            <a:ext cx="7992888" cy="39604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95536" y="4761676"/>
            <a:ext cx="7560840" cy="369332"/>
          </a:xfrm>
          <a:prstGeom prst="rect">
            <a:avLst/>
          </a:prstGeom>
          <a:noFill/>
        </p:spPr>
        <p:txBody>
          <a:bodyPr wrap="square" rtlCol="0">
            <a:spAutoFit/>
          </a:bodyPr>
          <a:lstStyle/>
          <a:p>
            <a:r>
              <a:rPr lang="en-US" dirty="0" smtClean="0"/>
              <a:t>Finally we implemented </a:t>
            </a:r>
            <a:r>
              <a:rPr lang="en-IN" dirty="0" err="1"/>
              <a:t>XGBoost</a:t>
            </a:r>
            <a:r>
              <a:rPr lang="en-IN" dirty="0"/>
              <a:t> </a:t>
            </a:r>
            <a:r>
              <a:rPr lang="en-IN" dirty="0" smtClean="0"/>
              <a:t>model for the following result:</a:t>
            </a:r>
            <a:endParaRPr lang="en-IN" dirty="0"/>
          </a:p>
        </p:txBody>
      </p:sp>
      <p:sp>
        <p:nvSpPr>
          <p:cNvPr id="5" name="TextBox 4"/>
          <p:cNvSpPr txBox="1"/>
          <p:nvPr/>
        </p:nvSpPr>
        <p:spPr>
          <a:xfrm>
            <a:off x="422072" y="5229200"/>
            <a:ext cx="8254384" cy="1200329"/>
          </a:xfrm>
          <a:prstGeom prst="rect">
            <a:avLst/>
          </a:prstGeom>
          <a:noFill/>
        </p:spPr>
        <p:txBody>
          <a:bodyPr wrap="square" rtlCol="0">
            <a:spAutoFit/>
          </a:bodyPr>
          <a:lstStyle/>
          <a:p>
            <a:r>
              <a:rPr lang="en-IN" dirty="0" smtClean="0"/>
              <a:t>Introversion (I) / Extroversion (E) Accuracy: 77.33%</a:t>
            </a:r>
          </a:p>
          <a:p>
            <a:r>
              <a:rPr lang="en-IN" dirty="0" smtClean="0"/>
              <a:t>Intuition (N) – Sensing (S) Accuracy: 86.13%</a:t>
            </a:r>
          </a:p>
          <a:p>
            <a:r>
              <a:rPr lang="en-IN" dirty="0" smtClean="0"/>
              <a:t>Feeling (F) - Thinking (T) Accuracy: 71.74%</a:t>
            </a:r>
          </a:p>
          <a:p>
            <a:r>
              <a:rPr lang="en-IN" dirty="0" smtClean="0"/>
              <a:t>Judging (J) – Perceiving (P) Accuracy: 63.74%</a:t>
            </a:r>
            <a:endParaRPr lang="en-IN" dirty="0"/>
          </a:p>
        </p:txBody>
      </p:sp>
    </p:spTree>
    <p:extLst>
      <p:ext uri="{BB962C8B-B14F-4D97-AF65-F5344CB8AC3E}">
        <p14:creationId xmlns:p14="http://schemas.microsoft.com/office/powerpoint/2010/main" val="979588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5888" y="548680"/>
            <a:ext cx="7920880" cy="646331"/>
          </a:xfrm>
          <a:prstGeom prst="rect">
            <a:avLst/>
          </a:prstGeom>
          <a:noFill/>
        </p:spPr>
        <p:txBody>
          <a:bodyPr wrap="square" rtlCol="0">
            <a:spAutoFit/>
          </a:bodyPr>
          <a:lstStyle/>
          <a:p>
            <a:r>
              <a:rPr lang="en-US" b="1" dirty="0" smtClean="0"/>
              <a:t>Improving Intelligent Personality Prediction using Myers-Briggs Type Indicator and Random Forest Classifier</a:t>
            </a:r>
            <a:endParaRPr lang="en-IN" b="1" dirty="0"/>
          </a:p>
        </p:txBody>
      </p:sp>
      <p:sp>
        <p:nvSpPr>
          <p:cNvPr id="6" name="TextBox 5"/>
          <p:cNvSpPr txBox="1"/>
          <p:nvPr/>
        </p:nvSpPr>
        <p:spPr>
          <a:xfrm>
            <a:off x="352480" y="1484784"/>
            <a:ext cx="8208912" cy="5078313"/>
          </a:xfrm>
          <a:prstGeom prst="rect">
            <a:avLst/>
          </a:prstGeom>
          <a:noFill/>
        </p:spPr>
        <p:txBody>
          <a:bodyPr wrap="square" rtlCol="0">
            <a:spAutoFit/>
          </a:bodyPr>
          <a:lstStyle/>
          <a:p>
            <a:r>
              <a:rPr lang="en-US" dirty="0" smtClean="0"/>
              <a:t>Paper implements a Random Forest classifier and compares the result with some other references. The data set used is the same as ours, taken from </a:t>
            </a:r>
            <a:r>
              <a:rPr lang="en-US" dirty="0" err="1" smtClean="0"/>
              <a:t>Kaggle</a:t>
            </a:r>
            <a:r>
              <a:rPr lang="en-US" dirty="0" smtClean="0"/>
              <a:t>.</a:t>
            </a:r>
          </a:p>
          <a:p>
            <a:r>
              <a:rPr lang="en-US" dirty="0" smtClean="0"/>
              <a:t>First stage was exploratory data analysis and based on this, seven additional features were generated such as words per comment, ellipsis per comment, links per comment etc.</a:t>
            </a:r>
          </a:p>
          <a:p>
            <a:r>
              <a:rPr lang="en-US" dirty="0" smtClean="0"/>
              <a:t>The Pearson correlation between words per comment and ellipsis per comment was analyzed to see the differences between the MBTI types. </a:t>
            </a:r>
          </a:p>
          <a:p>
            <a:r>
              <a:rPr lang="en-US" dirty="0" smtClean="0"/>
              <a:t>INFJ, INTP and ENFP showed high correlation and this was used later to train data.</a:t>
            </a:r>
          </a:p>
          <a:p>
            <a:r>
              <a:rPr lang="en-US" dirty="0" smtClean="0"/>
              <a:t>Data was pre-processed, </a:t>
            </a:r>
            <a:r>
              <a:rPr lang="en-US" dirty="0" err="1" smtClean="0"/>
              <a:t>vectorized</a:t>
            </a:r>
            <a:r>
              <a:rPr lang="en-US" dirty="0" smtClean="0"/>
              <a:t> and the traits were </a:t>
            </a:r>
            <a:r>
              <a:rPr lang="en-US" dirty="0" err="1" smtClean="0"/>
              <a:t>binarized</a:t>
            </a:r>
            <a:r>
              <a:rPr lang="en-US" dirty="0" smtClean="0"/>
              <a:t>. </a:t>
            </a:r>
          </a:p>
          <a:p>
            <a:r>
              <a:rPr lang="en-US" dirty="0" err="1" smtClean="0"/>
              <a:t>Sci</a:t>
            </a:r>
            <a:r>
              <a:rPr lang="en-US" dirty="0" smtClean="0"/>
              <a:t>-kit </a:t>
            </a:r>
            <a:r>
              <a:rPr lang="en-US" dirty="0" err="1" smtClean="0"/>
              <a:t>learn’s</a:t>
            </a:r>
            <a:r>
              <a:rPr lang="en-US" dirty="0" smtClean="0"/>
              <a:t> internal module </a:t>
            </a:r>
            <a:r>
              <a:rPr lang="en-US" dirty="0" err="1" smtClean="0"/>
              <a:t>train_test_split</a:t>
            </a:r>
            <a:r>
              <a:rPr lang="en-US" dirty="0" smtClean="0"/>
              <a:t> () was used to split the data into testing and training.</a:t>
            </a:r>
          </a:p>
          <a:p>
            <a:r>
              <a:rPr lang="en-US" dirty="0" smtClean="0"/>
              <a:t>For model </a:t>
            </a:r>
            <a:r>
              <a:rPr lang="en-US" dirty="0" err="1" smtClean="0"/>
              <a:t>Numpy</a:t>
            </a:r>
            <a:r>
              <a:rPr lang="en-US" dirty="0" smtClean="0"/>
              <a:t> and </a:t>
            </a:r>
            <a:r>
              <a:rPr lang="en-US" dirty="0" err="1" smtClean="0"/>
              <a:t>sklearn</a:t>
            </a:r>
            <a:r>
              <a:rPr lang="en-US" dirty="0" smtClean="0"/>
              <a:t> was used to build the Random Forest, Logistic Regression, KNN Neighbor and Support Vector Machine (SVM) models. </a:t>
            </a:r>
          </a:p>
          <a:p>
            <a:r>
              <a:rPr lang="en-US" dirty="0" smtClean="0"/>
              <a:t>Random Forest had 100% accuracy on all types followed by KNN </a:t>
            </a:r>
            <a:r>
              <a:rPr lang="en-US" dirty="0" err="1" smtClean="0"/>
              <a:t>neighbour</a:t>
            </a:r>
            <a:r>
              <a:rPr lang="en-US" dirty="0" smtClean="0"/>
              <a:t>, Logistic regression and Support vector machine all having overall accuracies less than 41%.</a:t>
            </a:r>
            <a:endParaRPr lang="en-IN" dirty="0"/>
          </a:p>
        </p:txBody>
      </p:sp>
    </p:spTree>
    <p:extLst>
      <p:ext uri="{BB962C8B-B14F-4D97-AF65-F5344CB8AC3E}">
        <p14:creationId xmlns:p14="http://schemas.microsoft.com/office/powerpoint/2010/main" val="548455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554794"/>
            <a:ext cx="8136904" cy="369332"/>
          </a:xfrm>
          <a:prstGeom prst="rect">
            <a:avLst/>
          </a:prstGeom>
          <a:noFill/>
        </p:spPr>
        <p:txBody>
          <a:bodyPr wrap="square" rtlCol="0">
            <a:spAutoFit/>
          </a:bodyPr>
          <a:lstStyle/>
          <a:p>
            <a:r>
              <a:rPr lang="en-US" b="1" dirty="0" smtClean="0"/>
              <a:t>Predicting Myers-Briggs Type Indicator with Text Classification</a:t>
            </a:r>
            <a:endParaRPr lang="en-IN" b="1" dirty="0"/>
          </a:p>
        </p:txBody>
      </p:sp>
      <p:sp>
        <p:nvSpPr>
          <p:cNvPr id="5" name="TextBox 4"/>
          <p:cNvSpPr txBox="1"/>
          <p:nvPr/>
        </p:nvSpPr>
        <p:spPr>
          <a:xfrm>
            <a:off x="246008" y="1268760"/>
            <a:ext cx="8712968" cy="5078313"/>
          </a:xfrm>
          <a:prstGeom prst="rect">
            <a:avLst/>
          </a:prstGeom>
          <a:noFill/>
        </p:spPr>
        <p:txBody>
          <a:bodyPr wrap="square" rtlCol="0">
            <a:spAutoFit/>
          </a:bodyPr>
          <a:lstStyle/>
          <a:p>
            <a:r>
              <a:rPr lang="en-US" dirty="0" smtClean="0"/>
              <a:t>The second paper also uses the same dataset (from </a:t>
            </a:r>
            <a:r>
              <a:rPr lang="en-US" dirty="0" err="1" smtClean="0"/>
              <a:t>Kaggle</a:t>
            </a:r>
            <a:r>
              <a:rPr lang="en-US" dirty="0" smtClean="0"/>
              <a:t>) but they clean the data to fit the proportionality of the MBTI types with that of general population. Pre-processing includes selective word removal. Essentially NLTK was used to filter out “stop words” and links to other websites were also removed. </a:t>
            </a:r>
          </a:p>
          <a:p>
            <a:r>
              <a:rPr lang="en-US" dirty="0" smtClean="0"/>
              <a:t>Also if the data set is taken from a website related to MBTI or related sites then, the types are removed to prevent the model from cheating. Then all the words are lemmatized to their root form, and the most common 2500 words are tokenized. </a:t>
            </a:r>
          </a:p>
          <a:p>
            <a:endParaRPr lang="en-US" dirty="0"/>
          </a:p>
          <a:p>
            <a:r>
              <a:rPr lang="en-US" dirty="0" smtClean="0"/>
              <a:t>In model building,  for the embedding layer, they use a embedding matrix in the form of a dictionary mapping that maps every lemmatized word to a 50 dimensional </a:t>
            </a:r>
            <a:r>
              <a:rPr lang="en-US" dirty="0" err="1" smtClean="0"/>
              <a:t>GloVe</a:t>
            </a:r>
            <a:r>
              <a:rPr lang="en-US" dirty="0" smtClean="0"/>
              <a:t> representation of the word.</a:t>
            </a:r>
          </a:p>
          <a:p>
            <a:endParaRPr lang="en-US" dirty="0" smtClean="0"/>
          </a:p>
          <a:p>
            <a:r>
              <a:rPr lang="en-US" dirty="0" smtClean="0"/>
              <a:t>Various Recurrent Neural Networks (RNN) [like simple RNN, GRU, LSTM and bidirectional LSTM] was used and they found LSTM to give the best result. </a:t>
            </a:r>
          </a:p>
          <a:p>
            <a:endParaRPr lang="en-US" dirty="0"/>
          </a:p>
          <a:p>
            <a:r>
              <a:rPr lang="en-US" dirty="0" smtClean="0"/>
              <a:t>In the result, user classification was more accurate compared to the post classification. The accuracy of post classification is 8.73% whereas that of user classification is 20.77%.</a:t>
            </a:r>
            <a:endParaRPr lang="en-IN" dirty="0"/>
          </a:p>
        </p:txBody>
      </p:sp>
    </p:spTree>
    <p:extLst>
      <p:ext uri="{BB962C8B-B14F-4D97-AF65-F5344CB8AC3E}">
        <p14:creationId xmlns:p14="http://schemas.microsoft.com/office/powerpoint/2010/main" val="36208060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131</TotalTime>
  <Words>861</Words>
  <Application>Microsoft Office PowerPoint</Application>
  <PresentationFormat>On-screen Show (4:3)</PresentationFormat>
  <Paragraphs>60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Foundry</vt:lpstr>
      <vt:lpstr>Personality Prediction Using 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16</cp:revision>
  <dcterms:created xsi:type="dcterms:W3CDTF">2021-10-17T14:25:11Z</dcterms:created>
  <dcterms:modified xsi:type="dcterms:W3CDTF">2021-10-17T16:44:57Z</dcterms:modified>
</cp:coreProperties>
</file>