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4" r:id="rId2"/>
    <p:sldId id="276" r:id="rId3"/>
    <p:sldId id="275" r:id="rId4"/>
    <p:sldId id="257" r:id="rId5"/>
    <p:sldId id="277" r:id="rId6"/>
    <p:sldId id="278" r:id="rId7"/>
    <p:sldId id="279" r:id="rId8"/>
    <p:sldId id="280" r:id="rId9"/>
    <p:sldId id="281" r:id="rId10"/>
    <p:sldId id="283" r:id="rId11"/>
    <p:sldId id="282" r:id="rId12"/>
    <p:sldId id="288" r:id="rId13"/>
    <p:sldId id="289" r:id="rId14"/>
    <p:sldId id="290" r:id="rId15"/>
    <p:sldId id="284"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3E272-11B2-4881-A315-359B797EF247}" type="datetimeFigureOut">
              <a:rPr lang="en-IN" smtClean="0"/>
              <a:t>30-05-2024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1C761-5F55-4EA0-87FC-B56D438F9B43}" type="slidenum">
              <a:rPr lang="en-IN" smtClean="0"/>
              <a:t>‹#›</a:t>
            </a:fld>
            <a:endParaRPr lang="en-IN"/>
          </a:p>
        </p:txBody>
      </p:sp>
    </p:spTree>
    <p:extLst>
      <p:ext uri="{BB962C8B-B14F-4D97-AF65-F5344CB8AC3E}">
        <p14:creationId xmlns:p14="http://schemas.microsoft.com/office/powerpoint/2010/main" val="3172145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959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C66F-9CAB-7846-00C3-B6470EFF1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0BE789-EAD9-4FC6-F33E-4E55CAE9F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51060C-996A-E821-CA88-E98426B09B1C}"/>
              </a:ext>
            </a:extLst>
          </p:cNvPr>
          <p:cNvSpPr>
            <a:spLocks noGrp="1"/>
          </p:cNvSpPr>
          <p:nvPr>
            <p:ph type="dt" sz="half" idx="10"/>
          </p:nvPr>
        </p:nvSpPr>
        <p:spPr/>
        <p:txBody>
          <a:bodyPr/>
          <a:lstStyle/>
          <a:p>
            <a:fld id="{14BAA24F-2B26-4E5E-BA8F-DD9D6C04D007}" type="datetime1">
              <a:rPr lang="en-IN" smtClean="0"/>
              <a:t>30-05-2024</a:t>
            </a:fld>
            <a:endParaRPr lang="en-IN"/>
          </a:p>
        </p:txBody>
      </p:sp>
      <p:sp>
        <p:nvSpPr>
          <p:cNvPr id="5" name="Footer Placeholder 4">
            <a:extLst>
              <a:ext uri="{FF2B5EF4-FFF2-40B4-BE49-F238E27FC236}">
                <a16:creationId xmlns:a16="http://schemas.microsoft.com/office/drawing/2014/main" id="{4E0350D5-C35C-1D36-97E2-7702690E7BCF}"/>
              </a:ext>
            </a:extLst>
          </p:cNvPr>
          <p:cNvSpPr>
            <a:spLocks noGrp="1"/>
          </p:cNvSpPr>
          <p:nvPr>
            <p:ph type="ftr" sz="quarter" idx="11"/>
          </p:nvPr>
        </p:nvSpPr>
        <p:spPr/>
        <p:txBody>
          <a:bodyPr/>
          <a:lstStyle/>
          <a:p>
            <a:r>
              <a:rPr lang="en-IN"/>
              <a:t>                   Dept. of ECE</a:t>
            </a:r>
          </a:p>
        </p:txBody>
      </p:sp>
      <p:sp>
        <p:nvSpPr>
          <p:cNvPr id="6" name="Slide Number Placeholder 5">
            <a:extLst>
              <a:ext uri="{FF2B5EF4-FFF2-40B4-BE49-F238E27FC236}">
                <a16:creationId xmlns:a16="http://schemas.microsoft.com/office/drawing/2014/main" id="{9E512165-D01A-6508-53E8-CAB74AA99689}"/>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428658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D0E4-FA04-EBA7-99BC-5BA723360F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B1199C-7C50-5AD7-7A52-5F91A86E1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53478-D95C-0B7F-5A59-134A66A227F7}"/>
              </a:ext>
            </a:extLst>
          </p:cNvPr>
          <p:cNvSpPr>
            <a:spLocks noGrp="1"/>
          </p:cNvSpPr>
          <p:nvPr>
            <p:ph type="dt" sz="half" idx="10"/>
          </p:nvPr>
        </p:nvSpPr>
        <p:spPr/>
        <p:txBody>
          <a:bodyPr/>
          <a:lstStyle/>
          <a:p>
            <a:fld id="{DC5A2BAD-BEC5-49DB-8702-BB31B5DF09B7}" type="datetime1">
              <a:rPr lang="en-IN" smtClean="0"/>
              <a:t>30-05-2024</a:t>
            </a:fld>
            <a:endParaRPr lang="en-IN"/>
          </a:p>
        </p:txBody>
      </p:sp>
      <p:sp>
        <p:nvSpPr>
          <p:cNvPr id="5" name="Footer Placeholder 4">
            <a:extLst>
              <a:ext uri="{FF2B5EF4-FFF2-40B4-BE49-F238E27FC236}">
                <a16:creationId xmlns:a16="http://schemas.microsoft.com/office/drawing/2014/main" id="{737EDD2C-6138-EE20-B265-A50998C950CB}"/>
              </a:ext>
            </a:extLst>
          </p:cNvPr>
          <p:cNvSpPr>
            <a:spLocks noGrp="1"/>
          </p:cNvSpPr>
          <p:nvPr>
            <p:ph type="ftr" sz="quarter" idx="11"/>
          </p:nvPr>
        </p:nvSpPr>
        <p:spPr/>
        <p:txBody>
          <a:bodyPr/>
          <a:lstStyle/>
          <a:p>
            <a:r>
              <a:rPr lang="en-IN"/>
              <a:t>                   Dept. of ECE</a:t>
            </a:r>
          </a:p>
        </p:txBody>
      </p:sp>
      <p:sp>
        <p:nvSpPr>
          <p:cNvPr id="6" name="Slide Number Placeholder 5">
            <a:extLst>
              <a:ext uri="{FF2B5EF4-FFF2-40B4-BE49-F238E27FC236}">
                <a16:creationId xmlns:a16="http://schemas.microsoft.com/office/drawing/2014/main" id="{D70F30E0-EFA3-E507-A055-FAF3662116E9}"/>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281892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AAF486-3549-7F72-F93D-28C7A880B9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B54B62-9B94-F40B-2C01-8AB2A2291C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09FB1B-CF5F-035B-75D8-9EF0162A2E26}"/>
              </a:ext>
            </a:extLst>
          </p:cNvPr>
          <p:cNvSpPr>
            <a:spLocks noGrp="1"/>
          </p:cNvSpPr>
          <p:nvPr>
            <p:ph type="dt" sz="half" idx="10"/>
          </p:nvPr>
        </p:nvSpPr>
        <p:spPr/>
        <p:txBody>
          <a:bodyPr/>
          <a:lstStyle/>
          <a:p>
            <a:fld id="{52D8F440-3F7C-4868-9D7C-F808D692EE79}" type="datetime1">
              <a:rPr lang="en-IN" smtClean="0"/>
              <a:t>30-05-2024</a:t>
            </a:fld>
            <a:endParaRPr lang="en-IN"/>
          </a:p>
        </p:txBody>
      </p:sp>
      <p:sp>
        <p:nvSpPr>
          <p:cNvPr id="5" name="Footer Placeholder 4">
            <a:extLst>
              <a:ext uri="{FF2B5EF4-FFF2-40B4-BE49-F238E27FC236}">
                <a16:creationId xmlns:a16="http://schemas.microsoft.com/office/drawing/2014/main" id="{C4182F51-B888-9561-209E-E429C595BAE2}"/>
              </a:ext>
            </a:extLst>
          </p:cNvPr>
          <p:cNvSpPr>
            <a:spLocks noGrp="1"/>
          </p:cNvSpPr>
          <p:nvPr>
            <p:ph type="ftr" sz="quarter" idx="11"/>
          </p:nvPr>
        </p:nvSpPr>
        <p:spPr/>
        <p:txBody>
          <a:bodyPr/>
          <a:lstStyle/>
          <a:p>
            <a:r>
              <a:rPr lang="en-IN"/>
              <a:t>                   Dept. of ECE</a:t>
            </a:r>
          </a:p>
        </p:txBody>
      </p:sp>
      <p:sp>
        <p:nvSpPr>
          <p:cNvPr id="6" name="Slide Number Placeholder 5">
            <a:extLst>
              <a:ext uri="{FF2B5EF4-FFF2-40B4-BE49-F238E27FC236}">
                <a16:creationId xmlns:a16="http://schemas.microsoft.com/office/drawing/2014/main" id="{0E15FF9E-E8C1-EEAF-3E4E-5AF948E19AF8}"/>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1234787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hite">
  <p:cSld name="Blank white">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6"/>
            <a:ext cx="12193016" cy="6857593"/>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129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A512-5543-C2A6-2E13-3CCD2A8108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309680-7FCE-61C8-D9AC-B2F6ADC5AA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126AE-1C0F-90C1-F6BE-FA0524CC87AC}"/>
              </a:ext>
            </a:extLst>
          </p:cNvPr>
          <p:cNvSpPr>
            <a:spLocks noGrp="1"/>
          </p:cNvSpPr>
          <p:nvPr>
            <p:ph type="dt" sz="half" idx="10"/>
          </p:nvPr>
        </p:nvSpPr>
        <p:spPr/>
        <p:txBody>
          <a:bodyPr/>
          <a:lstStyle/>
          <a:p>
            <a:fld id="{44CF057D-1AF2-4B5E-85D5-B7C16BFBB435}" type="datetime1">
              <a:rPr lang="en-IN" smtClean="0"/>
              <a:t>30-05-2024</a:t>
            </a:fld>
            <a:endParaRPr lang="en-IN"/>
          </a:p>
        </p:txBody>
      </p:sp>
      <p:sp>
        <p:nvSpPr>
          <p:cNvPr id="5" name="Footer Placeholder 4">
            <a:extLst>
              <a:ext uri="{FF2B5EF4-FFF2-40B4-BE49-F238E27FC236}">
                <a16:creationId xmlns:a16="http://schemas.microsoft.com/office/drawing/2014/main" id="{D3F28F18-BACE-0666-5933-47ED6B2F97EE}"/>
              </a:ext>
            </a:extLst>
          </p:cNvPr>
          <p:cNvSpPr>
            <a:spLocks noGrp="1"/>
          </p:cNvSpPr>
          <p:nvPr>
            <p:ph type="ftr" sz="quarter" idx="11"/>
          </p:nvPr>
        </p:nvSpPr>
        <p:spPr/>
        <p:txBody>
          <a:bodyPr/>
          <a:lstStyle/>
          <a:p>
            <a:r>
              <a:rPr lang="en-IN"/>
              <a:t>                   Dept. of ECE</a:t>
            </a:r>
          </a:p>
        </p:txBody>
      </p:sp>
      <p:sp>
        <p:nvSpPr>
          <p:cNvPr id="6" name="Slide Number Placeholder 5">
            <a:extLst>
              <a:ext uri="{FF2B5EF4-FFF2-40B4-BE49-F238E27FC236}">
                <a16:creationId xmlns:a16="http://schemas.microsoft.com/office/drawing/2014/main" id="{6A1CA9B0-44EE-BAE8-F869-97A87418990B}"/>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414173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AE90-89ED-8C5C-BFBF-92B4EEB74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1DF517-09B5-3003-BB79-012E993C6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E15367-89DC-C26C-40F6-60C5824B2F9B}"/>
              </a:ext>
            </a:extLst>
          </p:cNvPr>
          <p:cNvSpPr>
            <a:spLocks noGrp="1"/>
          </p:cNvSpPr>
          <p:nvPr>
            <p:ph type="dt" sz="half" idx="10"/>
          </p:nvPr>
        </p:nvSpPr>
        <p:spPr/>
        <p:txBody>
          <a:bodyPr/>
          <a:lstStyle/>
          <a:p>
            <a:fld id="{EB05012D-007D-428A-9918-476F4865D690}" type="datetime1">
              <a:rPr lang="en-IN" smtClean="0"/>
              <a:t>30-05-2024</a:t>
            </a:fld>
            <a:endParaRPr lang="en-IN"/>
          </a:p>
        </p:txBody>
      </p:sp>
      <p:sp>
        <p:nvSpPr>
          <p:cNvPr id="5" name="Footer Placeholder 4">
            <a:extLst>
              <a:ext uri="{FF2B5EF4-FFF2-40B4-BE49-F238E27FC236}">
                <a16:creationId xmlns:a16="http://schemas.microsoft.com/office/drawing/2014/main" id="{19D8FD12-8673-ABF8-CD51-69C686256367}"/>
              </a:ext>
            </a:extLst>
          </p:cNvPr>
          <p:cNvSpPr>
            <a:spLocks noGrp="1"/>
          </p:cNvSpPr>
          <p:nvPr>
            <p:ph type="ftr" sz="quarter" idx="11"/>
          </p:nvPr>
        </p:nvSpPr>
        <p:spPr/>
        <p:txBody>
          <a:bodyPr/>
          <a:lstStyle/>
          <a:p>
            <a:r>
              <a:rPr lang="en-IN"/>
              <a:t>                   Dept. of ECE</a:t>
            </a:r>
          </a:p>
        </p:txBody>
      </p:sp>
      <p:sp>
        <p:nvSpPr>
          <p:cNvPr id="6" name="Slide Number Placeholder 5">
            <a:extLst>
              <a:ext uri="{FF2B5EF4-FFF2-40B4-BE49-F238E27FC236}">
                <a16:creationId xmlns:a16="http://schemas.microsoft.com/office/drawing/2014/main" id="{477B5F45-40DC-FCB7-D97C-BEAB9CCE2B3B}"/>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69426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C5EA-495A-AC04-D4A6-88E910C043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C1F36F-A496-5ADD-F42C-53F42CB551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AE783E-29CC-419F-48F9-C290D263DD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24D709-E2EC-1A7E-D2DA-E9F92C0F98EA}"/>
              </a:ext>
            </a:extLst>
          </p:cNvPr>
          <p:cNvSpPr>
            <a:spLocks noGrp="1"/>
          </p:cNvSpPr>
          <p:nvPr>
            <p:ph type="dt" sz="half" idx="10"/>
          </p:nvPr>
        </p:nvSpPr>
        <p:spPr/>
        <p:txBody>
          <a:bodyPr/>
          <a:lstStyle/>
          <a:p>
            <a:fld id="{ECA613E0-B619-4250-B0CF-4A9ACF9140A0}" type="datetime1">
              <a:rPr lang="en-IN" smtClean="0"/>
              <a:t>30-05-2024</a:t>
            </a:fld>
            <a:endParaRPr lang="en-IN"/>
          </a:p>
        </p:txBody>
      </p:sp>
      <p:sp>
        <p:nvSpPr>
          <p:cNvPr id="6" name="Footer Placeholder 5">
            <a:extLst>
              <a:ext uri="{FF2B5EF4-FFF2-40B4-BE49-F238E27FC236}">
                <a16:creationId xmlns:a16="http://schemas.microsoft.com/office/drawing/2014/main" id="{F2D36672-700E-42F3-4179-5E7E17E35AB3}"/>
              </a:ext>
            </a:extLst>
          </p:cNvPr>
          <p:cNvSpPr>
            <a:spLocks noGrp="1"/>
          </p:cNvSpPr>
          <p:nvPr>
            <p:ph type="ftr" sz="quarter" idx="11"/>
          </p:nvPr>
        </p:nvSpPr>
        <p:spPr/>
        <p:txBody>
          <a:bodyPr/>
          <a:lstStyle/>
          <a:p>
            <a:r>
              <a:rPr lang="en-IN"/>
              <a:t>                   Dept. of ECE</a:t>
            </a:r>
          </a:p>
        </p:txBody>
      </p:sp>
      <p:sp>
        <p:nvSpPr>
          <p:cNvPr id="7" name="Slide Number Placeholder 6">
            <a:extLst>
              <a:ext uri="{FF2B5EF4-FFF2-40B4-BE49-F238E27FC236}">
                <a16:creationId xmlns:a16="http://schemas.microsoft.com/office/drawing/2014/main" id="{11FF9C20-43E3-25E4-8E7C-BF39A03D1A51}"/>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344288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2B01-6226-4AD4-293E-2F4B7CF17E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7C6015-D0EF-6A89-7681-7C00BE47D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CE218-4E66-572E-935D-58BC37633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965072-FF4B-43D1-EC13-0DB87B5EF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DA00C2-4C44-8203-9E4F-3AE5B45FDE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0798DA-3333-EA36-DA3E-0441CC847F27}"/>
              </a:ext>
            </a:extLst>
          </p:cNvPr>
          <p:cNvSpPr>
            <a:spLocks noGrp="1"/>
          </p:cNvSpPr>
          <p:nvPr>
            <p:ph type="dt" sz="half" idx="10"/>
          </p:nvPr>
        </p:nvSpPr>
        <p:spPr/>
        <p:txBody>
          <a:bodyPr/>
          <a:lstStyle/>
          <a:p>
            <a:fld id="{FB43D5B2-51DE-4952-B0B2-04BCB5B10A62}" type="datetime1">
              <a:rPr lang="en-IN" smtClean="0"/>
              <a:t>30-05-2024</a:t>
            </a:fld>
            <a:endParaRPr lang="en-IN"/>
          </a:p>
        </p:txBody>
      </p:sp>
      <p:sp>
        <p:nvSpPr>
          <p:cNvPr id="8" name="Footer Placeholder 7">
            <a:extLst>
              <a:ext uri="{FF2B5EF4-FFF2-40B4-BE49-F238E27FC236}">
                <a16:creationId xmlns:a16="http://schemas.microsoft.com/office/drawing/2014/main" id="{1A3F7945-F248-570A-8AD2-D1C49EF5FF42}"/>
              </a:ext>
            </a:extLst>
          </p:cNvPr>
          <p:cNvSpPr>
            <a:spLocks noGrp="1"/>
          </p:cNvSpPr>
          <p:nvPr>
            <p:ph type="ftr" sz="quarter" idx="11"/>
          </p:nvPr>
        </p:nvSpPr>
        <p:spPr/>
        <p:txBody>
          <a:bodyPr/>
          <a:lstStyle/>
          <a:p>
            <a:r>
              <a:rPr lang="en-IN"/>
              <a:t>                   Dept. of ECE</a:t>
            </a:r>
          </a:p>
        </p:txBody>
      </p:sp>
      <p:sp>
        <p:nvSpPr>
          <p:cNvPr id="9" name="Slide Number Placeholder 8">
            <a:extLst>
              <a:ext uri="{FF2B5EF4-FFF2-40B4-BE49-F238E27FC236}">
                <a16:creationId xmlns:a16="http://schemas.microsoft.com/office/drawing/2014/main" id="{47E1B017-A199-8F51-29AA-CACE5438AF6A}"/>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190326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BF13-D207-B3FB-3C62-6AB76AF1C6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BB7A25-ED93-036D-F3B5-B5FED66D77EA}"/>
              </a:ext>
            </a:extLst>
          </p:cNvPr>
          <p:cNvSpPr>
            <a:spLocks noGrp="1"/>
          </p:cNvSpPr>
          <p:nvPr>
            <p:ph type="dt" sz="half" idx="10"/>
          </p:nvPr>
        </p:nvSpPr>
        <p:spPr/>
        <p:txBody>
          <a:bodyPr/>
          <a:lstStyle/>
          <a:p>
            <a:fld id="{DF5B6002-851A-495B-A490-8266179FD557}" type="datetime1">
              <a:rPr lang="en-IN" smtClean="0"/>
              <a:t>30-05-2024</a:t>
            </a:fld>
            <a:endParaRPr lang="en-IN"/>
          </a:p>
        </p:txBody>
      </p:sp>
      <p:sp>
        <p:nvSpPr>
          <p:cNvPr id="4" name="Footer Placeholder 3">
            <a:extLst>
              <a:ext uri="{FF2B5EF4-FFF2-40B4-BE49-F238E27FC236}">
                <a16:creationId xmlns:a16="http://schemas.microsoft.com/office/drawing/2014/main" id="{0D0206B8-22F0-3E54-E4C4-D279AA0F4C58}"/>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4987ED78-2C2B-1361-2522-7CF6DD1805E5}"/>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118683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9F4F3-ED6D-DE44-4E42-391F6E14C9AD}"/>
              </a:ext>
            </a:extLst>
          </p:cNvPr>
          <p:cNvSpPr>
            <a:spLocks noGrp="1"/>
          </p:cNvSpPr>
          <p:nvPr>
            <p:ph type="dt" sz="half" idx="10"/>
          </p:nvPr>
        </p:nvSpPr>
        <p:spPr/>
        <p:txBody>
          <a:bodyPr/>
          <a:lstStyle/>
          <a:p>
            <a:fld id="{76721FFC-BECC-474E-B1B5-81B5B7BA19DE}" type="datetime1">
              <a:rPr lang="en-IN" smtClean="0"/>
              <a:t>30-05-2024</a:t>
            </a:fld>
            <a:endParaRPr lang="en-IN"/>
          </a:p>
        </p:txBody>
      </p:sp>
      <p:sp>
        <p:nvSpPr>
          <p:cNvPr id="3" name="Footer Placeholder 2">
            <a:extLst>
              <a:ext uri="{FF2B5EF4-FFF2-40B4-BE49-F238E27FC236}">
                <a16:creationId xmlns:a16="http://schemas.microsoft.com/office/drawing/2014/main" id="{D56E234A-AD3F-2D53-4265-DA5CF05E556F}"/>
              </a:ext>
            </a:extLst>
          </p:cNvPr>
          <p:cNvSpPr>
            <a:spLocks noGrp="1"/>
          </p:cNvSpPr>
          <p:nvPr>
            <p:ph type="ftr" sz="quarter" idx="11"/>
          </p:nvPr>
        </p:nvSpPr>
        <p:spPr/>
        <p:txBody>
          <a:bodyPr/>
          <a:lstStyle/>
          <a:p>
            <a:r>
              <a:rPr lang="en-IN"/>
              <a:t>                   Dept. of ECE</a:t>
            </a:r>
          </a:p>
        </p:txBody>
      </p:sp>
      <p:sp>
        <p:nvSpPr>
          <p:cNvPr id="4" name="Slide Number Placeholder 3">
            <a:extLst>
              <a:ext uri="{FF2B5EF4-FFF2-40B4-BE49-F238E27FC236}">
                <a16:creationId xmlns:a16="http://schemas.microsoft.com/office/drawing/2014/main" id="{04A33937-C2A4-BE1A-15AE-8868CACDE393}"/>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3172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1E0E-075C-302B-A142-4B7FD6298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D08C56-579A-9F0A-C9B8-FFE64E4D32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899AE0-79A3-A1E3-7F73-4960AA1C6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B44FF-F2FA-5325-4229-491ECB4AB5B6}"/>
              </a:ext>
            </a:extLst>
          </p:cNvPr>
          <p:cNvSpPr>
            <a:spLocks noGrp="1"/>
          </p:cNvSpPr>
          <p:nvPr>
            <p:ph type="dt" sz="half" idx="10"/>
          </p:nvPr>
        </p:nvSpPr>
        <p:spPr/>
        <p:txBody>
          <a:bodyPr/>
          <a:lstStyle/>
          <a:p>
            <a:fld id="{34DD407F-D28B-4CCE-AA4E-87406E2CF6D7}" type="datetime1">
              <a:rPr lang="en-IN" smtClean="0"/>
              <a:t>30-05-2024</a:t>
            </a:fld>
            <a:endParaRPr lang="en-IN"/>
          </a:p>
        </p:txBody>
      </p:sp>
      <p:sp>
        <p:nvSpPr>
          <p:cNvPr id="6" name="Footer Placeholder 5">
            <a:extLst>
              <a:ext uri="{FF2B5EF4-FFF2-40B4-BE49-F238E27FC236}">
                <a16:creationId xmlns:a16="http://schemas.microsoft.com/office/drawing/2014/main" id="{1981A637-AA7A-83CF-A391-760B1A8CD78A}"/>
              </a:ext>
            </a:extLst>
          </p:cNvPr>
          <p:cNvSpPr>
            <a:spLocks noGrp="1"/>
          </p:cNvSpPr>
          <p:nvPr>
            <p:ph type="ftr" sz="quarter" idx="11"/>
          </p:nvPr>
        </p:nvSpPr>
        <p:spPr/>
        <p:txBody>
          <a:bodyPr/>
          <a:lstStyle/>
          <a:p>
            <a:r>
              <a:rPr lang="en-IN"/>
              <a:t>                   Dept. of ECE</a:t>
            </a:r>
          </a:p>
        </p:txBody>
      </p:sp>
      <p:sp>
        <p:nvSpPr>
          <p:cNvPr id="7" name="Slide Number Placeholder 6">
            <a:extLst>
              <a:ext uri="{FF2B5EF4-FFF2-40B4-BE49-F238E27FC236}">
                <a16:creationId xmlns:a16="http://schemas.microsoft.com/office/drawing/2014/main" id="{37C045BF-629A-F858-AD19-B8B13EA0F598}"/>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50417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43FC-35F6-E56D-3071-5AD9C7069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8CC4DD-1781-CA1D-1716-D8C324E2F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D784B5-BFF3-C6AE-9653-D256644B8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B4A4D-6BF0-08D2-A2DD-B2A5174967B2}"/>
              </a:ext>
            </a:extLst>
          </p:cNvPr>
          <p:cNvSpPr>
            <a:spLocks noGrp="1"/>
          </p:cNvSpPr>
          <p:nvPr>
            <p:ph type="dt" sz="half" idx="10"/>
          </p:nvPr>
        </p:nvSpPr>
        <p:spPr/>
        <p:txBody>
          <a:bodyPr/>
          <a:lstStyle/>
          <a:p>
            <a:fld id="{66D57A61-CCC0-42D8-ACEF-E7F8A85541DB}" type="datetime1">
              <a:rPr lang="en-IN" smtClean="0"/>
              <a:t>30-05-2024</a:t>
            </a:fld>
            <a:endParaRPr lang="en-IN"/>
          </a:p>
        </p:txBody>
      </p:sp>
      <p:sp>
        <p:nvSpPr>
          <p:cNvPr id="6" name="Footer Placeholder 5">
            <a:extLst>
              <a:ext uri="{FF2B5EF4-FFF2-40B4-BE49-F238E27FC236}">
                <a16:creationId xmlns:a16="http://schemas.microsoft.com/office/drawing/2014/main" id="{0C7BCBE3-DF61-DFC8-66AD-5C7436C92CCD}"/>
              </a:ext>
            </a:extLst>
          </p:cNvPr>
          <p:cNvSpPr>
            <a:spLocks noGrp="1"/>
          </p:cNvSpPr>
          <p:nvPr>
            <p:ph type="ftr" sz="quarter" idx="11"/>
          </p:nvPr>
        </p:nvSpPr>
        <p:spPr/>
        <p:txBody>
          <a:bodyPr/>
          <a:lstStyle/>
          <a:p>
            <a:r>
              <a:rPr lang="en-IN"/>
              <a:t>                   Dept. of ECE</a:t>
            </a:r>
          </a:p>
        </p:txBody>
      </p:sp>
      <p:sp>
        <p:nvSpPr>
          <p:cNvPr id="7" name="Slide Number Placeholder 6">
            <a:extLst>
              <a:ext uri="{FF2B5EF4-FFF2-40B4-BE49-F238E27FC236}">
                <a16:creationId xmlns:a16="http://schemas.microsoft.com/office/drawing/2014/main" id="{8330824C-3B8E-6E51-B2B5-BA3AF5210EBE}"/>
              </a:ext>
            </a:extLst>
          </p:cNvPr>
          <p:cNvSpPr>
            <a:spLocks noGrp="1"/>
          </p:cNvSpPr>
          <p:nvPr>
            <p:ph type="sldNum" sz="quarter" idx="12"/>
          </p:nvPr>
        </p:nvSpPr>
        <p:spPr/>
        <p:txBody>
          <a:bodyPr/>
          <a:lstStyle/>
          <a:p>
            <a:fld id="{4D7BF1A8-6189-49C9-A3F7-E7021E767153}" type="slidenum">
              <a:rPr lang="en-IN" smtClean="0"/>
              <a:t>‹#›</a:t>
            </a:fld>
            <a:endParaRPr lang="en-IN"/>
          </a:p>
        </p:txBody>
      </p:sp>
    </p:spTree>
    <p:extLst>
      <p:ext uri="{BB962C8B-B14F-4D97-AF65-F5344CB8AC3E}">
        <p14:creationId xmlns:p14="http://schemas.microsoft.com/office/powerpoint/2010/main" val="108063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CC6C95-C6A1-261D-709A-34513EA3E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10F4C6-31AF-8556-3810-0B090E951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BD73F-AB40-2343-0582-49B644AD7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9C553-CDAE-4E6F-AB5C-D292AD236D20}" type="datetime1">
              <a:rPr lang="en-IN" smtClean="0"/>
              <a:t>30-05-2024</a:t>
            </a:fld>
            <a:endParaRPr lang="en-IN"/>
          </a:p>
        </p:txBody>
      </p:sp>
      <p:sp>
        <p:nvSpPr>
          <p:cNvPr id="5" name="Footer Placeholder 4">
            <a:extLst>
              <a:ext uri="{FF2B5EF4-FFF2-40B4-BE49-F238E27FC236}">
                <a16:creationId xmlns:a16="http://schemas.microsoft.com/office/drawing/2014/main" id="{3C73B3BD-D653-36A0-1B2D-B27EB33C4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                   Dept. of ECE</a:t>
            </a:r>
          </a:p>
        </p:txBody>
      </p:sp>
      <p:sp>
        <p:nvSpPr>
          <p:cNvPr id="6" name="Slide Number Placeholder 5">
            <a:extLst>
              <a:ext uri="{FF2B5EF4-FFF2-40B4-BE49-F238E27FC236}">
                <a16:creationId xmlns:a16="http://schemas.microsoft.com/office/drawing/2014/main" id="{649F7103-BB83-3DDD-3D44-3E7CD7818D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F1A8-6189-49C9-A3F7-E7021E767153}" type="slidenum">
              <a:rPr lang="en-IN" smtClean="0"/>
              <a:t>‹#›</a:t>
            </a:fld>
            <a:endParaRPr lang="en-IN"/>
          </a:p>
        </p:txBody>
      </p:sp>
    </p:spTree>
    <p:extLst>
      <p:ext uri="{BB962C8B-B14F-4D97-AF65-F5344CB8AC3E}">
        <p14:creationId xmlns:p14="http://schemas.microsoft.com/office/powerpoint/2010/main" val="193361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599E6A3C-D185-8523-765D-C769EA316F21}"/>
              </a:ext>
            </a:extLst>
          </p:cNvPr>
          <p:cNvSpPr txBox="1">
            <a:spLocks/>
          </p:cNvSpPr>
          <p:nvPr/>
        </p:nvSpPr>
        <p:spPr>
          <a:xfrm>
            <a:off x="1007806" y="0"/>
            <a:ext cx="10230025" cy="125877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Affiliated to Visvesvaraya Technological University </a:t>
            </a:r>
            <a:br>
              <a:rPr lang="en-IN" sz="2400" b="1" dirty="0">
                <a:latin typeface="Times New Roman" panose="02020603050405020304" pitchFamily="18" charset="0"/>
                <a:ea typeface="Times New Roman" panose="02020603050405020304" pitchFamily="18" charset="0"/>
                <a:cs typeface="Times New Roman" panose="02020603050405020304" pitchFamily="18" charset="0"/>
              </a:rPr>
            </a:b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  BELAGAVI – 590018</a:t>
            </a:r>
          </a:p>
          <a:p>
            <a:r>
              <a:rPr lang="en-IN" sz="2400" b="1" dirty="0">
                <a:latin typeface="Times New Roman" panose="02020603050405020304" pitchFamily="18" charset="0"/>
                <a:ea typeface="Times New Roman" panose="02020603050405020304" pitchFamily="18" charset="0"/>
                <a:cs typeface="Times New Roman" panose="02020603050405020304" pitchFamily="18" charset="0"/>
              </a:rPr>
              <a:t>Navkis College Of  Engineering, Hassan</a:t>
            </a:r>
            <a:br>
              <a:rPr lang="en-IN" sz="2400" dirty="0">
                <a:solidFill>
                  <a:srgbClr val="0070C0"/>
                </a:solidFill>
                <a:latin typeface="Times New Roman" panose="02020603050405020304" pitchFamily="18" charset="0"/>
                <a:cs typeface="Times New Roman" panose="02020603050405020304" pitchFamily="18" charset="0"/>
              </a:rPr>
            </a:br>
            <a:endParaRPr lang="en-IN" sz="2400" dirty="0"/>
          </a:p>
        </p:txBody>
      </p:sp>
      <p:sp>
        <p:nvSpPr>
          <p:cNvPr id="6" name="TextBox 5">
            <a:extLst>
              <a:ext uri="{FF2B5EF4-FFF2-40B4-BE49-F238E27FC236}">
                <a16:creationId xmlns:a16="http://schemas.microsoft.com/office/drawing/2014/main" id="{47E25A3E-B268-01C5-EB58-F02E252D155F}"/>
              </a:ext>
            </a:extLst>
          </p:cNvPr>
          <p:cNvSpPr txBox="1"/>
          <p:nvPr/>
        </p:nvSpPr>
        <p:spPr>
          <a:xfrm>
            <a:off x="-452283" y="1423793"/>
            <a:ext cx="12644283" cy="2430858"/>
          </a:xfrm>
          <a:prstGeom prst="rect">
            <a:avLst/>
          </a:prstGeom>
          <a:noFill/>
        </p:spPr>
        <p:txBody>
          <a:bodyPr wrap="square">
            <a:spAutoFit/>
          </a:bodyPr>
          <a:lstStyle/>
          <a:p>
            <a:pPr marL="240012" algn="ctr">
              <a:lnSpc>
                <a:spcPct val="120000"/>
              </a:lnSpc>
              <a:spcAft>
                <a:spcPts val="47"/>
              </a:spcAft>
            </a:pPr>
            <a:r>
              <a:rPr lang="en-IN" sz="1867" b="1" dirty="0">
                <a:latin typeface="Times New Roman" panose="02020603050405020304" pitchFamily="18" charset="0"/>
                <a:cs typeface="Times New Roman" panose="02020603050405020304" pitchFamily="18" charset="0"/>
              </a:rPr>
              <a:t>         Internship Presentation(18EC185)</a:t>
            </a:r>
          </a:p>
          <a:p>
            <a:pPr marL="240012" algn="ctr">
              <a:lnSpc>
                <a:spcPct val="120000"/>
              </a:lnSpc>
              <a:spcAft>
                <a:spcPts val="47"/>
              </a:spcAft>
            </a:pPr>
            <a:r>
              <a:rPr lang="en-IN" sz="1867" b="1" dirty="0">
                <a:latin typeface="Times New Roman" panose="02020603050405020304" pitchFamily="18" charset="0"/>
                <a:cs typeface="Times New Roman" panose="02020603050405020304" pitchFamily="18" charset="0"/>
              </a:rPr>
              <a:t>On</a:t>
            </a:r>
          </a:p>
          <a:p>
            <a:pPr marL="240012" algn="ctr">
              <a:lnSpc>
                <a:spcPct val="120000"/>
              </a:lnSpc>
              <a:spcAft>
                <a:spcPts val="47"/>
              </a:spcAft>
            </a:pPr>
            <a:r>
              <a:rPr lang="en-IN" sz="2400" b="1" dirty="0">
                <a:solidFill>
                  <a:srgbClr val="C00000"/>
                </a:solidFill>
                <a:latin typeface="Times New Roman" panose="02020603050405020304" pitchFamily="18" charset="0"/>
                <a:cs typeface="Times New Roman" panose="02020603050405020304" pitchFamily="18" charset="0"/>
              </a:rPr>
              <a:t>“Criminal face detection using python”</a:t>
            </a:r>
          </a:p>
          <a:p>
            <a:pPr marL="360000" algn="ctr">
              <a:lnSpc>
                <a:spcPct val="120000"/>
              </a:lnSpc>
              <a:spcAft>
                <a:spcPts val="70"/>
              </a:spcAft>
            </a:pPr>
            <a:r>
              <a:rPr lang="en-US" b="1" dirty="0">
                <a:effectLst/>
                <a:latin typeface="Times New Roman" panose="02020603050405020304" pitchFamily="18" charset="0"/>
                <a:ea typeface="Times New Roman" panose="02020603050405020304" pitchFamily="18" charset="0"/>
              </a:rPr>
              <a:t>Internship Carried</a:t>
            </a:r>
            <a:r>
              <a:rPr lang="en-US" b="1" spc="-3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at</a:t>
            </a:r>
            <a:endParaRPr lang="en-IN" b="1" spc="130" dirty="0">
              <a:solidFill>
                <a:srgbClr val="C00000"/>
              </a:solidFill>
              <a:latin typeface="Times New Roman" panose="02020603050405020304" pitchFamily="18" charset="0"/>
              <a:cs typeface="Times New Roman" panose="02020603050405020304" pitchFamily="18" charset="0"/>
            </a:endParaRPr>
          </a:p>
          <a:p>
            <a:pPr marL="360000" algn="ctr">
              <a:lnSpc>
                <a:spcPct val="120000"/>
              </a:lnSpc>
              <a:spcAft>
                <a:spcPts val="70"/>
              </a:spcAft>
            </a:pPr>
            <a:r>
              <a:rPr lang="en-US" sz="2400" i="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I</a:t>
            </a:r>
            <a:r>
              <a:rPr lang="en-US" sz="1600" i="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nventeron Technologies, No-4, 3rd floor, 5th A Main Road, Adjacent to</a:t>
            </a:r>
            <a:r>
              <a:rPr lang="en-US" sz="1600" i="1" spc="5"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600" i="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Bangalore</a:t>
            </a:r>
            <a:r>
              <a:rPr lang="en-US" sz="1600" i="1" spc="-15"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600" i="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Baptist</a:t>
            </a:r>
            <a:r>
              <a:rPr lang="en-US" sz="1600" i="1" spc="-10"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600" i="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Hospital, Hebbal</a:t>
            </a:r>
            <a:r>
              <a:rPr lang="en-US" sz="1600" i="1" spc="-10"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600" i="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Bangalore-560024</a:t>
            </a:r>
            <a:r>
              <a:rPr lang="en-US" sz="1600" i="1" dirty="0">
                <a:solidFill>
                  <a:srgbClr val="4453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240012" algn="ctr">
              <a:lnSpc>
                <a:spcPct val="120000"/>
              </a:lnSpc>
              <a:spcAft>
                <a:spcPts val="47"/>
              </a:spcAft>
            </a:pPr>
            <a:r>
              <a:rPr lang="en-IN" sz="2000" b="1" dirty="0">
                <a:latin typeface="Times New Roman" panose="02020603050405020304" pitchFamily="18" charset="0"/>
                <a:cs typeface="Times New Roman" panose="02020603050405020304" pitchFamily="18" charset="0"/>
              </a:rPr>
              <a:t>PRESENTED BY: THEJASGOWDA M R(4YG20EC021)</a:t>
            </a:r>
          </a:p>
        </p:txBody>
      </p:sp>
      <p:sp>
        <p:nvSpPr>
          <p:cNvPr id="7" name="TextBox 6">
            <a:extLst>
              <a:ext uri="{FF2B5EF4-FFF2-40B4-BE49-F238E27FC236}">
                <a16:creationId xmlns:a16="http://schemas.microsoft.com/office/drawing/2014/main" id="{1EF90DF8-2AB8-7D70-E29F-E6FA48B52D63}"/>
              </a:ext>
            </a:extLst>
          </p:cNvPr>
          <p:cNvSpPr txBox="1"/>
          <p:nvPr/>
        </p:nvSpPr>
        <p:spPr>
          <a:xfrm>
            <a:off x="-672054" y="3689300"/>
            <a:ext cx="4382277" cy="2264081"/>
          </a:xfrm>
          <a:prstGeom prst="rect">
            <a:avLst/>
          </a:prstGeom>
          <a:noFill/>
        </p:spPr>
        <p:txBody>
          <a:bodyPr wrap="square">
            <a:spAutoFit/>
          </a:bodyPr>
          <a:lstStyle/>
          <a:p>
            <a:pPr algn="ctr">
              <a:lnSpc>
                <a:spcPct val="150000"/>
              </a:lnSpc>
            </a:pPr>
            <a:r>
              <a:rPr lang="en-US" sz="1600" b="1" u="sng" dirty="0">
                <a:solidFill>
                  <a:schemeClr val="accent5">
                    <a:lumMod val="75000"/>
                  </a:schemeClr>
                </a:solidFill>
                <a:latin typeface="Times New Roman" pitchFamily="18" charset="0"/>
                <a:cs typeface="Times New Roman" pitchFamily="18" charset="0"/>
              </a:rPr>
              <a:t>Internal guide:</a:t>
            </a:r>
          </a:p>
          <a:p>
            <a:pPr algn="ctr">
              <a:lnSpc>
                <a:spcPct val="150000"/>
              </a:lnSpc>
            </a:pPr>
            <a:r>
              <a:rPr lang="en-IN" sz="1600" b="1" dirty="0">
                <a:latin typeface="Times New Roman" panose="02020603050405020304" pitchFamily="18" charset="0"/>
                <a:cs typeface="Times New Roman" panose="02020603050405020304" pitchFamily="18" charset="0"/>
              </a:rPr>
              <a:t>Mrs. Siddika Sabahath Anjum</a:t>
            </a:r>
            <a:endParaRPr lang="en-US" sz="1600" b="1" dirty="0">
              <a:latin typeface="Times New Roman" pitchFamily="18" charset="0"/>
              <a:cs typeface="Times New Roman" pitchFamily="18" charset="0"/>
            </a:endParaRPr>
          </a:p>
          <a:p>
            <a:pPr algn="ctr">
              <a:lnSpc>
                <a:spcPct val="150000"/>
              </a:lnSpc>
            </a:pPr>
            <a:r>
              <a:rPr lang="en-US" sz="1600" b="1" dirty="0">
                <a:latin typeface="Times New Roman" pitchFamily="18" charset="0"/>
                <a:cs typeface="Times New Roman" pitchFamily="18" charset="0"/>
              </a:rPr>
              <a:t>Assistant professor</a:t>
            </a:r>
          </a:p>
          <a:p>
            <a:pPr algn="ctr">
              <a:lnSpc>
                <a:spcPct val="150000"/>
              </a:lnSpc>
            </a:pPr>
            <a:r>
              <a:rPr lang="en-US" sz="1600" b="1" dirty="0">
                <a:latin typeface="Times New Roman" pitchFamily="18" charset="0"/>
                <a:cs typeface="Times New Roman" pitchFamily="18" charset="0"/>
              </a:rPr>
              <a:t>Department of E&amp;CE</a:t>
            </a:r>
          </a:p>
          <a:p>
            <a:pPr algn="ctr">
              <a:lnSpc>
                <a:spcPct val="150000"/>
              </a:lnSpc>
            </a:pPr>
            <a:r>
              <a:rPr lang="en-US" sz="1600" b="1" dirty="0">
                <a:latin typeface="Times New Roman" pitchFamily="18" charset="0"/>
                <a:cs typeface="Times New Roman" pitchFamily="18" charset="0"/>
              </a:rPr>
              <a:t>NCE, HASSAN</a:t>
            </a:r>
            <a:endParaRPr lang="en-US" sz="1600" dirty="0"/>
          </a:p>
          <a:p>
            <a:pPr algn="ctr">
              <a:lnSpc>
                <a:spcPct val="150000"/>
              </a:lnSpc>
            </a:pPr>
            <a:endParaRPr lang="en-US" sz="1600" b="1" u="sng" dirty="0">
              <a:solidFill>
                <a:schemeClr val="accent5">
                  <a:lumMod val="75000"/>
                </a:schemeClr>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88004075-96C5-8374-3E3F-06DC111187AE}"/>
              </a:ext>
            </a:extLst>
          </p:cNvPr>
          <p:cNvSpPr txBox="1"/>
          <p:nvPr/>
        </p:nvSpPr>
        <p:spPr>
          <a:xfrm>
            <a:off x="8308259" y="3871451"/>
            <a:ext cx="4395019" cy="1894749"/>
          </a:xfrm>
          <a:prstGeom prst="rect">
            <a:avLst/>
          </a:prstGeom>
          <a:noFill/>
        </p:spPr>
        <p:txBody>
          <a:bodyPr wrap="square">
            <a:spAutoFit/>
          </a:bodyPr>
          <a:lstStyle/>
          <a:p>
            <a:pPr algn="ctr">
              <a:lnSpc>
                <a:spcPct val="150000"/>
              </a:lnSpc>
            </a:pPr>
            <a:r>
              <a:rPr lang="en-US" sz="1600" b="1" u="sng" dirty="0">
                <a:solidFill>
                  <a:schemeClr val="accent5">
                    <a:lumMod val="75000"/>
                  </a:schemeClr>
                </a:solidFill>
                <a:latin typeface="Times New Roman" pitchFamily="18" charset="0"/>
                <a:cs typeface="Times New Roman" pitchFamily="18" charset="0"/>
              </a:rPr>
              <a:t>External guide:</a:t>
            </a:r>
          </a:p>
          <a:p>
            <a:pPr algn="ctr">
              <a:lnSpc>
                <a:spcPct val="150000"/>
              </a:lnSpc>
            </a:pPr>
            <a:r>
              <a:rPr lang="en-US" altLang="en-US" sz="1600" b="1" dirty="0">
                <a:latin typeface="Times New Roman" panose="02020603050405020304" pitchFamily="18" charset="0"/>
                <a:cs typeface="Times New Roman" panose="02020603050405020304" pitchFamily="18" charset="0"/>
              </a:rPr>
              <a:t>Mr. MOHAMMED MISBAH</a:t>
            </a:r>
          </a:p>
          <a:p>
            <a:pPr algn="ctr">
              <a:lnSpc>
                <a:spcPct val="150000"/>
              </a:lnSpc>
            </a:pPr>
            <a:r>
              <a:rPr lang="en-US" sz="1600" b="1" dirty="0">
                <a:latin typeface="Times New Roman" pitchFamily="18" charset="0"/>
                <a:cs typeface="Times New Roman" pitchFamily="18" charset="0"/>
              </a:rPr>
              <a:t>Director</a:t>
            </a:r>
          </a:p>
          <a:p>
            <a:pPr algn="ctr">
              <a:lnSpc>
                <a:spcPct val="150000"/>
              </a:lnSpc>
            </a:pPr>
            <a:r>
              <a:rPr lang="en-US" sz="1600" b="1" dirty="0">
                <a:latin typeface="Times New Roman" pitchFamily="18" charset="0"/>
                <a:cs typeface="Times New Roman" pitchFamily="18" charset="0"/>
              </a:rPr>
              <a:t>Inventeron Technologies, Bengaluru</a:t>
            </a:r>
          </a:p>
          <a:p>
            <a:pPr algn="ctr">
              <a:lnSpc>
                <a:spcPct val="150000"/>
              </a:lnSpc>
            </a:pPr>
            <a:endParaRPr lang="en-US" sz="1600" b="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4B3BC211-21FE-1CC1-ABC7-CF01814EF093}"/>
              </a:ext>
            </a:extLst>
          </p:cNvPr>
          <p:cNvSpPr txBox="1"/>
          <p:nvPr/>
        </p:nvSpPr>
        <p:spPr>
          <a:xfrm>
            <a:off x="2279892" y="5209544"/>
            <a:ext cx="7527769" cy="1318246"/>
          </a:xfrm>
          <a:prstGeom prst="rect">
            <a:avLst/>
          </a:prstGeom>
          <a:noFill/>
        </p:spPr>
        <p:txBody>
          <a:bodyPr wrap="square">
            <a:spAutoFit/>
          </a:bodyPr>
          <a:lstStyle/>
          <a:p>
            <a:pPr marL="240012" algn="ctr" eaLnBrk="0" fontAlgn="base" hangingPunct="0">
              <a:lnSpc>
                <a:spcPct val="120000"/>
              </a:lnSpc>
              <a:spcAft>
                <a:spcPts val="47"/>
              </a:spcAft>
              <a:tabLst>
                <a:tab pos="1684951" algn="ctr"/>
              </a:tabLst>
            </a:pPr>
            <a:endParaRPr lang="en-US" altLang="en-US" sz="1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40012" algn="ctr" eaLnBrk="0" fontAlgn="base" hangingPunct="0">
              <a:lnSpc>
                <a:spcPct val="120000"/>
              </a:lnSpc>
              <a:spcAft>
                <a:spcPts val="47"/>
              </a:spcAft>
              <a:tabLst>
                <a:tab pos="1684951" algn="ctr"/>
              </a:tabLst>
            </a:pPr>
            <a:r>
              <a:rPr lang="en-US" altLang="en-US" sz="1867"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Department of Electronics and Communication Engineering  </a:t>
            </a:r>
            <a:r>
              <a:rPr lang="en-US" altLang="en-US" sz="1867"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67" dirty="0">
              <a:latin typeface="Times New Roman" panose="02020603050405020304" pitchFamily="18" charset="0"/>
              <a:cs typeface="Times New Roman" panose="02020603050405020304" pitchFamily="18" charset="0"/>
            </a:endParaRPr>
          </a:p>
          <a:p>
            <a:pPr marL="240012" algn="ctr" eaLnBrk="0" fontAlgn="base" hangingPunct="0">
              <a:lnSpc>
                <a:spcPct val="120000"/>
              </a:lnSpc>
              <a:spcAft>
                <a:spcPts val="47"/>
              </a:spcAft>
              <a:tabLst>
                <a:tab pos="1684951" algn="ctr"/>
              </a:tabLst>
            </a:pPr>
            <a:r>
              <a:rPr lang="en-US" altLang="en-US" sz="1867"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867"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1867"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Navkis College of Engineering</a:t>
            </a:r>
            <a:r>
              <a:rPr lang="en-US" altLang="en-US" sz="1867"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Hassan – 573217 </a:t>
            </a:r>
            <a:r>
              <a:rPr lang="en-US" altLang="en-US" sz="1867"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67" dirty="0">
              <a:latin typeface="Times New Roman" panose="02020603050405020304" pitchFamily="18" charset="0"/>
              <a:cs typeface="Times New Roman" panose="02020603050405020304" pitchFamily="18" charset="0"/>
            </a:endParaRPr>
          </a:p>
          <a:p>
            <a:pPr marL="240012" algn="ctr" eaLnBrk="0" fontAlgn="base" hangingPunct="0">
              <a:lnSpc>
                <a:spcPct val="120000"/>
              </a:lnSpc>
              <a:spcAft>
                <a:spcPts val="47"/>
              </a:spcAft>
              <a:tabLst>
                <a:tab pos="1684951" algn="ctr"/>
              </a:tabLst>
            </a:pPr>
            <a:r>
              <a:rPr lang="en-US" altLang="en-US" sz="1867"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867"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1867"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2023-2024 </a:t>
            </a:r>
            <a:r>
              <a:rPr lang="en-US" altLang="en-US" sz="1867"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67"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2A7B9D0-57FF-D5C7-A4DD-1FC0FBA9E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20" y="522443"/>
            <a:ext cx="2751609" cy="1171229"/>
          </a:xfrm>
          <a:prstGeom prst="rect">
            <a:avLst/>
          </a:prstGeom>
        </p:spPr>
      </p:pic>
      <p:pic>
        <p:nvPicPr>
          <p:cNvPr id="11" name="Picture 10">
            <a:extLst>
              <a:ext uri="{FF2B5EF4-FFF2-40B4-BE49-F238E27FC236}">
                <a16:creationId xmlns:a16="http://schemas.microsoft.com/office/drawing/2014/main" id="{78A7756A-81BD-E6AD-5F8E-D107D0116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7737" y="428726"/>
            <a:ext cx="1431179" cy="1278779"/>
          </a:xfrm>
          <a:prstGeom prst="rect">
            <a:avLst/>
          </a:prstGeom>
        </p:spPr>
      </p:pic>
      <p:sp>
        <p:nvSpPr>
          <p:cNvPr id="12" name="Slide Number Placeholder 25">
            <a:extLst>
              <a:ext uri="{FF2B5EF4-FFF2-40B4-BE49-F238E27FC236}">
                <a16:creationId xmlns:a16="http://schemas.microsoft.com/office/drawing/2014/main" id="{8EE9447C-547C-DC9D-3DFE-E20AFFAFD700}"/>
              </a:ext>
            </a:extLst>
          </p:cNvPr>
          <p:cNvSpPr txBox="1">
            <a:spLocks/>
          </p:cNvSpPr>
          <p:nvPr/>
        </p:nvSpPr>
        <p:spPr>
          <a:xfrm>
            <a:off x="8610600" y="6356351"/>
            <a:ext cx="2743200" cy="365125"/>
          </a:xfrm>
          <a:prstGeom prst="rect">
            <a:avLst/>
          </a:prstGeom>
        </p:spPr>
        <p:txBody>
          <a:bodyPr vert="horz" lIns="60960" tIns="30480" rIns="60960" bIns="3048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IN" sz="800"/>
              <a:pPr/>
              <a:t>1</a:t>
            </a:fld>
            <a:endParaRPr lang="en-IN" sz="800" dirty="0"/>
          </a:p>
        </p:txBody>
      </p:sp>
      <p:sp>
        <p:nvSpPr>
          <p:cNvPr id="15" name="Footer Placeholder 14">
            <a:extLst>
              <a:ext uri="{FF2B5EF4-FFF2-40B4-BE49-F238E27FC236}">
                <a16:creationId xmlns:a16="http://schemas.microsoft.com/office/drawing/2014/main" id="{8AEA3F74-1367-CEE0-356A-5864306970CA}"/>
              </a:ext>
            </a:extLst>
          </p:cNvPr>
          <p:cNvSpPr>
            <a:spLocks noGrp="1"/>
          </p:cNvSpPr>
          <p:nvPr>
            <p:ph type="ftr" sz="quarter" idx="11"/>
          </p:nvPr>
        </p:nvSpPr>
        <p:spPr>
          <a:xfrm>
            <a:off x="3792794" y="6492875"/>
            <a:ext cx="4114800" cy="365125"/>
          </a:xfrm>
        </p:spPr>
        <p:txBody>
          <a:bodyPr/>
          <a:lstStyle/>
          <a:p>
            <a:r>
              <a:rPr lang="en-US" dirty="0"/>
              <a:t>                   Dept. of ECE</a:t>
            </a:r>
          </a:p>
        </p:txBody>
      </p:sp>
      <p:sp>
        <p:nvSpPr>
          <p:cNvPr id="2" name="Slide Number Placeholder 1">
            <a:extLst>
              <a:ext uri="{FF2B5EF4-FFF2-40B4-BE49-F238E27FC236}">
                <a16:creationId xmlns:a16="http://schemas.microsoft.com/office/drawing/2014/main" id="{EEFD5EC2-90AF-9281-7A3B-20458A014E1B}"/>
              </a:ext>
            </a:extLst>
          </p:cNvPr>
          <p:cNvSpPr>
            <a:spLocks noGrp="1"/>
          </p:cNvSpPr>
          <p:nvPr>
            <p:ph type="sldNum" sz="quarter" idx="12"/>
          </p:nvPr>
        </p:nvSpPr>
        <p:spPr/>
        <p:txBody>
          <a:bodyPr/>
          <a:lstStyle/>
          <a:p>
            <a:fld id="{4D7BF1A8-6189-49C9-A3F7-E7021E767153}" type="slidenum">
              <a:rPr lang="en-IN" smtClean="0"/>
              <a:t>1</a:t>
            </a:fld>
            <a:endParaRPr lang="en-IN"/>
          </a:p>
        </p:txBody>
      </p:sp>
      <p:sp>
        <p:nvSpPr>
          <p:cNvPr id="3" name="TextBox 2">
            <a:extLst>
              <a:ext uri="{FF2B5EF4-FFF2-40B4-BE49-F238E27FC236}">
                <a16:creationId xmlns:a16="http://schemas.microsoft.com/office/drawing/2014/main" id="{D0EE993C-9EB6-4828-11DC-4EC4262E1C90}"/>
              </a:ext>
            </a:extLst>
          </p:cNvPr>
          <p:cNvSpPr txBox="1"/>
          <p:nvPr/>
        </p:nvSpPr>
        <p:spPr>
          <a:xfrm>
            <a:off x="4778477" y="3775588"/>
            <a:ext cx="3323303" cy="369332"/>
          </a:xfrm>
          <a:prstGeom prst="rect">
            <a:avLst/>
          </a:prstGeom>
          <a:noFill/>
        </p:spPr>
        <p:txBody>
          <a:bodyPr wrap="square" rtlCol="0">
            <a:spAutoFit/>
          </a:bodyPr>
          <a:lstStyle/>
          <a:p>
            <a:r>
              <a:rPr lang="en-IN" b="1" dirty="0"/>
              <a:t>Under the guidance of</a:t>
            </a:r>
          </a:p>
        </p:txBody>
      </p:sp>
    </p:spTree>
    <p:extLst>
      <p:ext uri="{BB962C8B-B14F-4D97-AF65-F5344CB8AC3E}">
        <p14:creationId xmlns:p14="http://schemas.microsoft.com/office/powerpoint/2010/main" val="51742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24B9BE-CCA4-056B-38F9-D4080FEE1A51}"/>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9E799DEB-35D6-DC26-0BBF-610EDD6CFF1E}"/>
              </a:ext>
            </a:extLst>
          </p:cNvPr>
          <p:cNvSpPr>
            <a:spLocks noGrp="1"/>
          </p:cNvSpPr>
          <p:nvPr>
            <p:ph type="sldNum" sz="quarter" idx="12"/>
          </p:nvPr>
        </p:nvSpPr>
        <p:spPr/>
        <p:txBody>
          <a:bodyPr/>
          <a:lstStyle/>
          <a:p>
            <a:fld id="{4D7BF1A8-6189-49C9-A3F7-E7021E767153}" type="slidenum">
              <a:rPr lang="en-IN" smtClean="0"/>
              <a:t>10</a:t>
            </a:fld>
            <a:endParaRPr lang="en-IN"/>
          </a:p>
        </p:txBody>
      </p:sp>
      <p:pic>
        <p:nvPicPr>
          <p:cNvPr id="6" name="Content Placeholder 5">
            <a:extLst>
              <a:ext uri="{FF2B5EF4-FFF2-40B4-BE49-F238E27FC236}">
                <a16:creationId xmlns:a16="http://schemas.microsoft.com/office/drawing/2014/main" id="{5D04075C-EAA5-E718-E20D-7FBAB2321E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54" y="1088205"/>
            <a:ext cx="5447071" cy="4351338"/>
          </a:xfrm>
          <a:prstGeom prst="rect">
            <a:avLst/>
          </a:prstGeom>
          <a:ln>
            <a:solidFill>
              <a:srgbClr val="FF0000"/>
            </a:solidFill>
          </a:ln>
        </p:spPr>
      </p:pic>
      <p:pic>
        <p:nvPicPr>
          <p:cNvPr id="7" name="Picture 6">
            <a:extLst>
              <a:ext uri="{FF2B5EF4-FFF2-40B4-BE49-F238E27FC236}">
                <a16:creationId xmlns:a16="http://schemas.microsoft.com/office/drawing/2014/main" id="{A840CE66-5721-7349-35BC-5D66ACB70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004" y="1081534"/>
            <a:ext cx="5690215" cy="4421608"/>
          </a:xfrm>
          <a:prstGeom prst="rect">
            <a:avLst/>
          </a:prstGeom>
          <a:ln>
            <a:solidFill>
              <a:srgbClr val="FF0000"/>
            </a:solidFill>
          </a:ln>
        </p:spPr>
      </p:pic>
      <p:sp>
        <p:nvSpPr>
          <p:cNvPr id="8" name="TextBox 7">
            <a:extLst>
              <a:ext uri="{FF2B5EF4-FFF2-40B4-BE49-F238E27FC236}">
                <a16:creationId xmlns:a16="http://schemas.microsoft.com/office/drawing/2014/main" id="{3EECCF91-678A-9E96-88EE-DC3FB61DA967}"/>
              </a:ext>
            </a:extLst>
          </p:cNvPr>
          <p:cNvSpPr txBox="1"/>
          <p:nvPr/>
        </p:nvSpPr>
        <p:spPr>
          <a:xfrm>
            <a:off x="1435510" y="5702710"/>
            <a:ext cx="10078063" cy="369332"/>
          </a:xfrm>
          <a:prstGeom prst="rect">
            <a:avLst/>
          </a:prstGeom>
          <a:noFill/>
        </p:spPr>
        <p:txBody>
          <a:bodyPr wrap="square" rtlCol="0">
            <a:spAutoFit/>
          </a:bodyPr>
          <a:lstStyle/>
          <a:p>
            <a:r>
              <a:rPr lang="en-IN" dirty="0"/>
              <a:t>Fig 2:Register criminal                                                                   Fig 3:Face Identification using  photo match</a:t>
            </a:r>
          </a:p>
        </p:txBody>
      </p:sp>
    </p:spTree>
    <p:extLst>
      <p:ext uri="{BB962C8B-B14F-4D97-AF65-F5344CB8AC3E}">
        <p14:creationId xmlns:p14="http://schemas.microsoft.com/office/powerpoint/2010/main" val="161390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EF0E-8A8C-86B3-6E55-A5865E7FC24E}"/>
              </a:ext>
            </a:extLst>
          </p:cNvPr>
          <p:cNvSpPr>
            <a:spLocks noGrp="1"/>
          </p:cNvSpPr>
          <p:nvPr>
            <p:ph type="title"/>
          </p:nvPr>
        </p:nvSpPr>
        <p:spPr>
          <a:xfrm>
            <a:off x="454742" y="0"/>
            <a:ext cx="10515600" cy="953729"/>
          </a:xfrm>
        </p:spPr>
        <p:txBody>
          <a:bodyPr/>
          <a:lstStyle/>
          <a:p>
            <a:r>
              <a:rPr lang="en-IN" b="1" dirty="0"/>
              <a:t>Methodology:</a:t>
            </a:r>
          </a:p>
        </p:txBody>
      </p:sp>
      <p:sp>
        <p:nvSpPr>
          <p:cNvPr id="3" name="Content Placeholder 2">
            <a:extLst>
              <a:ext uri="{FF2B5EF4-FFF2-40B4-BE49-F238E27FC236}">
                <a16:creationId xmlns:a16="http://schemas.microsoft.com/office/drawing/2014/main" id="{0CB45768-8628-FFE1-2D83-6321BE129A18}"/>
              </a:ext>
            </a:extLst>
          </p:cNvPr>
          <p:cNvSpPr>
            <a:spLocks noGrp="1"/>
          </p:cNvSpPr>
          <p:nvPr>
            <p:ph idx="1"/>
          </p:nvPr>
        </p:nvSpPr>
        <p:spPr>
          <a:xfrm>
            <a:off x="464575" y="914401"/>
            <a:ext cx="11461954" cy="5181600"/>
          </a:xfrm>
        </p:spPr>
        <p:txBody>
          <a:bodyPr>
            <a:noAutofit/>
          </a:bodyPr>
          <a:lstStyle/>
          <a:p>
            <a:pPr algn="just"/>
            <a:r>
              <a:rPr lang="en-US" sz="2600" dirty="0">
                <a:latin typeface="Times New Roman" panose="02020603050405020304" pitchFamily="18" charset="0"/>
                <a:cs typeface="Times New Roman" panose="02020603050405020304" pitchFamily="18" charset="0"/>
              </a:rPr>
              <a:t>In this project, we can detect and recognize the faces of criminals in a video stream obtained from a camera in real time. </a:t>
            </a:r>
          </a:p>
          <a:p>
            <a:pPr algn="just"/>
            <a:r>
              <a:rPr lang="en-US" sz="2600" dirty="0">
                <a:latin typeface="Times New Roman" panose="02020603050405020304" pitchFamily="18" charset="0"/>
                <a:cs typeface="Times New Roman" panose="02020603050405020304" pitchFamily="18" charset="0"/>
              </a:rPr>
              <a:t>The system consists of three databases. First is the citizen database, which will contain the images and unique IDs of all the citizens living in that country. </a:t>
            </a:r>
          </a:p>
          <a:p>
            <a:pPr algn="just"/>
            <a:r>
              <a:rPr lang="en-US" sz="2600" dirty="0">
                <a:latin typeface="Times New Roman" panose="02020603050405020304" pitchFamily="18" charset="0"/>
                <a:cs typeface="Times New Roman" panose="02020603050405020304" pitchFamily="18" charset="0"/>
              </a:rPr>
              <a:t>Second is the local watch list database, which will have the images(min 10) and details(Unique-id, Name, Gender, Religion, crimes done), etc. of each criminal who belongs to that country. </a:t>
            </a:r>
          </a:p>
          <a:p>
            <a:pPr algn="just"/>
            <a:r>
              <a:rPr lang="en-US" sz="2600" dirty="0">
                <a:latin typeface="Times New Roman" panose="02020603050405020304" pitchFamily="18" charset="0"/>
                <a:cs typeface="Times New Roman" panose="02020603050405020304" pitchFamily="18" charset="0"/>
              </a:rPr>
              <a:t>Third is the International Watch list database, which will have the images (min 10) and details(Unique-id, Name, Gender, Religion, Crimes done), etc. of the criminals who are not citizens of that country. All the images are first preprocessed. Then it goes through feature extraction where the </a:t>
            </a:r>
            <a:r>
              <a:rPr lang="en-US" sz="2600" dirty="0" err="1">
                <a:latin typeface="Times New Roman" panose="02020603050405020304" pitchFamily="18" charset="0"/>
                <a:cs typeface="Times New Roman" panose="02020603050405020304" pitchFamily="18" charset="0"/>
              </a:rPr>
              <a:t>Haar</a:t>
            </a:r>
            <a:r>
              <a:rPr lang="en-US" sz="2600" dirty="0">
                <a:latin typeface="Times New Roman" panose="02020603050405020304" pitchFamily="18" charset="0"/>
                <a:cs typeface="Times New Roman" panose="02020603050405020304" pitchFamily="18" charset="0"/>
              </a:rPr>
              <a:t> cascade is used. </a:t>
            </a:r>
          </a:p>
          <a:p>
            <a:pPr algn="just"/>
            <a:r>
              <a:rPr lang="en-US" sz="2600" dirty="0">
                <a:latin typeface="Times New Roman" panose="02020603050405020304" pitchFamily="18" charset="0"/>
                <a:cs typeface="Times New Roman" panose="02020603050405020304" pitchFamily="18" charset="0"/>
              </a:rPr>
              <a:t>The video is captured from the surveillance camera which is converted into frames. When a face is detected in a frame, it is preprocessed. Then it goes through feature extraction where the </a:t>
            </a:r>
            <a:r>
              <a:rPr lang="en-US" sz="2600" dirty="0" err="1">
                <a:latin typeface="Times New Roman" panose="02020603050405020304" pitchFamily="18" charset="0"/>
                <a:cs typeface="Times New Roman" panose="02020603050405020304" pitchFamily="18" charset="0"/>
              </a:rPr>
              <a:t>Haar</a:t>
            </a:r>
            <a:r>
              <a:rPr lang="en-US" sz="2600" dirty="0">
                <a:latin typeface="Times New Roman" panose="02020603050405020304" pitchFamily="18" charset="0"/>
                <a:cs typeface="Times New Roman" panose="02020603050405020304" pitchFamily="18" charset="0"/>
              </a:rPr>
              <a:t> cascade is used. </a:t>
            </a:r>
          </a:p>
        </p:txBody>
      </p:sp>
      <p:sp>
        <p:nvSpPr>
          <p:cNvPr id="4" name="Footer Placeholder 3">
            <a:extLst>
              <a:ext uri="{FF2B5EF4-FFF2-40B4-BE49-F238E27FC236}">
                <a16:creationId xmlns:a16="http://schemas.microsoft.com/office/drawing/2014/main" id="{F127A0EE-EC24-9F3F-B625-25EB1669FEAD}"/>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BBA405EA-67AC-3193-EB15-1716256BE0EC}"/>
              </a:ext>
            </a:extLst>
          </p:cNvPr>
          <p:cNvSpPr>
            <a:spLocks noGrp="1"/>
          </p:cNvSpPr>
          <p:nvPr>
            <p:ph type="sldNum" sz="quarter" idx="12"/>
          </p:nvPr>
        </p:nvSpPr>
        <p:spPr/>
        <p:txBody>
          <a:bodyPr/>
          <a:lstStyle/>
          <a:p>
            <a:fld id="{4D7BF1A8-6189-49C9-A3F7-E7021E767153}" type="slidenum">
              <a:rPr lang="en-IN" smtClean="0"/>
              <a:t>11</a:t>
            </a:fld>
            <a:endParaRPr lang="en-IN"/>
          </a:p>
        </p:txBody>
      </p:sp>
    </p:spTree>
    <p:extLst>
      <p:ext uri="{BB962C8B-B14F-4D97-AF65-F5344CB8AC3E}">
        <p14:creationId xmlns:p14="http://schemas.microsoft.com/office/powerpoint/2010/main" val="208680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489C5-0604-0247-993D-BF91EB028239}"/>
              </a:ext>
            </a:extLst>
          </p:cNvPr>
          <p:cNvSpPr>
            <a:spLocks noGrp="1"/>
          </p:cNvSpPr>
          <p:nvPr>
            <p:ph idx="1"/>
          </p:nvPr>
        </p:nvSpPr>
        <p:spPr>
          <a:xfrm>
            <a:off x="690716" y="980050"/>
            <a:ext cx="10515600" cy="4351338"/>
          </a:xfrm>
        </p:spPr>
        <p:txBody>
          <a:bodyPr>
            <a:normAutofit fontScale="92500"/>
          </a:bodyPr>
          <a:lstStyle/>
          <a:p>
            <a:pPr algn="just"/>
            <a:r>
              <a:rPr lang="en-US" sz="2800" dirty="0">
                <a:latin typeface="Times New Roman" panose="02020603050405020304" pitchFamily="18" charset="0"/>
                <a:cs typeface="Times New Roman" panose="02020603050405020304" pitchFamily="18" charset="0"/>
              </a:rPr>
              <a:t>The features of the processed real-time image are compared with the features of processed images which are stored in the citizen database. If a match is found, it is further compared with the features of images stored in a local watch list database to identify if the person is a criminal or not. </a:t>
            </a:r>
          </a:p>
          <a:p>
            <a:pPr algn="just"/>
            <a:r>
              <a:rPr lang="en-US" sz="2800" dirty="0">
                <a:latin typeface="Times New Roman" panose="02020603050405020304" pitchFamily="18" charset="0"/>
                <a:cs typeface="Times New Roman" panose="02020603050405020304" pitchFamily="18" charset="0"/>
              </a:rPr>
              <a:t>If he is a criminal a notification is sent to the police personnel with all the details and the time for which he was under the surveillance of the camera.</a:t>
            </a:r>
          </a:p>
          <a:p>
            <a:pPr algn="just"/>
            <a:r>
              <a:rPr lang="en-US" sz="2800" dirty="0">
                <a:latin typeface="Times New Roman" panose="02020603050405020304" pitchFamily="18" charset="0"/>
                <a:cs typeface="Times New Roman" panose="02020603050405020304" pitchFamily="18" charset="0"/>
              </a:rPr>
              <a:t> If he is not a citizen of that country, it is then compared with the features of images stored in the international watch list database. If a match is found, a notification is sent to the police personnel with all the details and the time for which he was under the surveillance of the camera. If a match is not found in both the watchlists, he is innocent.</a:t>
            </a:r>
            <a:endParaRPr lang="en-IN" sz="28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2BC90A2-8ED7-82A3-6596-DC08714B2A2F}"/>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5BB0278D-0322-DBA8-15A6-A7E7DE5F5136}"/>
              </a:ext>
            </a:extLst>
          </p:cNvPr>
          <p:cNvSpPr>
            <a:spLocks noGrp="1"/>
          </p:cNvSpPr>
          <p:nvPr>
            <p:ph type="sldNum" sz="quarter" idx="12"/>
          </p:nvPr>
        </p:nvSpPr>
        <p:spPr/>
        <p:txBody>
          <a:bodyPr/>
          <a:lstStyle/>
          <a:p>
            <a:fld id="{4D7BF1A8-6189-49C9-A3F7-E7021E767153}" type="slidenum">
              <a:rPr lang="en-IN" smtClean="0"/>
              <a:t>12</a:t>
            </a:fld>
            <a:endParaRPr lang="en-IN"/>
          </a:p>
        </p:txBody>
      </p:sp>
    </p:spTree>
    <p:extLst>
      <p:ext uri="{BB962C8B-B14F-4D97-AF65-F5344CB8AC3E}">
        <p14:creationId xmlns:p14="http://schemas.microsoft.com/office/powerpoint/2010/main" val="300101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E6D5-0012-2060-8B0B-C1025DC5D405}"/>
              </a:ext>
            </a:extLst>
          </p:cNvPr>
          <p:cNvSpPr>
            <a:spLocks noGrp="1"/>
          </p:cNvSpPr>
          <p:nvPr>
            <p:ph type="title"/>
          </p:nvPr>
        </p:nvSpPr>
        <p:spPr/>
        <p:txBody>
          <a:bodyPr/>
          <a:lstStyle/>
          <a:p>
            <a:r>
              <a:rPr lang="en-IN" b="1" dirty="0"/>
              <a:t>output:</a:t>
            </a:r>
          </a:p>
        </p:txBody>
      </p:sp>
      <p:pic>
        <p:nvPicPr>
          <p:cNvPr id="7" name="Content Placeholder 6">
            <a:extLst>
              <a:ext uri="{FF2B5EF4-FFF2-40B4-BE49-F238E27FC236}">
                <a16:creationId xmlns:a16="http://schemas.microsoft.com/office/drawing/2014/main" id="{CAE26EB6-451E-1B05-64AD-5508361B9C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23" y="1766631"/>
            <a:ext cx="5618374" cy="4351338"/>
          </a:xfrm>
        </p:spPr>
      </p:pic>
      <p:sp>
        <p:nvSpPr>
          <p:cNvPr id="4" name="Footer Placeholder 3">
            <a:extLst>
              <a:ext uri="{FF2B5EF4-FFF2-40B4-BE49-F238E27FC236}">
                <a16:creationId xmlns:a16="http://schemas.microsoft.com/office/drawing/2014/main" id="{24033096-F305-D5A6-82D8-F2A0D58741C5}"/>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5E09A130-E52B-26C9-FDC5-FBE69A834CAC}"/>
              </a:ext>
            </a:extLst>
          </p:cNvPr>
          <p:cNvSpPr>
            <a:spLocks noGrp="1"/>
          </p:cNvSpPr>
          <p:nvPr>
            <p:ph type="sldNum" sz="quarter" idx="12"/>
          </p:nvPr>
        </p:nvSpPr>
        <p:spPr/>
        <p:txBody>
          <a:bodyPr/>
          <a:lstStyle/>
          <a:p>
            <a:fld id="{4D7BF1A8-6189-49C9-A3F7-E7021E767153}" type="slidenum">
              <a:rPr lang="en-IN" smtClean="0"/>
              <a:t>13</a:t>
            </a:fld>
            <a:endParaRPr lang="en-IN"/>
          </a:p>
        </p:txBody>
      </p:sp>
      <p:pic>
        <p:nvPicPr>
          <p:cNvPr id="9" name="Picture 8">
            <a:extLst>
              <a:ext uri="{FF2B5EF4-FFF2-40B4-BE49-F238E27FC236}">
                <a16:creationId xmlns:a16="http://schemas.microsoft.com/office/drawing/2014/main" id="{073FB8AE-A035-594A-327B-D6870054B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393" y="1769806"/>
            <a:ext cx="6340607" cy="4355691"/>
          </a:xfrm>
          <a:prstGeom prst="rect">
            <a:avLst/>
          </a:prstGeom>
        </p:spPr>
      </p:pic>
    </p:spTree>
    <p:extLst>
      <p:ext uri="{BB962C8B-B14F-4D97-AF65-F5344CB8AC3E}">
        <p14:creationId xmlns:p14="http://schemas.microsoft.com/office/powerpoint/2010/main" val="123892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288B-BCBC-B793-C753-8F0C4071747A}"/>
              </a:ext>
            </a:extLst>
          </p:cNvPr>
          <p:cNvSpPr>
            <a:spLocks noGrp="1"/>
          </p:cNvSpPr>
          <p:nvPr>
            <p:ph type="title"/>
          </p:nvPr>
        </p:nvSpPr>
        <p:spPr/>
        <p:txBody>
          <a:bodyPr/>
          <a:lstStyle/>
          <a:p>
            <a:r>
              <a:rPr lang="en-US" b="1" dirty="0"/>
              <a:t>Reflection:</a:t>
            </a:r>
            <a:endParaRPr lang="en-IN" b="1" dirty="0"/>
          </a:p>
        </p:txBody>
      </p:sp>
      <p:sp>
        <p:nvSpPr>
          <p:cNvPr id="4" name="Footer Placeholder 3">
            <a:extLst>
              <a:ext uri="{FF2B5EF4-FFF2-40B4-BE49-F238E27FC236}">
                <a16:creationId xmlns:a16="http://schemas.microsoft.com/office/drawing/2014/main" id="{D5C75BCC-79CC-79C9-8AA7-2A785A8981FB}"/>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CC6B1BD0-FD15-3B81-BEE0-7C74A64AF80D}"/>
              </a:ext>
            </a:extLst>
          </p:cNvPr>
          <p:cNvSpPr>
            <a:spLocks noGrp="1"/>
          </p:cNvSpPr>
          <p:nvPr>
            <p:ph type="sldNum" sz="quarter" idx="12"/>
          </p:nvPr>
        </p:nvSpPr>
        <p:spPr/>
        <p:txBody>
          <a:bodyPr/>
          <a:lstStyle/>
          <a:p>
            <a:fld id="{4D7BF1A8-6189-49C9-A3F7-E7021E767153}" type="slidenum">
              <a:rPr lang="en-IN" smtClean="0"/>
              <a:t>14</a:t>
            </a:fld>
            <a:endParaRPr lang="en-IN"/>
          </a:p>
        </p:txBody>
      </p:sp>
      <p:sp>
        <p:nvSpPr>
          <p:cNvPr id="9" name="Content Placeholder 8">
            <a:extLst>
              <a:ext uri="{FF2B5EF4-FFF2-40B4-BE49-F238E27FC236}">
                <a16:creationId xmlns:a16="http://schemas.microsoft.com/office/drawing/2014/main" id="{23555B42-1E56-CF5A-C008-D9C9E7E73CCD}"/>
              </a:ext>
            </a:extLst>
          </p:cNvPr>
          <p:cNvSpPr>
            <a:spLocks noGrp="1"/>
          </p:cNvSpPr>
          <p:nvPr>
            <p:ph idx="1"/>
          </p:nvPr>
        </p:nvSpPr>
        <p:spPr/>
        <p:txBody>
          <a:bodyPr/>
          <a:lstStyle/>
          <a:p>
            <a:r>
              <a:rPr lang="en-US" sz="2600" dirty="0">
                <a:latin typeface="Times New Roman" panose="02020603050405020304" pitchFamily="18" charset="0"/>
                <a:cs typeface="Times New Roman" panose="02020603050405020304" pitchFamily="18" charset="0"/>
              </a:rPr>
              <a:t>During this internship we learned about the basic concepts of Python programming and their libraries and we did a project on criminal detection using Python, which helped us understand how the police use Machine Learning to identify criminals</a:t>
            </a:r>
            <a:r>
              <a:rPr lang="en-US" dirty="0"/>
              <a:t>.</a:t>
            </a:r>
            <a:endParaRPr lang="en-IN" dirty="0"/>
          </a:p>
        </p:txBody>
      </p:sp>
    </p:spTree>
    <p:extLst>
      <p:ext uri="{BB962C8B-B14F-4D97-AF65-F5344CB8AC3E}">
        <p14:creationId xmlns:p14="http://schemas.microsoft.com/office/powerpoint/2010/main" val="103672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5659-9A53-4D27-C81E-50840F4E2C68}"/>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917B5466-B72E-CCDB-CB18-0948766F68B1}"/>
              </a:ext>
            </a:extLst>
          </p:cNvPr>
          <p:cNvSpPr>
            <a:spLocks noGrp="1"/>
          </p:cNvSpPr>
          <p:nvPr>
            <p:ph idx="1"/>
          </p:nvPr>
        </p:nvSpPr>
        <p:spPr>
          <a:xfrm>
            <a:off x="789039" y="1501160"/>
            <a:ext cx="10515600" cy="4351338"/>
          </a:xfrm>
        </p:spPr>
        <p:txBody>
          <a:bodyPr/>
          <a:lstStyle/>
          <a:p>
            <a:r>
              <a:rPr lang="en-US" sz="2800" dirty="0">
                <a:latin typeface="Times New Roman" panose="02020603050405020304" pitchFamily="18" charset="0"/>
                <a:cs typeface="Times New Roman" panose="02020603050405020304" pitchFamily="18" charset="0"/>
              </a:rPr>
              <a:t>In this project, we can detect and recognize the faces of the criminals in an image and a video stream. And expecting the proper working of the project in a real environment.</a:t>
            </a:r>
          </a:p>
          <a:p>
            <a:r>
              <a:rPr lang="en-US" sz="2800" dirty="0">
                <a:latin typeface="Times New Roman" panose="02020603050405020304" pitchFamily="18" charset="0"/>
                <a:cs typeface="Times New Roman" panose="02020603050405020304" pitchFamily="18" charset="0"/>
              </a:rPr>
              <a:t>We have used </a:t>
            </a: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feature-based cascade classifiers in the OpenCV approach for face detection. </a:t>
            </a:r>
          </a:p>
          <a:p>
            <a:endParaRPr lang="en-IN" dirty="0"/>
          </a:p>
        </p:txBody>
      </p:sp>
      <p:sp>
        <p:nvSpPr>
          <p:cNvPr id="4" name="Footer Placeholder 3">
            <a:extLst>
              <a:ext uri="{FF2B5EF4-FFF2-40B4-BE49-F238E27FC236}">
                <a16:creationId xmlns:a16="http://schemas.microsoft.com/office/drawing/2014/main" id="{387D978B-0BD7-893F-3887-1EC18C5FAE17}"/>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746FC5F3-77F8-703D-0FEC-55FD6AC998F3}"/>
              </a:ext>
            </a:extLst>
          </p:cNvPr>
          <p:cNvSpPr>
            <a:spLocks noGrp="1"/>
          </p:cNvSpPr>
          <p:nvPr>
            <p:ph type="sldNum" sz="quarter" idx="12"/>
          </p:nvPr>
        </p:nvSpPr>
        <p:spPr/>
        <p:txBody>
          <a:bodyPr/>
          <a:lstStyle/>
          <a:p>
            <a:fld id="{4D7BF1A8-6189-49C9-A3F7-E7021E767153}" type="slidenum">
              <a:rPr lang="en-IN" smtClean="0"/>
              <a:t>15</a:t>
            </a:fld>
            <a:endParaRPr lang="en-IN"/>
          </a:p>
        </p:txBody>
      </p:sp>
    </p:spTree>
    <p:extLst>
      <p:ext uri="{BB962C8B-B14F-4D97-AF65-F5344CB8AC3E}">
        <p14:creationId xmlns:p14="http://schemas.microsoft.com/office/powerpoint/2010/main" val="251961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5"/>
          <p:cNvSpPr txBox="1">
            <a:spLocks noGrp="1"/>
          </p:cNvSpPr>
          <p:nvPr>
            <p:ph type="sldNum" idx="12"/>
          </p:nvPr>
        </p:nvSpPr>
        <p:spPr>
          <a:xfrm>
            <a:off x="11205845" y="6231535"/>
            <a:ext cx="731600" cy="524800"/>
          </a:xfrm>
          <a:prstGeom prst="rect">
            <a:avLst/>
          </a:prstGeom>
        </p:spPr>
        <p:txBody>
          <a:bodyPr spcFirstLastPara="1" vert="horz" wrap="square" lIns="0" tIns="0" rIns="0" bIns="0" rtlCol="0" anchor="ctr" anchorCtr="0">
            <a:noAutofit/>
          </a:bodyPr>
          <a:lstStyle/>
          <a:p>
            <a:fld id="{00000000-1234-1234-1234-123412341234}" type="slidenum">
              <a:rPr lang="en">
                <a:solidFill>
                  <a:schemeClr val="accent3"/>
                </a:solidFill>
              </a:rPr>
              <a:pPr/>
              <a:t>16</a:t>
            </a:fld>
            <a:endParaRPr>
              <a:solidFill>
                <a:schemeClr val="accent3"/>
              </a:solidFill>
            </a:endParaRPr>
          </a:p>
        </p:txBody>
      </p:sp>
      <p:sp>
        <p:nvSpPr>
          <p:cNvPr id="311" name="Google Shape;311;p35"/>
          <p:cNvSpPr txBox="1">
            <a:spLocks noGrp="1"/>
          </p:cNvSpPr>
          <p:nvPr>
            <p:ph type="ctrTitle" idx="4294967295"/>
          </p:nvPr>
        </p:nvSpPr>
        <p:spPr>
          <a:xfrm>
            <a:off x="1526400" y="2628600"/>
            <a:ext cx="9908219" cy="1600800"/>
          </a:xfrm>
          <a:prstGeom prst="rect">
            <a:avLst/>
          </a:prstGeom>
        </p:spPr>
        <p:txBody>
          <a:bodyPr spcFirstLastPara="1" vert="horz" wrap="square" lIns="0" tIns="0" rIns="0" bIns="0" rtlCol="0" anchor="ctr" anchorCtr="0">
            <a:noAutofit/>
          </a:bodyPr>
          <a:lstStyle/>
          <a:p>
            <a:pPr algn="ctr">
              <a:spcBef>
                <a:spcPts val="0"/>
              </a:spcBef>
            </a:pPr>
            <a:r>
              <a:rPr lang="en" sz="12800" dirty="0"/>
              <a:t>Thank You!</a:t>
            </a:r>
            <a:endParaRPr sz="12800" dirty="0"/>
          </a:p>
        </p:txBody>
      </p:sp>
      <p:cxnSp>
        <p:nvCxnSpPr>
          <p:cNvPr id="313" name="Google Shape;313;p35"/>
          <p:cNvCxnSpPr/>
          <p:nvPr/>
        </p:nvCxnSpPr>
        <p:spPr>
          <a:xfrm>
            <a:off x="0" y="3429000"/>
            <a:ext cx="1526400" cy="0"/>
          </a:xfrm>
          <a:prstGeom prst="straightConnector1">
            <a:avLst/>
          </a:prstGeom>
          <a:noFill/>
          <a:ln w="9525" cap="flat" cmpd="sng">
            <a:solidFill>
              <a:schemeClr val="accent4"/>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D021-84CA-3119-7E5E-57FB0782B685}"/>
              </a:ext>
            </a:extLst>
          </p:cNvPr>
          <p:cNvSpPr>
            <a:spLocks noGrp="1"/>
          </p:cNvSpPr>
          <p:nvPr>
            <p:ph type="title"/>
          </p:nvPr>
        </p:nvSpPr>
        <p:spPr>
          <a:xfrm>
            <a:off x="1054510" y="738751"/>
            <a:ext cx="10515600" cy="1325563"/>
          </a:xfrm>
        </p:spPr>
        <p:txBody>
          <a:bodyPr>
            <a:normAutofit/>
          </a:bodyPr>
          <a:lstStyle/>
          <a:p>
            <a:r>
              <a:rPr lang="en-IN" sz="3200" b="1" u="sng" dirty="0">
                <a:latin typeface="Times New Roman" panose="02020603050405020304" pitchFamily="18" charset="0"/>
                <a:cs typeface="Times New Roman" panose="02020603050405020304" pitchFamily="18" charset="0"/>
              </a:rPr>
              <a:t>CONTENTS</a:t>
            </a:r>
            <a:r>
              <a:rPr lang="en-IN" sz="3200" b="1" u="sng" dirty="0"/>
              <a:t>:</a:t>
            </a:r>
          </a:p>
        </p:txBody>
      </p:sp>
      <p:sp>
        <p:nvSpPr>
          <p:cNvPr id="3" name="Content Placeholder 2">
            <a:extLst>
              <a:ext uri="{FF2B5EF4-FFF2-40B4-BE49-F238E27FC236}">
                <a16:creationId xmlns:a16="http://schemas.microsoft.com/office/drawing/2014/main" id="{25B7A356-8C6B-A2BA-3A05-B70E5D742E1E}"/>
              </a:ext>
            </a:extLst>
          </p:cNvPr>
          <p:cNvSpPr>
            <a:spLocks noGrp="1"/>
          </p:cNvSpPr>
          <p:nvPr>
            <p:ph idx="1"/>
          </p:nvPr>
        </p:nvSpPr>
        <p:spPr/>
        <p:txBody>
          <a:bodyPr>
            <a:normAutofit/>
          </a:bodyPr>
          <a:lstStyle/>
          <a:p>
            <a:r>
              <a:rPr lang="en-US" sz="2600" dirty="0">
                <a:solidFill>
                  <a:schemeClr val="dk1"/>
                </a:solidFill>
                <a:latin typeface="Times New Roman" panose="02020603050405020304" pitchFamily="18" charset="0"/>
                <a:ea typeface="Times New Roman"/>
                <a:cs typeface="Times New Roman" panose="02020603050405020304" pitchFamily="18" charset="0"/>
                <a:sym typeface="Times New Roman"/>
              </a:rPr>
              <a:t>About the company and Department</a:t>
            </a:r>
          </a:p>
          <a:p>
            <a:r>
              <a:rPr lang="en-US" sz="2600" dirty="0">
                <a:solidFill>
                  <a:schemeClr val="dk1"/>
                </a:solidFill>
                <a:latin typeface="Times New Roman" panose="02020603050405020304" pitchFamily="18" charset="0"/>
                <a:ea typeface="Times New Roman"/>
                <a:cs typeface="Times New Roman" panose="02020603050405020304" pitchFamily="18" charset="0"/>
                <a:sym typeface="Times New Roman"/>
              </a:rPr>
              <a:t>Weekly Overview of Internship Activities(Task Performed)</a:t>
            </a:r>
          </a:p>
          <a:p>
            <a:r>
              <a:rPr lang="en-IN" sz="2600" dirty="0">
                <a:latin typeface="Times New Roman" panose="02020603050405020304" pitchFamily="18" charset="0"/>
                <a:cs typeface="Times New Roman" panose="02020603050405020304" pitchFamily="18" charset="0"/>
              </a:rPr>
              <a:t>Criminal face detection using python</a:t>
            </a:r>
          </a:p>
          <a:p>
            <a:r>
              <a:rPr lang="en-IN" sz="2600" dirty="0">
                <a:latin typeface="Times New Roman" panose="02020603050405020304" pitchFamily="18" charset="0"/>
                <a:cs typeface="Times New Roman" panose="02020603050405020304" pitchFamily="18" charset="0"/>
              </a:rPr>
              <a:t>Methodology</a:t>
            </a:r>
          </a:p>
          <a:p>
            <a:r>
              <a:rPr lang="en-IN" sz="2600" dirty="0">
                <a:latin typeface="Times New Roman" panose="02020603050405020304" pitchFamily="18" charset="0"/>
                <a:cs typeface="Times New Roman" panose="02020603050405020304" pitchFamily="18" charset="0"/>
              </a:rPr>
              <a:t>Flow chart</a:t>
            </a:r>
          </a:p>
          <a:p>
            <a:r>
              <a:rPr lang="en-IN" sz="2600" dirty="0">
                <a:latin typeface="Times New Roman" panose="02020603050405020304" pitchFamily="18" charset="0"/>
                <a:cs typeface="Times New Roman" panose="02020603050405020304" pitchFamily="18" charset="0"/>
              </a:rPr>
              <a:t>Result</a:t>
            </a:r>
          </a:p>
          <a:p>
            <a:r>
              <a:rPr lang="en-IN" sz="2600" dirty="0">
                <a:latin typeface="Times New Roman" panose="02020603050405020304" pitchFamily="18" charset="0"/>
                <a:cs typeface="Times New Roman" panose="02020603050405020304" pitchFamily="18" charset="0"/>
              </a:rPr>
              <a:t> Conclusion</a:t>
            </a:r>
          </a:p>
          <a:p>
            <a:r>
              <a:rPr lang="en-IN" sz="2600" dirty="0">
                <a:latin typeface="Times New Roman" panose="02020603050405020304" pitchFamily="18" charset="0"/>
                <a:cs typeface="Times New Roman" panose="02020603050405020304" pitchFamily="18" charset="0"/>
              </a:rPr>
              <a:t>Future work</a:t>
            </a:r>
          </a:p>
          <a:p>
            <a:endParaRPr lang="en-IN" dirty="0"/>
          </a:p>
        </p:txBody>
      </p:sp>
      <p:sp>
        <p:nvSpPr>
          <p:cNvPr id="4" name="Footer Placeholder 3">
            <a:extLst>
              <a:ext uri="{FF2B5EF4-FFF2-40B4-BE49-F238E27FC236}">
                <a16:creationId xmlns:a16="http://schemas.microsoft.com/office/drawing/2014/main" id="{44897850-8E03-F1F6-37D1-8321F45C1E06}"/>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DA45ED52-C6D8-A3C7-C1DB-ACB6DA1E8DB4}"/>
              </a:ext>
            </a:extLst>
          </p:cNvPr>
          <p:cNvSpPr>
            <a:spLocks noGrp="1"/>
          </p:cNvSpPr>
          <p:nvPr>
            <p:ph type="sldNum" sz="quarter" idx="12"/>
          </p:nvPr>
        </p:nvSpPr>
        <p:spPr/>
        <p:txBody>
          <a:bodyPr/>
          <a:lstStyle/>
          <a:p>
            <a:fld id="{4D7BF1A8-6189-49C9-A3F7-E7021E767153}" type="slidenum">
              <a:rPr lang="en-IN" smtClean="0"/>
              <a:t>2</a:t>
            </a:fld>
            <a:endParaRPr lang="en-IN"/>
          </a:p>
        </p:txBody>
      </p:sp>
    </p:spTree>
    <p:extLst>
      <p:ext uri="{BB962C8B-B14F-4D97-AF65-F5344CB8AC3E}">
        <p14:creationId xmlns:p14="http://schemas.microsoft.com/office/powerpoint/2010/main" val="1463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D6CD-8176-FA12-7926-908CE9BA7790}"/>
              </a:ext>
            </a:extLst>
          </p:cNvPr>
          <p:cNvSpPr>
            <a:spLocks noGrp="1"/>
          </p:cNvSpPr>
          <p:nvPr>
            <p:ph type="title"/>
          </p:nvPr>
        </p:nvSpPr>
        <p:spPr>
          <a:xfrm>
            <a:off x="248265" y="1"/>
            <a:ext cx="10515600" cy="835742"/>
          </a:xfrm>
        </p:spPr>
        <p:txBody>
          <a:bodyPr>
            <a:normAutofit fontScale="90000"/>
          </a:bodyPr>
          <a:lstStyle/>
          <a:p>
            <a:br>
              <a:rPr lang="en-IN" altLang="en-US" sz="4400" b="1" dirty="0">
                <a:latin typeface="Times New Roman" panose="02020603050405020304" pitchFamily="18" charset="0"/>
                <a:cs typeface="Times New Roman" panose="02020603050405020304" pitchFamily="18" charset="0"/>
              </a:rPr>
            </a:br>
            <a:r>
              <a:rPr lang="en-IN" altLang="en-US" sz="3600" b="1" dirty="0">
                <a:latin typeface="Times New Roman" panose="02020603050405020304" pitchFamily="18" charset="0"/>
                <a:cs typeface="Times New Roman" panose="02020603050405020304" pitchFamily="18" charset="0"/>
              </a:rPr>
              <a:t>About the company and Department</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C058F8E-54C4-622C-4902-357033B97D22}"/>
              </a:ext>
            </a:extLst>
          </p:cNvPr>
          <p:cNvSpPr>
            <a:spLocks noGrp="1"/>
          </p:cNvSpPr>
          <p:nvPr>
            <p:ph idx="1"/>
          </p:nvPr>
        </p:nvSpPr>
        <p:spPr>
          <a:xfrm>
            <a:off x="285135" y="875071"/>
            <a:ext cx="11068665" cy="5653547"/>
          </a:xfrm>
        </p:spPr>
        <p:txBody>
          <a:bodyPr>
            <a:normAutofit fontScale="47500" lnSpcReduction="20000"/>
          </a:bodyPr>
          <a:lstStyle/>
          <a:p>
            <a:pPr marL="127000" lvl="0" indent="0" algn="ctr" rtl="0">
              <a:lnSpc>
                <a:spcPct val="150000"/>
              </a:lnSpc>
              <a:spcBef>
                <a:spcPts val="1000"/>
              </a:spcBef>
              <a:spcAft>
                <a:spcPts val="0"/>
              </a:spcAft>
              <a:buClr>
                <a:srgbClr val="404040"/>
              </a:buClr>
              <a:buSzPts val="1600"/>
              <a:buNone/>
            </a:pPr>
            <a:r>
              <a:rPr lang="en-US" altLang="en-US" sz="5100" b="1" dirty="0">
                <a:solidFill>
                  <a:schemeClr val="accent1"/>
                </a:solidFill>
                <a:latin typeface="Times New Roman" panose="02020603050405020304" pitchFamily="18" charset="0"/>
                <a:cs typeface="Times New Roman" panose="02020603050405020304" pitchFamily="18" charset="0"/>
              </a:rPr>
              <a:t>“</a:t>
            </a:r>
            <a:r>
              <a:rPr lang="en-US" sz="5100" b="1" dirty="0">
                <a:solidFill>
                  <a:schemeClr val="accent1"/>
                </a:solidFill>
                <a:latin typeface="Times New Roman" panose="02020603050405020304" pitchFamily="18" charset="0"/>
                <a:cs typeface="Times New Roman" panose="02020603050405020304" pitchFamily="18" charset="0"/>
              </a:rPr>
              <a:t>Inventeron Technologies and Business Solution LLP  Bangalore”</a:t>
            </a:r>
            <a:endParaRPr lang="en-US" sz="5100" dirty="0">
              <a:solidFill>
                <a:srgbClr val="404040"/>
              </a:solidFill>
              <a:latin typeface="Times New Roman"/>
              <a:ea typeface="Times New Roman"/>
              <a:cs typeface="Times New Roman"/>
              <a:sym typeface="Times New Roman"/>
            </a:endParaRPr>
          </a:p>
          <a:p>
            <a:pPr marL="457200" lvl="0" indent="-330200" algn="just" rtl="0">
              <a:lnSpc>
                <a:spcPct val="150000"/>
              </a:lnSpc>
              <a:spcBef>
                <a:spcPts val="1000"/>
              </a:spcBef>
              <a:spcAft>
                <a:spcPts val="0"/>
              </a:spcAft>
              <a:buClr>
                <a:srgbClr val="404040"/>
              </a:buClr>
              <a:buSzPts val="1600"/>
              <a:buFont typeface="Times New Roman"/>
              <a:buChar char="●"/>
            </a:pPr>
            <a:r>
              <a:rPr lang="en-US" sz="5100" dirty="0">
                <a:solidFill>
                  <a:srgbClr val="404040"/>
                </a:solidFill>
                <a:latin typeface="Times New Roman"/>
                <a:ea typeface="Times New Roman"/>
                <a:cs typeface="Times New Roman"/>
                <a:sym typeface="Times New Roman"/>
              </a:rPr>
              <a:t>It is a core company for Embedded Electronics and Software Development. It is an Indian-based engineering and Electronics Company headquartered in Bangalore, Karnataka, India.</a:t>
            </a:r>
          </a:p>
          <a:p>
            <a:pPr marL="457200" lvl="0" indent="-330200" algn="just" rtl="0">
              <a:lnSpc>
                <a:spcPct val="150000"/>
              </a:lnSpc>
              <a:spcBef>
                <a:spcPts val="0"/>
              </a:spcBef>
              <a:spcAft>
                <a:spcPts val="0"/>
              </a:spcAft>
              <a:buClr>
                <a:srgbClr val="404040"/>
              </a:buClr>
              <a:buSzPts val="1600"/>
              <a:buFont typeface="Times New Roman"/>
              <a:buChar char="●"/>
            </a:pPr>
            <a:r>
              <a:rPr lang="en-US" sz="5100" dirty="0">
                <a:solidFill>
                  <a:srgbClr val="404040"/>
                </a:solidFill>
                <a:latin typeface="Times New Roman"/>
                <a:ea typeface="Times New Roman"/>
                <a:cs typeface="Times New Roman"/>
                <a:sym typeface="Times New Roman"/>
              </a:rPr>
              <a:t>It is both a product and service-oriented software company having its products in wireless communication Technology and providing quality service to its valuable clients in its domain.</a:t>
            </a:r>
          </a:p>
          <a:p>
            <a:pPr marL="457200" lvl="0" indent="-330200" algn="just" rtl="0">
              <a:lnSpc>
                <a:spcPct val="150000"/>
              </a:lnSpc>
              <a:spcBef>
                <a:spcPts val="0"/>
              </a:spcBef>
              <a:spcAft>
                <a:spcPts val="0"/>
              </a:spcAft>
              <a:buClr>
                <a:srgbClr val="404040"/>
              </a:buClr>
              <a:buSzPts val="1600"/>
              <a:buFont typeface="Times New Roman"/>
              <a:buChar char="●"/>
            </a:pPr>
            <a:r>
              <a:rPr lang="en-US" sz="5100" dirty="0">
                <a:solidFill>
                  <a:srgbClr val="404040"/>
                </a:solidFill>
                <a:latin typeface="Times New Roman"/>
                <a:ea typeface="Times New Roman"/>
                <a:cs typeface="Times New Roman"/>
                <a:sym typeface="Times New Roman"/>
              </a:rPr>
              <a:t>The company was legally registered in the year 2013, but it made its humble beginning in the year 2012 with a team of six members.</a:t>
            </a:r>
          </a:p>
          <a:p>
            <a:pPr marL="457200" lvl="0" indent="-330200" algn="just" rtl="0">
              <a:lnSpc>
                <a:spcPct val="150000"/>
              </a:lnSpc>
              <a:spcBef>
                <a:spcPts val="0"/>
              </a:spcBef>
              <a:spcAft>
                <a:spcPts val="0"/>
              </a:spcAft>
              <a:buClr>
                <a:srgbClr val="404040"/>
              </a:buClr>
              <a:buSzPts val="1600"/>
              <a:buFont typeface="Times New Roman"/>
              <a:buChar char="●"/>
            </a:pPr>
            <a:r>
              <a:rPr lang="en-US" sz="5100" dirty="0">
                <a:solidFill>
                  <a:srgbClr val="404040"/>
                </a:solidFill>
                <a:latin typeface="Times New Roman"/>
                <a:ea typeface="Times New Roman"/>
                <a:cs typeface="Times New Roman"/>
                <a:sym typeface="Times New Roman"/>
              </a:rPr>
              <a:t>In the beginning the team started designing some protocols for wireless communication with a range of up to 4 to 5 km line of sight</a:t>
            </a:r>
            <a:r>
              <a:rPr lang="en-US" sz="4200" dirty="0">
                <a:solidFill>
                  <a:srgbClr val="404040"/>
                </a:solidFill>
                <a:latin typeface="Times New Roman"/>
                <a:ea typeface="Times New Roman"/>
                <a:cs typeface="Times New Roman"/>
                <a:sym typeface="Times New Roman"/>
              </a:rPr>
              <a:t>.</a:t>
            </a:r>
          </a:p>
          <a:p>
            <a:endParaRPr lang="en-IN" dirty="0"/>
          </a:p>
        </p:txBody>
      </p:sp>
      <p:sp>
        <p:nvSpPr>
          <p:cNvPr id="4" name="Footer Placeholder 3">
            <a:extLst>
              <a:ext uri="{FF2B5EF4-FFF2-40B4-BE49-F238E27FC236}">
                <a16:creationId xmlns:a16="http://schemas.microsoft.com/office/drawing/2014/main" id="{940E8348-0AD9-331C-EEF3-813244DD5EC1}"/>
              </a:ext>
            </a:extLst>
          </p:cNvPr>
          <p:cNvSpPr>
            <a:spLocks noGrp="1"/>
          </p:cNvSpPr>
          <p:nvPr>
            <p:ph type="ftr" sz="quarter" idx="11"/>
          </p:nvPr>
        </p:nvSpPr>
        <p:spPr>
          <a:xfrm>
            <a:off x="3763297" y="6492875"/>
            <a:ext cx="4114800" cy="365125"/>
          </a:xfrm>
        </p:spPr>
        <p:txBody>
          <a:bodyPr/>
          <a:lstStyle/>
          <a:p>
            <a:r>
              <a:rPr lang="en-IN" dirty="0"/>
              <a:t>                   Dept. of ECE</a:t>
            </a:r>
          </a:p>
        </p:txBody>
      </p:sp>
      <p:sp>
        <p:nvSpPr>
          <p:cNvPr id="5" name="Slide Number Placeholder 4">
            <a:extLst>
              <a:ext uri="{FF2B5EF4-FFF2-40B4-BE49-F238E27FC236}">
                <a16:creationId xmlns:a16="http://schemas.microsoft.com/office/drawing/2014/main" id="{D09B92D1-C939-47C9-E9F7-439CC54D4B80}"/>
              </a:ext>
            </a:extLst>
          </p:cNvPr>
          <p:cNvSpPr>
            <a:spLocks noGrp="1"/>
          </p:cNvSpPr>
          <p:nvPr>
            <p:ph type="sldNum" sz="quarter" idx="12"/>
          </p:nvPr>
        </p:nvSpPr>
        <p:spPr/>
        <p:txBody>
          <a:bodyPr/>
          <a:lstStyle/>
          <a:p>
            <a:fld id="{4D7BF1A8-6189-49C9-A3F7-E7021E767153}" type="slidenum">
              <a:rPr lang="en-IN" smtClean="0"/>
              <a:t>3</a:t>
            </a:fld>
            <a:endParaRPr lang="en-IN"/>
          </a:p>
        </p:txBody>
      </p:sp>
    </p:spTree>
    <p:extLst>
      <p:ext uri="{BB962C8B-B14F-4D97-AF65-F5344CB8AC3E}">
        <p14:creationId xmlns:p14="http://schemas.microsoft.com/office/powerpoint/2010/main" val="407587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D565-0CDC-CEB1-23F2-3832296795B3}"/>
              </a:ext>
            </a:extLst>
          </p:cNvPr>
          <p:cNvSpPr>
            <a:spLocks noGrp="1"/>
          </p:cNvSpPr>
          <p:nvPr>
            <p:ph type="title"/>
          </p:nvPr>
        </p:nvSpPr>
        <p:spPr>
          <a:xfrm>
            <a:off x="238432" y="89822"/>
            <a:ext cx="10515600" cy="844243"/>
          </a:xfrm>
        </p:spPr>
        <p:txBody>
          <a:bodyPr/>
          <a:lstStyle/>
          <a:p>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COMPANY STRATERGY</a:t>
            </a: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0CD298B4-26C0-3423-13FB-273306E2189B}"/>
              </a:ext>
            </a:extLst>
          </p:cNvPr>
          <p:cNvSpPr>
            <a:spLocks noGrp="1"/>
          </p:cNvSpPr>
          <p:nvPr>
            <p:ph idx="1"/>
          </p:nvPr>
        </p:nvSpPr>
        <p:spPr>
          <a:xfrm>
            <a:off x="267929" y="960385"/>
            <a:ext cx="10515600" cy="5410917"/>
          </a:xfrm>
        </p:spPr>
        <p:txBody>
          <a:bodyPr/>
          <a:lstStyle/>
          <a:p>
            <a:pPr marL="0" indent="0" algn="just">
              <a:buClr>
                <a:schemeClr val="dk1"/>
              </a:buClr>
              <a:buSzPts val="1100"/>
              <a:buNone/>
            </a:pPr>
            <a:r>
              <a:rPr lang="en-US" sz="2600" dirty="0">
                <a:solidFill>
                  <a:srgbClr val="404040"/>
                </a:solidFill>
                <a:latin typeface="Times New Roman"/>
                <a:ea typeface="Times New Roman"/>
                <a:cs typeface="Times New Roman"/>
                <a:sym typeface="Times New Roman"/>
              </a:rPr>
              <a:t>• </a:t>
            </a:r>
            <a:r>
              <a:rPr lang="en-US" sz="2600" b="1" dirty="0">
                <a:solidFill>
                  <a:srgbClr val="404040"/>
                </a:solidFill>
                <a:latin typeface="Times New Roman"/>
                <a:ea typeface="Times New Roman"/>
                <a:cs typeface="Times New Roman"/>
                <a:sym typeface="Times New Roman"/>
              </a:rPr>
              <a:t>Purpose </a:t>
            </a:r>
            <a:r>
              <a:rPr lang="en-US" sz="2600" dirty="0">
                <a:solidFill>
                  <a:srgbClr val="404040"/>
                </a:solidFill>
                <a:latin typeface="Times New Roman"/>
                <a:ea typeface="Times New Roman"/>
                <a:cs typeface="Times New Roman"/>
                <a:sym typeface="Times New Roman"/>
              </a:rPr>
              <a:t>To help the mankind to achieve their goals with the growing technologies.</a:t>
            </a:r>
          </a:p>
          <a:p>
            <a:pPr marL="0" lvl="0" indent="0" algn="just" rtl="0">
              <a:spcBef>
                <a:spcPts val="1000"/>
              </a:spcBef>
              <a:spcAft>
                <a:spcPts val="0"/>
              </a:spcAft>
              <a:buClr>
                <a:schemeClr val="dk1"/>
              </a:buClr>
              <a:buSzPts val="1100"/>
              <a:buFont typeface="Arial"/>
              <a:buNone/>
            </a:pPr>
            <a:r>
              <a:rPr lang="en-US" sz="2600" dirty="0">
                <a:solidFill>
                  <a:srgbClr val="404040"/>
                </a:solidFill>
                <a:latin typeface="Times New Roman"/>
                <a:ea typeface="Times New Roman"/>
                <a:cs typeface="Times New Roman"/>
                <a:sym typeface="Times New Roman"/>
              </a:rPr>
              <a:t>• </a:t>
            </a:r>
            <a:r>
              <a:rPr lang="en-US" sz="2600" b="1" dirty="0">
                <a:solidFill>
                  <a:srgbClr val="404040"/>
                </a:solidFill>
                <a:latin typeface="Times New Roman"/>
                <a:ea typeface="Times New Roman"/>
                <a:cs typeface="Times New Roman"/>
                <a:sym typeface="Times New Roman"/>
              </a:rPr>
              <a:t>Vision </a:t>
            </a:r>
            <a:r>
              <a:rPr lang="en-US" sz="2600" dirty="0">
                <a:solidFill>
                  <a:srgbClr val="404040"/>
                </a:solidFill>
                <a:latin typeface="Times New Roman"/>
                <a:ea typeface="Times New Roman"/>
                <a:cs typeface="Times New Roman"/>
                <a:sym typeface="Times New Roman"/>
              </a:rPr>
              <a:t>To provide Technology for everyone and everywhere.</a:t>
            </a:r>
          </a:p>
          <a:p>
            <a:pPr marL="0" lvl="0" indent="0" algn="just" rtl="0">
              <a:spcBef>
                <a:spcPts val="1000"/>
              </a:spcBef>
              <a:spcAft>
                <a:spcPts val="0"/>
              </a:spcAft>
              <a:buNone/>
            </a:pPr>
            <a:r>
              <a:rPr lang="en-US" sz="2600" dirty="0">
                <a:solidFill>
                  <a:srgbClr val="404040"/>
                </a:solidFill>
                <a:latin typeface="Times New Roman"/>
                <a:ea typeface="Times New Roman"/>
                <a:cs typeface="Times New Roman"/>
                <a:sym typeface="Times New Roman"/>
              </a:rPr>
              <a:t>• </a:t>
            </a:r>
            <a:r>
              <a:rPr lang="en-US" sz="2600" b="1" dirty="0">
                <a:solidFill>
                  <a:srgbClr val="404040"/>
                </a:solidFill>
                <a:latin typeface="Times New Roman"/>
                <a:ea typeface="Times New Roman"/>
                <a:cs typeface="Times New Roman"/>
                <a:sym typeface="Times New Roman"/>
              </a:rPr>
              <a:t>Mission</a:t>
            </a:r>
            <a:r>
              <a:rPr lang="en-US" sz="2600" dirty="0">
                <a:solidFill>
                  <a:srgbClr val="404040"/>
                </a:solidFill>
                <a:latin typeface="Times New Roman"/>
                <a:ea typeface="Times New Roman"/>
                <a:cs typeface="Times New Roman"/>
                <a:sym typeface="Times New Roman"/>
              </a:rPr>
              <a:t> To provide quality service and products at the most affordable price.</a:t>
            </a:r>
          </a:p>
          <a:p>
            <a:pPr marL="0" indent="0">
              <a:buNone/>
            </a:pPr>
            <a:endParaRPr lang="en-IN" dirty="0"/>
          </a:p>
        </p:txBody>
      </p:sp>
      <p:sp>
        <p:nvSpPr>
          <p:cNvPr id="4" name="Footer Placeholder 3">
            <a:extLst>
              <a:ext uri="{FF2B5EF4-FFF2-40B4-BE49-F238E27FC236}">
                <a16:creationId xmlns:a16="http://schemas.microsoft.com/office/drawing/2014/main" id="{6FC64EBB-DB67-0F8A-7C70-0162AB725C75}"/>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C43B7B99-3D1F-9795-D87B-DB8560F5F1CC}"/>
              </a:ext>
            </a:extLst>
          </p:cNvPr>
          <p:cNvSpPr>
            <a:spLocks noGrp="1"/>
          </p:cNvSpPr>
          <p:nvPr>
            <p:ph type="sldNum" sz="quarter" idx="12"/>
          </p:nvPr>
        </p:nvSpPr>
        <p:spPr/>
        <p:txBody>
          <a:bodyPr/>
          <a:lstStyle/>
          <a:p>
            <a:fld id="{4D7BF1A8-6189-49C9-A3F7-E7021E767153}" type="slidenum">
              <a:rPr lang="en-IN" smtClean="0"/>
              <a:t>4</a:t>
            </a:fld>
            <a:endParaRPr lang="en-IN"/>
          </a:p>
        </p:txBody>
      </p:sp>
      <p:sp>
        <p:nvSpPr>
          <p:cNvPr id="6" name="TextBox 5">
            <a:extLst>
              <a:ext uri="{FF2B5EF4-FFF2-40B4-BE49-F238E27FC236}">
                <a16:creationId xmlns:a16="http://schemas.microsoft.com/office/drawing/2014/main" id="{01C1CA34-CF28-3F13-E935-18BCF05A4D9F}"/>
              </a:ext>
            </a:extLst>
          </p:cNvPr>
          <p:cNvSpPr txBox="1"/>
          <p:nvPr/>
        </p:nvSpPr>
        <p:spPr>
          <a:xfrm>
            <a:off x="353961" y="3382297"/>
            <a:ext cx="11336593" cy="3708708"/>
          </a:xfrm>
          <a:prstGeom prst="rect">
            <a:avLst/>
          </a:prstGeom>
          <a:noFill/>
        </p:spPr>
        <p:txBody>
          <a:bodyPr wrap="square" rtlCol="0">
            <a:spAutoFit/>
          </a:bodyPr>
          <a:lstStyle/>
          <a:p>
            <a:pPr marL="0" indent="0" eaLnBrk="1" fontAlgn="auto" hangingPunct="1">
              <a:spcAft>
                <a:spcPts val="0"/>
              </a:spcAft>
              <a:buClr>
                <a:schemeClr val="accent1">
                  <a:lumMod val="75000"/>
                </a:schemeClr>
              </a:buClr>
              <a:buFont typeface="Wingdings 3" charset="2"/>
              <a:buNone/>
              <a:defRPr/>
            </a:pPr>
            <a:r>
              <a:rPr lang="en-IN" sz="3200" b="1" dirty="0">
                <a:solidFill>
                  <a:schemeClr val="tx1">
                    <a:lumMod val="75000"/>
                    <a:lumOff val="25000"/>
                  </a:schemeClr>
                </a:solidFill>
                <a:latin typeface="Times New Roman" panose="02020603050405020304" pitchFamily="18" charset="0"/>
                <a:cs typeface="Times New Roman" panose="02020603050405020304" pitchFamily="18" charset="0"/>
              </a:rPr>
              <a:t>GOALS</a:t>
            </a:r>
            <a:r>
              <a:rPr lang="en-IN" sz="4000" b="1"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0" lvl="0" indent="0" algn="just" rtl="0">
              <a:spcBef>
                <a:spcPts val="1000"/>
              </a:spcBef>
              <a:spcAft>
                <a:spcPts val="0"/>
              </a:spcAft>
              <a:buClr>
                <a:schemeClr val="dk1"/>
              </a:buClr>
              <a:buSzPts val="1100"/>
              <a:buFont typeface="Arial"/>
              <a:buNone/>
            </a:pPr>
            <a:r>
              <a:rPr lang="en-GB" sz="2600" dirty="0">
                <a:solidFill>
                  <a:srgbClr val="404040"/>
                </a:solidFill>
                <a:latin typeface="Times New Roman"/>
                <a:ea typeface="Times New Roman"/>
                <a:cs typeface="Times New Roman"/>
                <a:sym typeface="Times New Roman"/>
              </a:rPr>
              <a:t>• </a:t>
            </a:r>
            <a:r>
              <a:rPr lang="en-US" sz="2600" dirty="0">
                <a:solidFill>
                  <a:srgbClr val="404040"/>
                </a:solidFill>
                <a:latin typeface="Times New Roman"/>
                <a:ea typeface="Times New Roman"/>
                <a:cs typeface="Times New Roman"/>
                <a:sym typeface="Times New Roman"/>
              </a:rPr>
              <a:t>To understand customer requirements and fulfill them.</a:t>
            </a:r>
          </a:p>
          <a:p>
            <a:pPr marL="0" lvl="0" indent="0" algn="just" rtl="0">
              <a:spcBef>
                <a:spcPts val="1000"/>
              </a:spcBef>
              <a:spcAft>
                <a:spcPts val="0"/>
              </a:spcAft>
              <a:buClr>
                <a:schemeClr val="dk1"/>
              </a:buClr>
              <a:buSzPts val="1100"/>
              <a:buFont typeface="Arial"/>
              <a:buNone/>
            </a:pPr>
            <a:r>
              <a:rPr lang="en-US" sz="2600" dirty="0">
                <a:solidFill>
                  <a:srgbClr val="404040"/>
                </a:solidFill>
                <a:latin typeface="Times New Roman"/>
                <a:ea typeface="Times New Roman"/>
                <a:cs typeface="Times New Roman"/>
                <a:sym typeface="Times New Roman"/>
              </a:rPr>
              <a:t>• To increase the productivity and improve the more efficient in the field electronics         customer service satisfaction.</a:t>
            </a:r>
          </a:p>
          <a:p>
            <a:pPr marL="0" lvl="0" indent="0" algn="just" rtl="0">
              <a:spcBef>
                <a:spcPts val="1000"/>
              </a:spcBef>
              <a:spcAft>
                <a:spcPts val="0"/>
              </a:spcAft>
              <a:buClr>
                <a:schemeClr val="dk1"/>
              </a:buClr>
              <a:buSzPts val="1100"/>
              <a:buFont typeface="Arial"/>
              <a:buNone/>
            </a:pPr>
            <a:r>
              <a:rPr lang="en-US" sz="2600" dirty="0">
                <a:solidFill>
                  <a:srgbClr val="404040"/>
                </a:solidFill>
                <a:latin typeface="Times New Roman"/>
                <a:ea typeface="Times New Roman"/>
                <a:cs typeface="Times New Roman"/>
                <a:sym typeface="Times New Roman"/>
              </a:rPr>
              <a:t>• To do Innovations in Embedded Electronics and provide quality services to deliver a range of products. </a:t>
            </a:r>
          </a:p>
          <a:p>
            <a:pPr marL="0" indent="0" eaLnBrk="1" fontAlgn="auto" hangingPunct="1">
              <a:spcAft>
                <a:spcPts val="0"/>
              </a:spcAft>
              <a:buClr>
                <a:schemeClr val="accent1">
                  <a:lumMod val="75000"/>
                </a:schemeClr>
              </a:buClr>
              <a:buFont typeface="Wingdings 3" charset="2"/>
              <a:buNone/>
              <a:defRPr/>
            </a:pPr>
            <a:endParaRPr lang="en-IN"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33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E862-7D6F-4F78-AA23-F5AC9498D5CD}"/>
              </a:ext>
            </a:extLst>
          </p:cNvPr>
          <p:cNvSpPr>
            <a:spLocks noGrp="1"/>
          </p:cNvSpPr>
          <p:nvPr>
            <p:ph type="title"/>
          </p:nvPr>
        </p:nvSpPr>
        <p:spPr>
          <a:xfrm>
            <a:off x="589935" y="442451"/>
            <a:ext cx="11739716" cy="1572701"/>
          </a:xfrm>
        </p:spPr>
        <p:txBody>
          <a:bodyPr>
            <a:normAutofit/>
          </a:bodyPr>
          <a:lstStyle/>
          <a:p>
            <a:r>
              <a:rPr lang="en-US" sz="3200" b="1" dirty="0">
                <a:latin typeface="Times New Roman" panose="02020603050405020304" pitchFamily="18" charset="0"/>
                <a:cs typeface="Times New Roman" panose="02020603050405020304" pitchFamily="18" charset="0"/>
              </a:rPr>
              <a:t>WEEKLY OVERVIEW OF INTERNSHIP ACTIVITIES:</a:t>
            </a:r>
            <a:endParaRPr lang="en-IN" sz="3200" dirty="0"/>
          </a:p>
        </p:txBody>
      </p:sp>
      <p:sp>
        <p:nvSpPr>
          <p:cNvPr id="3" name="Content Placeholder 2">
            <a:extLst>
              <a:ext uri="{FF2B5EF4-FFF2-40B4-BE49-F238E27FC236}">
                <a16:creationId xmlns:a16="http://schemas.microsoft.com/office/drawing/2014/main" id="{D31031E9-4208-A2A3-9225-735842B46DDB}"/>
              </a:ext>
            </a:extLst>
          </p:cNvPr>
          <p:cNvSpPr>
            <a:spLocks noGrp="1"/>
          </p:cNvSpPr>
          <p:nvPr>
            <p:ph idx="1"/>
          </p:nvPr>
        </p:nvSpPr>
        <p:spPr>
          <a:xfrm>
            <a:off x="599769" y="1845289"/>
            <a:ext cx="10515600" cy="4351338"/>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Week 1:</a:t>
            </a:r>
          </a:p>
          <a:p>
            <a:r>
              <a:rPr lang="en-US" sz="2600" dirty="0">
                <a:latin typeface="Times New Roman" panose="02020603050405020304" pitchFamily="18" charset="0"/>
                <a:cs typeface="Times New Roman" panose="02020603050405020304" pitchFamily="18" charset="0"/>
              </a:rPr>
              <a:t>Introduction to basic concepts of Python programming.</a:t>
            </a:r>
          </a:p>
          <a:p>
            <a:r>
              <a:rPr lang="en-US" sz="2600" dirty="0">
                <a:latin typeface="Times New Roman" panose="02020603050405020304" pitchFamily="18" charset="0"/>
                <a:cs typeface="Times New Roman" panose="02020603050405020304" pitchFamily="18" charset="0"/>
              </a:rPr>
              <a:t>Installation of Anaconda navigator, libraries, and Fundamental types in Python programming.</a:t>
            </a:r>
          </a:p>
          <a:p>
            <a:endParaRPr lang="en-IN" dirty="0"/>
          </a:p>
          <a:p>
            <a:pPr marL="0" indent="0">
              <a:buNone/>
            </a:pPr>
            <a:r>
              <a:rPr lang="en-US" sz="2600" b="1" dirty="0">
                <a:latin typeface="Times New Roman" panose="02020603050405020304" pitchFamily="18" charset="0"/>
                <a:cs typeface="Times New Roman" panose="02020603050405020304" pitchFamily="18" charset="0"/>
              </a:rPr>
              <a:t>Week 2:</a:t>
            </a:r>
          </a:p>
          <a:p>
            <a:r>
              <a:rPr lang="en-US" sz="2600" dirty="0">
                <a:latin typeface="Times New Roman" panose="02020603050405020304" pitchFamily="18" charset="0"/>
                <a:cs typeface="Times New Roman" panose="02020603050405020304" pitchFamily="18" charset="0"/>
              </a:rPr>
              <a:t>Session about key topics of tuples, sets, dictionaries, etc. With examples.</a:t>
            </a:r>
          </a:p>
          <a:p>
            <a:r>
              <a:rPr lang="en-US" sz="2600" dirty="0">
                <a:latin typeface="Times New Roman" panose="02020603050405020304" pitchFamily="18" charset="0"/>
                <a:cs typeface="Times New Roman" panose="02020603050405020304" pitchFamily="18" charset="0"/>
              </a:rPr>
              <a:t>A brief introduction to NumPy, Pandas, Object-oriented programs, Modules, and Packages</a:t>
            </a:r>
          </a:p>
          <a:p>
            <a:endParaRPr lang="en-IN" dirty="0"/>
          </a:p>
        </p:txBody>
      </p:sp>
      <p:sp>
        <p:nvSpPr>
          <p:cNvPr id="4" name="Footer Placeholder 3">
            <a:extLst>
              <a:ext uri="{FF2B5EF4-FFF2-40B4-BE49-F238E27FC236}">
                <a16:creationId xmlns:a16="http://schemas.microsoft.com/office/drawing/2014/main" id="{BBC3858C-3B98-D350-740F-56AE6D4CA426}"/>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5FBE82BC-B404-0C6E-E463-573BB3BA721D}"/>
              </a:ext>
            </a:extLst>
          </p:cNvPr>
          <p:cNvSpPr>
            <a:spLocks noGrp="1"/>
          </p:cNvSpPr>
          <p:nvPr>
            <p:ph type="sldNum" sz="quarter" idx="12"/>
          </p:nvPr>
        </p:nvSpPr>
        <p:spPr/>
        <p:txBody>
          <a:bodyPr/>
          <a:lstStyle/>
          <a:p>
            <a:fld id="{4D7BF1A8-6189-49C9-A3F7-E7021E767153}" type="slidenum">
              <a:rPr lang="en-IN" smtClean="0"/>
              <a:t>5</a:t>
            </a:fld>
            <a:endParaRPr lang="en-IN"/>
          </a:p>
        </p:txBody>
      </p:sp>
    </p:spTree>
    <p:extLst>
      <p:ext uri="{BB962C8B-B14F-4D97-AF65-F5344CB8AC3E}">
        <p14:creationId xmlns:p14="http://schemas.microsoft.com/office/powerpoint/2010/main" val="298261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99F9EC-773E-92B0-339F-CCB3BC6378F9}"/>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354138C3-181E-2843-1261-09D854E88DA7}"/>
              </a:ext>
            </a:extLst>
          </p:cNvPr>
          <p:cNvSpPr>
            <a:spLocks noGrp="1"/>
          </p:cNvSpPr>
          <p:nvPr>
            <p:ph type="sldNum" sz="quarter" idx="12"/>
          </p:nvPr>
        </p:nvSpPr>
        <p:spPr/>
        <p:txBody>
          <a:bodyPr/>
          <a:lstStyle/>
          <a:p>
            <a:fld id="{4D7BF1A8-6189-49C9-A3F7-E7021E767153}" type="slidenum">
              <a:rPr lang="en-IN" smtClean="0"/>
              <a:t>6</a:t>
            </a:fld>
            <a:endParaRPr lang="en-IN"/>
          </a:p>
        </p:txBody>
      </p:sp>
      <p:sp>
        <p:nvSpPr>
          <p:cNvPr id="7" name="Title 1">
            <a:extLst>
              <a:ext uri="{FF2B5EF4-FFF2-40B4-BE49-F238E27FC236}">
                <a16:creationId xmlns:a16="http://schemas.microsoft.com/office/drawing/2014/main" id="{FFB508B2-7BB9-88F7-CC73-379A283346A0}"/>
              </a:ext>
            </a:extLst>
          </p:cNvPr>
          <p:cNvSpPr>
            <a:spLocks noGrp="1"/>
          </p:cNvSpPr>
          <p:nvPr>
            <p:ph idx="1"/>
          </p:nvPr>
        </p:nvSpPr>
        <p:spPr>
          <a:xfrm>
            <a:off x="228600" y="717755"/>
            <a:ext cx="10515600" cy="5535408"/>
          </a:xfrm>
        </p:spPr>
        <p:txBody>
          <a:bodyPr/>
          <a:lstStyle/>
          <a:p>
            <a:pPr marL="0" indent="0">
              <a:buNone/>
            </a:pPr>
            <a:r>
              <a:rPr lang="en-US" b="1" dirty="0">
                <a:latin typeface="Times New Roman" panose="02020603050405020304" pitchFamily="18" charset="0"/>
                <a:cs typeface="Times New Roman" panose="02020603050405020304" pitchFamily="18" charset="0"/>
              </a:rPr>
              <a:t>Week 3:</a:t>
            </a:r>
          </a:p>
          <a:p>
            <a:r>
              <a:rPr lang="en-US" sz="2800" dirty="0">
                <a:latin typeface="Times New Roman" panose="02020603050405020304" pitchFamily="18" charset="0"/>
                <a:cs typeface="Times New Roman" panose="02020603050405020304" pitchFamily="18" charset="0"/>
              </a:rPr>
              <a:t>Session about Handling missing Data with examples using </a:t>
            </a:r>
            <a:r>
              <a:rPr lang="en-US" sz="2800" dirty="0" err="1">
                <a:latin typeface="Times New Roman" panose="02020603050405020304" pitchFamily="18" charset="0"/>
                <a:cs typeface="Times New Roman" panose="02020603050405020304" pitchFamily="18" charset="0"/>
              </a:rPr>
              <a:t>Jupyter</a:t>
            </a:r>
            <a:r>
              <a:rPr lang="en-US" sz="2800" dirty="0">
                <a:latin typeface="Times New Roman" panose="02020603050405020304" pitchFamily="18" charset="0"/>
                <a:cs typeface="Times New Roman" panose="02020603050405020304" pitchFamily="18" charset="0"/>
              </a:rPr>
              <a:t> Python.</a:t>
            </a:r>
          </a:p>
          <a:p>
            <a:r>
              <a:rPr lang="en-US" sz="2800" dirty="0">
                <a:latin typeface="Times New Roman" panose="02020603050405020304" pitchFamily="18" charset="0"/>
                <a:cs typeface="Times New Roman" panose="02020603050405020304" pitchFamily="18" charset="0"/>
              </a:rPr>
              <a:t>Introduction to Matplotlib library for Data analysis.</a:t>
            </a:r>
          </a:p>
          <a:p>
            <a:pPr marL="0" indent="0">
              <a:buNone/>
            </a:pPr>
            <a:endParaRPr lang="en-IN" dirty="0">
              <a:latin typeface="Times New Roman" panose="02020603050405020304" pitchFamily="18" charset="0"/>
              <a:cs typeface="Times New Roman" panose="02020603050405020304" pitchFamily="18" charset="0"/>
            </a:endParaRPr>
          </a:p>
          <a:p>
            <a:endParaRPr lang="en-IN" dirty="0"/>
          </a:p>
          <a:p>
            <a:pPr marL="0" indent="0">
              <a:buNone/>
            </a:pPr>
            <a:r>
              <a:rPr lang="en-US" b="1" dirty="0">
                <a:latin typeface="Times New Roman" panose="02020603050405020304" pitchFamily="18" charset="0"/>
                <a:cs typeface="Times New Roman" panose="02020603050405020304" pitchFamily="18" charset="0"/>
              </a:rPr>
              <a:t>Week 4:</a:t>
            </a:r>
          </a:p>
          <a:p>
            <a:r>
              <a:rPr lang="en-IN" sz="2800" dirty="0">
                <a:latin typeface="Times New Roman" panose="02020603050405020304" pitchFamily="18" charset="0"/>
                <a:cs typeface="Times New Roman" panose="02020603050405020304" pitchFamily="18" charset="0"/>
              </a:rPr>
              <a:t>Projects on Driver Drowsiness detection system and Criminal detection using logistic regression.</a:t>
            </a:r>
          </a:p>
          <a:p>
            <a:r>
              <a:rPr lang="en-IN" sz="2800" dirty="0">
                <a:latin typeface="Times New Roman" panose="02020603050405020304" pitchFamily="18" charset="0"/>
                <a:cs typeface="Times New Roman" panose="02020603050405020304" pitchFamily="18" charset="0"/>
              </a:rPr>
              <a:t>Analysis of projects and view the valid output of these projects. </a:t>
            </a:r>
          </a:p>
          <a:p>
            <a:endParaRPr lang="en-IN" dirty="0"/>
          </a:p>
        </p:txBody>
      </p:sp>
    </p:spTree>
    <p:extLst>
      <p:ext uri="{BB962C8B-B14F-4D97-AF65-F5344CB8AC3E}">
        <p14:creationId xmlns:p14="http://schemas.microsoft.com/office/powerpoint/2010/main" val="4320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04BA-9299-A895-F513-C7BC6A72D77F}"/>
              </a:ext>
            </a:extLst>
          </p:cNvPr>
          <p:cNvSpPr>
            <a:spLocks noGrp="1"/>
          </p:cNvSpPr>
          <p:nvPr>
            <p:ph type="title"/>
          </p:nvPr>
        </p:nvSpPr>
        <p:spPr>
          <a:xfrm>
            <a:off x="916858" y="511278"/>
            <a:ext cx="10515600" cy="1101213"/>
          </a:xfrm>
        </p:spPr>
        <p:txBody>
          <a:bodyPr/>
          <a:lstStyle/>
          <a:p>
            <a:r>
              <a:rPr lang="en-IN" sz="3200" b="1" dirty="0">
                <a:latin typeface="Times New Roman" panose="02020603050405020304" pitchFamily="18" charset="0"/>
                <a:cs typeface="Times New Roman" panose="02020603050405020304" pitchFamily="18" charset="0"/>
              </a:rPr>
              <a:t>Criminal face detection using Python</a:t>
            </a:r>
            <a:r>
              <a:rPr lang="en-IN"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D67F5F1A-EFF7-03AF-4020-2000ABF6EB02}"/>
              </a:ext>
            </a:extLst>
          </p:cNvPr>
          <p:cNvSpPr>
            <a:spLocks noGrp="1"/>
          </p:cNvSpPr>
          <p:nvPr>
            <p:ph idx="1"/>
          </p:nvPr>
        </p:nvSpPr>
        <p:spPr>
          <a:xfrm>
            <a:off x="589935" y="2005780"/>
            <a:ext cx="11149781" cy="4748981"/>
          </a:xfrm>
        </p:spPr>
        <p:txBody>
          <a:bodyPr>
            <a:noAutofit/>
          </a:bodyPr>
          <a:lstStyle/>
          <a:p>
            <a:pPr algn="just"/>
            <a:r>
              <a:rPr lang="en-US" sz="2600" dirty="0">
                <a:latin typeface="Times New Roman" panose="02020603050405020304" pitchFamily="18" charset="0"/>
                <a:cs typeface="Times New Roman" panose="02020603050405020304" pitchFamily="18" charset="0"/>
              </a:rPr>
              <a:t>The face is crucial for human identity. It is the feature that best distinguishes a person. Face detection and recognition is the technology that is used to identify a person from a video or image. </a:t>
            </a:r>
          </a:p>
          <a:p>
            <a:pPr algn="just"/>
            <a:r>
              <a:rPr lang="en-US" sz="2600" dirty="0">
                <a:latin typeface="Times New Roman" panose="02020603050405020304" pitchFamily="18" charset="0"/>
                <a:cs typeface="Times New Roman" panose="02020603050405020304" pitchFamily="18" charset="0"/>
              </a:rPr>
              <a:t> face detection and recognition system for criminal identification using Python along with OpenCV package. </a:t>
            </a:r>
          </a:p>
          <a:p>
            <a:pPr algn="just"/>
            <a:r>
              <a:rPr lang="en-US" sz="2600" dirty="0">
                <a:latin typeface="Times New Roman" panose="02020603050405020304" pitchFamily="18" charset="0"/>
                <a:cs typeface="Times New Roman" panose="02020603050405020304" pitchFamily="18" charset="0"/>
              </a:rPr>
              <a:t>Most of the common facial recognition techniques include the target matching method, geometric feature recognition method, principal component analysis method, and so on. </a:t>
            </a:r>
          </a:p>
          <a:p>
            <a:pPr algn="just"/>
            <a:r>
              <a:rPr lang="en-US" sz="2600" dirty="0">
                <a:latin typeface="Times New Roman" panose="02020603050405020304" pitchFamily="18" charset="0"/>
                <a:cs typeface="Times New Roman" panose="02020603050405020304" pitchFamily="18" charset="0"/>
              </a:rPr>
              <a:t>Most of the criminals are mingled with us in our society and they are much hard to identify.</a:t>
            </a:r>
          </a:p>
          <a:p>
            <a:pPr marL="0" indent="0">
              <a:buNone/>
            </a:pPr>
            <a:r>
              <a:rPr lang="en-US" sz="260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CFE8EEA-5A2C-9885-6984-FE802BC948A9}"/>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C2A3E328-32E3-67E3-4A3A-62A14F16E8B1}"/>
              </a:ext>
            </a:extLst>
          </p:cNvPr>
          <p:cNvSpPr>
            <a:spLocks noGrp="1"/>
          </p:cNvSpPr>
          <p:nvPr>
            <p:ph type="sldNum" sz="quarter" idx="12"/>
          </p:nvPr>
        </p:nvSpPr>
        <p:spPr/>
        <p:txBody>
          <a:bodyPr/>
          <a:lstStyle/>
          <a:p>
            <a:fld id="{4D7BF1A8-6189-49C9-A3F7-E7021E767153}" type="slidenum">
              <a:rPr lang="en-IN" smtClean="0"/>
              <a:t>7</a:t>
            </a:fld>
            <a:endParaRPr lang="en-IN"/>
          </a:p>
        </p:txBody>
      </p:sp>
    </p:spTree>
    <p:extLst>
      <p:ext uri="{BB962C8B-B14F-4D97-AF65-F5344CB8AC3E}">
        <p14:creationId xmlns:p14="http://schemas.microsoft.com/office/powerpoint/2010/main" val="150777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8DCFE-2E5A-9E74-A958-C18AD900728D}"/>
              </a:ext>
            </a:extLst>
          </p:cNvPr>
          <p:cNvSpPr>
            <a:spLocks noGrp="1"/>
          </p:cNvSpPr>
          <p:nvPr>
            <p:ph idx="1"/>
          </p:nvPr>
        </p:nvSpPr>
        <p:spPr>
          <a:xfrm>
            <a:off x="602225" y="1140542"/>
            <a:ext cx="10515600" cy="5083277"/>
          </a:xfrm>
        </p:spPr>
        <p:txBody>
          <a:bodyPr>
            <a:normAutofit fontScale="92500" lnSpcReduction="20000"/>
          </a:bodyPr>
          <a:lstStyle/>
          <a:p>
            <a:pPr algn="just"/>
            <a:r>
              <a:rPr lang="en-US" sz="42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Traditionally, repeated criminals are identified by their biometrics such as thumbprint. But criminals are smart enough not to leave their biometrics at the crime scene. </a:t>
            </a:r>
          </a:p>
          <a:p>
            <a:pPr algn="just"/>
            <a:r>
              <a:rPr lang="en-US" sz="3000" dirty="0">
                <a:latin typeface="Times New Roman" panose="02020603050405020304" pitchFamily="18" charset="0"/>
                <a:cs typeface="Times New Roman" panose="02020603050405020304" pitchFamily="18" charset="0"/>
              </a:rPr>
              <a:t>In developed countries, the government creates a dataset that helps recognize the human face which compares the suspicious act with a trained dataset and information stored in a database.</a:t>
            </a:r>
          </a:p>
          <a:p>
            <a:pPr algn="just"/>
            <a:r>
              <a:rPr lang="en-US" sz="3000" dirty="0">
                <a:latin typeface="Times New Roman" panose="02020603050405020304" pitchFamily="18" charset="0"/>
                <a:cs typeface="Times New Roman" panose="02020603050405020304" pitchFamily="18" charset="0"/>
              </a:rPr>
              <a:t> The face recognition system was built by using the Principal Component Analysis (PCA) method. The two main disadvantages of using the PCA method are that computational complexity is high and it can only process faces that have similar facial expressions. </a:t>
            </a:r>
          </a:p>
          <a:p>
            <a:pPr algn="just"/>
            <a:r>
              <a:rPr lang="en-US" sz="3000" dirty="0">
                <a:latin typeface="Times New Roman" panose="02020603050405020304" pitchFamily="18" charset="0"/>
                <a:cs typeface="Times New Roman" panose="02020603050405020304" pitchFamily="18" charset="0"/>
              </a:rPr>
              <a:t>This technology is a widely used biometrics system for authentication, authorization, verification, and identification. Applying principal component analysis for finding distinguishable features from many images to get the similarity for the target image.</a:t>
            </a:r>
            <a:endParaRPr lang="en-IN" sz="30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7671C455-B699-E02F-ED26-CD75A719814E}"/>
              </a:ext>
            </a:extLst>
          </p:cNvPr>
          <p:cNvSpPr>
            <a:spLocks noGrp="1"/>
          </p:cNvSpPr>
          <p:nvPr>
            <p:ph type="ftr" sz="quarter" idx="11"/>
          </p:nvPr>
        </p:nvSpPr>
        <p:spPr/>
        <p:txBody>
          <a:bodyPr/>
          <a:lstStyle/>
          <a:p>
            <a:r>
              <a:rPr lang="en-IN"/>
              <a:t>                   Dept. of ECE</a:t>
            </a:r>
          </a:p>
        </p:txBody>
      </p:sp>
      <p:sp>
        <p:nvSpPr>
          <p:cNvPr id="5" name="Slide Number Placeholder 4">
            <a:extLst>
              <a:ext uri="{FF2B5EF4-FFF2-40B4-BE49-F238E27FC236}">
                <a16:creationId xmlns:a16="http://schemas.microsoft.com/office/drawing/2014/main" id="{01037FCC-E3CE-80C2-EFCE-90AC97FB7F4A}"/>
              </a:ext>
            </a:extLst>
          </p:cNvPr>
          <p:cNvSpPr>
            <a:spLocks noGrp="1"/>
          </p:cNvSpPr>
          <p:nvPr>
            <p:ph type="sldNum" sz="quarter" idx="12"/>
          </p:nvPr>
        </p:nvSpPr>
        <p:spPr/>
        <p:txBody>
          <a:bodyPr/>
          <a:lstStyle/>
          <a:p>
            <a:fld id="{4D7BF1A8-6189-49C9-A3F7-E7021E767153}" type="slidenum">
              <a:rPr lang="en-IN" smtClean="0"/>
              <a:t>8</a:t>
            </a:fld>
            <a:endParaRPr lang="en-IN"/>
          </a:p>
        </p:txBody>
      </p:sp>
      <p:sp>
        <p:nvSpPr>
          <p:cNvPr id="6" name="TextBox 5">
            <a:extLst>
              <a:ext uri="{FF2B5EF4-FFF2-40B4-BE49-F238E27FC236}">
                <a16:creationId xmlns:a16="http://schemas.microsoft.com/office/drawing/2014/main" id="{2C872FD8-995E-7353-4458-BDF15F59C220}"/>
              </a:ext>
            </a:extLst>
          </p:cNvPr>
          <p:cNvSpPr txBox="1"/>
          <p:nvPr/>
        </p:nvSpPr>
        <p:spPr>
          <a:xfrm>
            <a:off x="845574" y="353961"/>
            <a:ext cx="3844413" cy="369332"/>
          </a:xfrm>
          <a:prstGeom prst="rect">
            <a:avLst/>
          </a:prstGeom>
          <a:noFill/>
        </p:spPr>
        <p:txBody>
          <a:bodyPr wrap="square" rtlCol="0">
            <a:spAutoFit/>
          </a:bodyPr>
          <a:lstStyle/>
          <a:p>
            <a:r>
              <a:rPr lang="en-IN" b="1" dirty="0"/>
              <a:t>CONTINUE…</a:t>
            </a:r>
          </a:p>
        </p:txBody>
      </p:sp>
    </p:spTree>
    <p:extLst>
      <p:ext uri="{BB962C8B-B14F-4D97-AF65-F5344CB8AC3E}">
        <p14:creationId xmlns:p14="http://schemas.microsoft.com/office/powerpoint/2010/main" val="418439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917E-C607-C4B4-CC70-AC29EB42F557}"/>
              </a:ext>
            </a:extLst>
          </p:cNvPr>
          <p:cNvSpPr>
            <a:spLocks noGrp="1"/>
          </p:cNvSpPr>
          <p:nvPr>
            <p:ph type="title"/>
          </p:nvPr>
        </p:nvSpPr>
        <p:spPr>
          <a:xfrm>
            <a:off x="159775" y="137651"/>
            <a:ext cx="10515600" cy="865239"/>
          </a:xfrm>
        </p:spPr>
        <p:txBody>
          <a:bodyPr/>
          <a:lstStyle/>
          <a:p>
            <a:r>
              <a:rPr lang="en-IN" b="1" dirty="0"/>
              <a:t>Flow chart:</a:t>
            </a:r>
          </a:p>
        </p:txBody>
      </p:sp>
      <p:sp>
        <p:nvSpPr>
          <p:cNvPr id="4" name="Footer Placeholder 3">
            <a:extLst>
              <a:ext uri="{FF2B5EF4-FFF2-40B4-BE49-F238E27FC236}">
                <a16:creationId xmlns:a16="http://schemas.microsoft.com/office/drawing/2014/main" id="{906008FB-2406-C3ED-1A8C-5A39A92779DE}"/>
              </a:ext>
            </a:extLst>
          </p:cNvPr>
          <p:cNvSpPr>
            <a:spLocks noGrp="1"/>
          </p:cNvSpPr>
          <p:nvPr>
            <p:ph type="ftr" sz="quarter" idx="11"/>
          </p:nvPr>
        </p:nvSpPr>
        <p:spPr>
          <a:xfrm>
            <a:off x="4471220" y="6346518"/>
            <a:ext cx="4114800" cy="365125"/>
          </a:xfrm>
        </p:spPr>
        <p:txBody>
          <a:bodyPr/>
          <a:lstStyle/>
          <a:p>
            <a:r>
              <a:rPr lang="en-IN" dirty="0"/>
              <a:t>                   Dept. of ECE</a:t>
            </a:r>
          </a:p>
        </p:txBody>
      </p:sp>
      <p:sp>
        <p:nvSpPr>
          <p:cNvPr id="5" name="Slide Number Placeholder 4">
            <a:extLst>
              <a:ext uri="{FF2B5EF4-FFF2-40B4-BE49-F238E27FC236}">
                <a16:creationId xmlns:a16="http://schemas.microsoft.com/office/drawing/2014/main" id="{3010A319-728B-8911-713C-2E3C9F4E8485}"/>
              </a:ext>
            </a:extLst>
          </p:cNvPr>
          <p:cNvSpPr>
            <a:spLocks noGrp="1"/>
          </p:cNvSpPr>
          <p:nvPr>
            <p:ph type="sldNum" sz="quarter" idx="12"/>
          </p:nvPr>
        </p:nvSpPr>
        <p:spPr/>
        <p:txBody>
          <a:bodyPr/>
          <a:lstStyle/>
          <a:p>
            <a:fld id="{4D7BF1A8-6189-49C9-A3F7-E7021E767153}" type="slidenum">
              <a:rPr lang="en-IN" smtClean="0"/>
              <a:t>9</a:t>
            </a:fld>
            <a:endParaRPr lang="en-IN"/>
          </a:p>
        </p:txBody>
      </p:sp>
      <p:pic>
        <p:nvPicPr>
          <p:cNvPr id="6" name="Content Placeholder 5">
            <a:extLst>
              <a:ext uri="{FF2B5EF4-FFF2-40B4-BE49-F238E27FC236}">
                <a16:creationId xmlns:a16="http://schemas.microsoft.com/office/drawing/2014/main" id="{A67502D7-86AC-57DF-C45F-9B4D7482AB27}"/>
              </a:ext>
            </a:extLst>
          </p:cNvPr>
          <p:cNvPicPr>
            <a:picLocks noGrp="1" noChangeAspect="1"/>
          </p:cNvPicPr>
          <p:nvPr>
            <p:ph idx="1"/>
          </p:nvPr>
        </p:nvPicPr>
        <p:blipFill>
          <a:blip r:embed="rId2"/>
          <a:stretch>
            <a:fillRect/>
          </a:stretch>
        </p:blipFill>
        <p:spPr>
          <a:xfrm>
            <a:off x="3106995" y="294967"/>
            <a:ext cx="8573728" cy="5466735"/>
          </a:xfrm>
          <a:prstGeom prst="rect">
            <a:avLst/>
          </a:prstGeom>
        </p:spPr>
      </p:pic>
      <p:sp>
        <p:nvSpPr>
          <p:cNvPr id="7" name="TextBox 6">
            <a:extLst>
              <a:ext uri="{FF2B5EF4-FFF2-40B4-BE49-F238E27FC236}">
                <a16:creationId xmlns:a16="http://schemas.microsoft.com/office/drawing/2014/main" id="{7BCBDB03-BDD2-49B1-5929-5D9195932ED0}"/>
              </a:ext>
            </a:extLst>
          </p:cNvPr>
          <p:cNvSpPr txBox="1"/>
          <p:nvPr/>
        </p:nvSpPr>
        <p:spPr>
          <a:xfrm>
            <a:off x="5486400" y="5860025"/>
            <a:ext cx="7983794" cy="646331"/>
          </a:xfrm>
          <a:prstGeom prst="rect">
            <a:avLst/>
          </a:prstGeom>
          <a:noFill/>
        </p:spPr>
        <p:txBody>
          <a:bodyPr wrap="square" rtlCol="0">
            <a:spAutoFit/>
          </a:bodyPr>
          <a:lstStyle/>
          <a:p>
            <a:r>
              <a:rPr lang="en-IN" dirty="0"/>
              <a:t>Fig 1: </a:t>
            </a:r>
            <a:r>
              <a:rPr lang="en-US" dirty="0"/>
              <a:t>Process flow diagram of CFIS</a:t>
            </a:r>
          </a:p>
          <a:p>
            <a:r>
              <a:rPr lang="en-US" dirty="0">
                <a:solidFill>
                  <a:schemeClr val="bg1"/>
                </a:solidFill>
              </a:rPr>
              <a:t> flow diagram of CFI</a:t>
            </a:r>
          </a:p>
        </p:txBody>
      </p:sp>
    </p:spTree>
    <p:extLst>
      <p:ext uri="{BB962C8B-B14F-4D97-AF65-F5344CB8AC3E}">
        <p14:creationId xmlns:p14="http://schemas.microsoft.com/office/powerpoint/2010/main" val="2671346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1312</Words>
  <Application>Microsoft Office PowerPoint</Application>
  <PresentationFormat>Widescreen</PresentationFormat>
  <Paragraphs>124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 3</vt:lpstr>
      <vt:lpstr>Office Theme</vt:lpstr>
      <vt:lpstr>PowerPoint Presentation</vt:lpstr>
      <vt:lpstr>CONTENTS:</vt:lpstr>
      <vt:lpstr> About the company and Department </vt:lpstr>
      <vt:lpstr>COMPANY STRATERGY:</vt:lpstr>
      <vt:lpstr>WEEKLY OVERVIEW OF INTERNSHIP ACTIVITIES:</vt:lpstr>
      <vt:lpstr>PowerPoint Presentation</vt:lpstr>
      <vt:lpstr>Criminal face detection using Python:</vt:lpstr>
      <vt:lpstr>PowerPoint Presentation</vt:lpstr>
      <vt:lpstr>Flow chart:</vt:lpstr>
      <vt:lpstr>PowerPoint Presentation</vt:lpstr>
      <vt:lpstr>Methodology:</vt:lpstr>
      <vt:lpstr>PowerPoint Presentation</vt:lpstr>
      <vt:lpstr>output:</vt:lpstr>
      <vt:lpstr>Reflection: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ThejasGowda MR</dc:creator>
  <cp:lastModifiedBy>ThejasGowda MR</cp:lastModifiedBy>
  <cp:revision>4</cp:revision>
  <dcterms:created xsi:type="dcterms:W3CDTF">2024-04-17T05:34:22Z</dcterms:created>
  <dcterms:modified xsi:type="dcterms:W3CDTF">2024-05-30T02:23:06Z</dcterms:modified>
</cp:coreProperties>
</file>