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64" r:id="rId2"/>
    <p:sldId id="276" r:id="rId3"/>
    <p:sldId id="281" r:id="rId4"/>
    <p:sldId id="283" r:id="rId5"/>
    <p:sldId id="285" r:id="rId6"/>
    <p:sldId id="270" r:id="rId7"/>
    <p:sldId id="286" r:id="rId8"/>
    <p:sldId id="287" r:id="rId9"/>
    <p:sldId id="284" r:id="rId10"/>
    <p:sldId id="289" r:id="rId11"/>
    <p:sldId id="288" r:id="rId12"/>
    <p:sldId id="290" r:id="rId13"/>
    <p:sldId id="292" r:id="rId14"/>
    <p:sldId id="293" r:id="rId15"/>
    <p:sldId id="291" r:id="rId16"/>
    <p:sldId id="294" r:id="rId17"/>
    <p:sldId id="295" r:id="rId18"/>
    <p:sldId id="296" r:id="rId19"/>
    <p:sldId id="298" r:id="rId20"/>
    <p:sldId id="266"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howGuides="1">
      <p:cViewPr varScale="1">
        <p:scale>
          <a:sx n="85" d="100"/>
          <a:sy n="85" d="100"/>
        </p:scale>
        <p:origin x="590" y="6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11/14/2022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11/14/2022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20</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11/14/2022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11/14/2022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11/14/2022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11/14/2022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11/14/2022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11/14/2022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11/14/2022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11/14/2022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11/14/2022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11/14/2022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mailto:Prinston.Smart@gmail.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19564" y="2428867"/>
            <a:ext cx="7645404" cy="2472033"/>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rmAutofit/>
          </a:bodyPr>
          <a:lstStyle/>
          <a:p>
            <a:pPr algn="ctr"/>
            <a:r>
              <a:rPr lang="en-US" sz="2700" b="1" dirty="0">
                <a:solidFill>
                  <a:schemeClr val="tx2"/>
                </a:solidFill>
                <a:latin typeface="Times New Roman" panose="02020603050405020304" pitchFamily="18" charset="0"/>
                <a:cs typeface="Times New Roman" panose="02020603050405020304" pitchFamily="18" charset="0"/>
              </a:rPr>
              <a:t>INTERNSHIP PRESENTATION </a:t>
            </a:r>
            <a:br>
              <a:rPr lang="en-US" sz="2700" b="1" dirty="0">
                <a:solidFill>
                  <a:schemeClr val="tx2"/>
                </a:solidFill>
                <a:latin typeface="Times New Roman" panose="02020603050405020304" pitchFamily="18" charset="0"/>
                <a:cs typeface="Times New Roman" panose="02020603050405020304" pitchFamily="18" charset="0"/>
              </a:rPr>
            </a:br>
            <a:br>
              <a:rPr lang="en-US" sz="2700" b="1" dirty="0">
                <a:solidFill>
                  <a:schemeClr val="tx2"/>
                </a:solidFill>
                <a:latin typeface="Times New Roman" panose="02020603050405020304" pitchFamily="18" charset="0"/>
                <a:cs typeface="Times New Roman" panose="02020603050405020304" pitchFamily="18" charset="0"/>
              </a:rPr>
            </a:br>
            <a:r>
              <a:rPr lang="en-US" sz="2700" b="1" dirty="0">
                <a:solidFill>
                  <a:schemeClr val="tx2"/>
                </a:solidFill>
                <a:latin typeface="Times New Roman" panose="02020603050405020304" pitchFamily="18" charset="0"/>
                <a:cs typeface="Times New Roman" panose="02020603050405020304" pitchFamily="18" charset="0"/>
              </a:rPr>
              <a:t>ON</a:t>
            </a:r>
            <a:br>
              <a:rPr lang="en-US" sz="2700" b="1" dirty="0">
                <a:solidFill>
                  <a:schemeClr val="tx2"/>
                </a:solidFill>
                <a:latin typeface="Times New Roman" panose="02020603050405020304" pitchFamily="18" charset="0"/>
                <a:cs typeface="Times New Roman" panose="02020603050405020304" pitchFamily="18" charset="0"/>
              </a:rPr>
            </a:br>
            <a:br>
              <a:rPr lang="en-US" sz="2700" b="1" dirty="0">
                <a:solidFill>
                  <a:schemeClr val="tx2"/>
                </a:solidFill>
                <a:latin typeface="Times New Roman" panose="02020603050405020304" pitchFamily="18" charset="0"/>
                <a:cs typeface="Times New Roman" panose="02020603050405020304" pitchFamily="18" charset="0"/>
              </a:rPr>
            </a:br>
            <a:r>
              <a:rPr lang="en-US" sz="2700" b="1" dirty="0">
                <a:solidFill>
                  <a:schemeClr val="tx2"/>
                </a:solidFill>
                <a:latin typeface="Times New Roman" panose="02020603050405020304" pitchFamily="18" charset="0"/>
                <a:cs typeface="Times New Roman" panose="02020603050405020304" pitchFamily="18" charset="0"/>
              </a:rPr>
              <a:t>  LIBRARY MANAGEMENT SYSTEM</a:t>
            </a:r>
            <a:br>
              <a:rPr lang="en-US" sz="2700" b="1" dirty="0">
                <a:solidFill>
                  <a:schemeClr val="tx2"/>
                </a:solidFill>
                <a:latin typeface="Times New Roman" panose="02020603050405020304" pitchFamily="18" charset="0"/>
                <a:cs typeface="Times New Roman" panose="02020603050405020304" pitchFamily="18" charset="0"/>
              </a:rPr>
            </a:br>
            <a:r>
              <a:rPr lang="en-US" sz="2700" b="1" dirty="0">
                <a:solidFill>
                  <a:schemeClr val="tx2"/>
                </a:solidFill>
                <a:latin typeface="Times New Roman" panose="02020603050405020304" pitchFamily="18" charset="0"/>
                <a:cs typeface="Times New Roman" panose="02020603050405020304" pitchFamily="18" charset="0"/>
              </a:rPr>
              <a:t>  </a:t>
            </a:r>
            <a:r>
              <a:rPr lang="en-US" sz="2000" b="1" dirty="0">
                <a:solidFill>
                  <a:schemeClr val="tx2"/>
                </a:solidFill>
                <a:latin typeface="Times New Roman" panose="02020603050405020304" pitchFamily="18" charset="0"/>
                <a:cs typeface="Times New Roman" panose="02020603050405020304" pitchFamily="18" charset="0"/>
              </a:rPr>
              <a:t>USING FULL STACK WEB DEVELOPMENT</a:t>
            </a:r>
            <a:endParaRPr lang="en-US" sz="2000" dirty="0">
              <a:solidFill>
                <a:schemeClr val="tx2"/>
              </a:solidFill>
            </a:endParaRPr>
          </a:p>
        </p:txBody>
      </p:sp>
      <p:sp>
        <p:nvSpPr>
          <p:cNvPr id="3" name="Subtitle 2"/>
          <p:cNvSpPr>
            <a:spLocks noGrp="1"/>
          </p:cNvSpPr>
          <p:nvPr>
            <p:ph type="subTitle" idx="1"/>
          </p:nvPr>
        </p:nvSpPr>
        <p:spPr>
          <a:xfrm>
            <a:off x="4222204" y="1976355"/>
            <a:ext cx="8390043" cy="452512"/>
          </a:xfrm>
        </p:spPr>
        <p:txBody>
          <a:bodyPr/>
          <a:lstStyle/>
          <a:p>
            <a:r>
              <a:rPr lang="en-IN" sz="2000" b="1" dirty="0">
                <a:solidFill>
                  <a:srgbClr val="002060"/>
                </a:solidFill>
                <a:effectLst/>
                <a:latin typeface="Times New Roman" panose="02020603050405020304" pitchFamily="18" charset="0"/>
                <a:ea typeface="Times New Roman" panose="02020603050405020304" pitchFamily="18" charset="0"/>
              </a:rPr>
              <a:t>DEPARTMENT OF COMPUTER SCIENCE &amp; ENGINEERING</a:t>
            </a:r>
            <a:endParaRPr lang="en-IN" sz="2000" dirty="0">
              <a:effectLst/>
              <a:latin typeface="Calibri" panose="020F0502020204030204" pitchFamily="34" charset="0"/>
              <a:ea typeface="Calibri" panose="020F0502020204030204" pitchFamily="34" charset="0"/>
            </a:endParaRPr>
          </a:p>
          <a:p>
            <a:endParaRPr lang="en-US" dirty="0"/>
          </a:p>
        </p:txBody>
      </p:sp>
      <p:pic>
        <p:nvPicPr>
          <p:cNvPr id="6" name="Picture 5">
            <a:extLst>
              <a:ext uri="{FF2B5EF4-FFF2-40B4-BE49-F238E27FC236}">
                <a16:creationId xmlns:a16="http://schemas.microsoft.com/office/drawing/2014/main" id="{6E42C4AF-AD9C-4566-9328-6627FB79FD60}"/>
              </a:ext>
            </a:extLst>
          </p:cNvPr>
          <p:cNvPicPr>
            <a:picLocks noChangeAspect="1"/>
          </p:cNvPicPr>
          <p:nvPr/>
        </p:nvPicPr>
        <p:blipFill>
          <a:blip r:embed="rId2"/>
          <a:stretch>
            <a:fillRect/>
          </a:stretch>
        </p:blipFill>
        <p:spPr>
          <a:xfrm>
            <a:off x="3430116" y="240139"/>
            <a:ext cx="1584176" cy="1507464"/>
          </a:xfrm>
          <a:prstGeom prst="rect">
            <a:avLst/>
          </a:prstGeom>
        </p:spPr>
      </p:pic>
      <p:sp>
        <p:nvSpPr>
          <p:cNvPr id="8" name="TextBox 7">
            <a:extLst>
              <a:ext uri="{FF2B5EF4-FFF2-40B4-BE49-F238E27FC236}">
                <a16:creationId xmlns:a16="http://schemas.microsoft.com/office/drawing/2014/main" id="{F558EDE3-C00C-0392-5E31-9AD3655ED043}"/>
              </a:ext>
            </a:extLst>
          </p:cNvPr>
          <p:cNvSpPr txBox="1"/>
          <p:nvPr/>
        </p:nvSpPr>
        <p:spPr>
          <a:xfrm>
            <a:off x="5014292" y="240139"/>
            <a:ext cx="6949883" cy="1507464"/>
          </a:xfrm>
          <a:prstGeom prst="rect">
            <a:avLst/>
          </a:prstGeom>
          <a:noFill/>
        </p:spPr>
        <p:txBody>
          <a:bodyPr wrap="square">
            <a:spAutoFit/>
          </a:bodyPr>
          <a:lstStyle/>
          <a:p>
            <a:pPr marR="12700" algn="ctr"/>
            <a:r>
              <a:rPr lang="en-IN" b="1" dirty="0">
                <a:solidFill>
                  <a:srgbClr val="002060"/>
                </a:solidFill>
                <a:effectLst/>
                <a:latin typeface="Times New Roman" panose="02020603050405020304" pitchFamily="18" charset="0"/>
                <a:ea typeface="Times New Roman" panose="02020603050405020304" pitchFamily="18" charset="0"/>
              </a:rPr>
              <a:t>JSS </a:t>
            </a:r>
            <a:r>
              <a:rPr lang="en-IN" b="1" dirty="0" err="1">
                <a:solidFill>
                  <a:srgbClr val="002060"/>
                </a:solidFill>
                <a:effectLst/>
                <a:latin typeface="Times New Roman" panose="02020603050405020304" pitchFamily="18" charset="0"/>
                <a:ea typeface="Times New Roman" panose="02020603050405020304" pitchFamily="18" charset="0"/>
              </a:rPr>
              <a:t>Mahavidyapeetha</a:t>
            </a:r>
            <a:endParaRPr lang="en-IN" dirty="0">
              <a:effectLst/>
              <a:latin typeface="Calibri" panose="020F0502020204030204" pitchFamily="34" charset="0"/>
              <a:ea typeface="Calibri" panose="020F0502020204030204" pitchFamily="34" charset="0"/>
            </a:endParaRPr>
          </a:p>
          <a:p>
            <a:pPr algn="ctr">
              <a:lnSpc>
                <a:spcPct val="83000"/>
              </a:lnSpc>
            </a:pPr>
            <a:endParaRPr lang="en-IN" sz="1200" dirty="0">
              <a:effectLst/>
              <a:latin typeface="Calibri" panose="020F0502020204030204" pitchFamily="34" charset="0"/>
              <a:ea typeface="Calibri" panose="020F0502020204030204" pitchFamily="34" charset="0"/>
            </a:endParaRPr>
          </a:p>
          <a:p>
            <a:pPr marR="25400" algn="ctr"/>
            <a:r>
              <a:rPr lang="en-IN" sz="3000" b="1" dirty="0">
                <a:solidFill>
                  <a:srgbClr val="002060"/>
                </a:solidFill>
                <a:effectLst/>
                <a:latin typeface="Times New Roman" panose="02020603050405020304" pitchFamily="18" charset="0"/>
                <a:ea typeface="Times New Roman" panose="02020603050405020304" pitchFamily="18" charset="0"/>
              </a:rPr>
              <a:t>JSS Academy of Technical Education</a:t>
            </a:r>
            <a:endParaRPr lang="en-IN" sz="3000" dirty="0">
              <a:effectLst/>
              <a:latin typeface="Calibri" panose="020F0502020204030204" pitchFamily="34" charset="0"/>
              <a:ea typeface="Calibri" panose="020F0502020204030204" pitchFamily="34" charset="0"/>
            </a:endParaRPr>
          </a:p>
          <a:p>
            <a:pPr algn="ctr">
              <a:lnSpc>
                <a:spcPct val="25000"/>
              </a:lnSpc>
            </a:pPr>
            <a:r>
              <a:rPr lang="en-IN" sz="3200" dirty="0">
                <a:solidFill>
                  <a:srgbClr val="002060"/>
                </a:solidFill>
                <a:effectLst/>
                <a:latin typeface="Times New Roman" panose="02020603050405020304" pitchFamily="18" charset="0"/>
                <a:ea typeface="Times New Roman" panose="02020603050405020304" pitchFamily="18" charset="0"/>
              </a:rPr>
              <a:t> </a:t>
            </a:r>
            <a:endParaRPr lang="en-IN" sz="3200" dirty="0">
              <a:effectLst/>
              <a:latin typeface="Calibri" panose="020F0502020204030204" pitchFamily="34" charset="0"/>
              <a:ea typeface="Calibri" panose="020F0502020204030204" pitchFamily="34" charset="0"/>
            </a:endParaRPr>
          </a:p>
          <a:p>
            <a:pPr marR="12700" algn="ctr"/>
            <a:r>
              <a:rPr lang="en-IN" sz="2000" b="1" dirty="0" err="1">
                <a:solidFill>
                  <a:srgbClr val="002060"/>
                </a:solidFill>
                <a:effectLst/>
                <a:latin typeface="Times New Roman" panose="02020603050405020304" pitchFamily="18" charset="0"/>
                <a:ea typeface="Times New Roman" panose="02020603050405020304" pitchFamily="18" charset="0"/>
              </a:rPr>
              <a:t>Kengeri</a:t>
            </a:r>
            <a:r>
              <a:rPr lang="en-IN" sz="2000" b="1" dirty="0">
                <a:solidFill>
                  <a:srgbClr val="002060"/>
                </a:solidFill>
                <a:effectLst/>
                <a:latin typeface="Times New Roman" panose="02020603050405020304" pitchFamily="18" charset="0"/>
                <a:ea typeface="Times New Roman" panose="02020603050405020304" pitchFamily="18" charset="0"/>
              </a:rPr>
              <a:t> - </a:t>
            </a:r>
            <a:r>
              <a:rPr lang="en-IN" sz="2000" b="1" dirty="0" err="1">
                <a:solidFill>
                  <a:srgbClr val="002060"/>
                </a:solidFill>
                <a:effectLst/>
                <a:latin typeface="Times New Roman" panose="02020603050405020304" pitchFamily="18" charset="0"/>
                <a:ea typeface="Times New Roman" panose="02020603050405020304" pitchFamily="18" charset="0"/>
              </a:rPr>
              <a:t>Uttarahalli</a:t>
            </a:r>
            <a:r>
              <a:rPr lang="en-IN" sz="2000" b="1" dirty="0">
                <a:solidFill>
                  <a:srgbClr val="002060"/>
                </a:solidFill>
                <a:effectLst/>
                <a:latin typeface="Times New Roman" panose="02020603050405020304" pitchFamily="18" charset="0"/>
                <a:ea typeface="Times New Roman" panose="02020603050405020304" pitchFamily="18" charset="0"/>
              </a:rPr>
              <a:t> Main Road, Bangalore-560060</a:t>
            </a:r>
            <a:endParaRPr lang="en-IN" sz="2000" dirty="0">
              <a:effectLst/>
              <a:latin typeface="Calibri" panose="020F0502020204030204" pitchFamily="34" charset="0"/>
              <a:ea typeface="Calibri" panose="020F0502020204030204" pitchFamily="34" charset="0"/>
            </a:endParaRPr>
          </a:p>
        </p:txBody>
      </p:sp>
      <p:sp>
        <p:nvSpPr>
          <p:cNvPr id="12" name="TextBox 11">
            <a:extLst>
              <a:ext uri="{FF2B5EF4-FFF2-40B4-BE49-F238E27FC236}">
                <a16:creationId xmlns:a16="http://schemas.microsoft.com/office/drawing/2014/main" id="{FDE742B3-0211-C3D1-958E-D03C39897D83}"/>
              </a:ext>
            </a:extLst>
          </p:cNvPr>
          <p:cNvSpPr txBox="1"/>
          <p:nvPr/>
        </p:nvSpPr>
        <p:spPr>
          <a:xfrm>
            <a:off x="4019564" y="4900900"/>
            <a:ext cx="7645404" cy="10156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wrap="square">
            <a:spAutoFit/>
          </a:bodyPr>
          <a:lstStyle/>
          <a:p>
            <a:r>
              <a:rPr lang="en-US" b="1" dirty="0">
                <a:solidFill>
                  <a:schemeClr val="tx2"/>
                </a:solidFill>
                <a:latin typeface="Times New Roman" panose="02020603050405020304" pitchFamily="18" charset="0"/>
                <a:cs typeface="Times New Roman" panose="02020603050405020304" pitchFamily="18" charset="0"/>
              </a:rPr>
              <a:t>By:</a:t>
            </a:r>
          </a:p>
          <a:p>
            <a:r>
              <a:rPr lang="en-US" sz="1800" b="1" dirty="0">
                <a:solidFill>
                  <a:schemeClr val="tx2"/>
                </a:solidFill>
                <a:latin typeface="Times New Roman" panose="02020603050405020304" pitchFamily="18" charset="0"/>
                <a:cs typeface="Times New Roman" panose="02020603050405020304" pitchFamily="18" charset="0"/>
              </a:rPr>
              <a:t>BABITHA RANI B                 -1JS20CS040</a:t>
            </a:r>
          </a:p>
          <a:p>
            <a:r>
              <a:rPr lang="en-US" sz="1800" b="1" dirty="0">
                <a:solidFill>
                  <a:schemeClr val="tx2"/>
                </a:solidFill>
                <a:latin typeface="Times New Roman" panose="02020603050405020304" pitchFamily="18" charset="0"/>
                <a:cs typeface="Times New Roman" panose="02020603050405020304" pitchFamily="18" charset="0"/>
              </a:rPr>
              <a:t>BHAGYASHRI SHETTY H  -1JS20CS043</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F21141-D01D-5D29-4B2F-999837A93D23}"/>
              </a:ext>
            </a:extLst>
          </p:cNvPr>
          <p:cNvSpPr txBox="1"/>
          <p:nvPr/>
        </p:nvSpPr>
        <p:spPr>
          <a:xfrm>
            <a:off x="333772" y="203441"/>
            <a:ext cx="11665296" cy="6038000"/>
          </a:xfrm>
          <a:prstGeom prst="rect">
            <a:avLst/>
          </a:prstGeom>
          <a:noFill/>
        </p:spPr>
        <p:txBody>
          <a:bodyPr wrap="square">
            <a:spAutoFit/>
          </a:bodyPr>
          <a:lstStyle/>
          <a:p>
            <a:pPr marL="342900" marR="0" lvl="0" indent="-34290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FRONT END TASKS</a:t>
            </a:r>
          </a:p>
          <a:p>
            <a:pPr marL="457200" marR="0" lvl="1"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 Create member login page. </a:t>
            </a:r>
          </a:p>
          <a:p>
            <a:pPr marL="457200" marR="0" lvl="1"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 Create the landing page in both librarian and Student accounts. </a:t>
            </a:r>
          </a:p>
          <a:p>
            <a:pPr marL="457200" marR="0" lvl="1"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 Create All the necessary pages for each link and the functionalities. </a:t>
            </a:r>
          </a:p>
          <a:p>
            <a:pPr marL="457200" marR="0" lvl="1"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4. Style all the Web pages.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CONNECTION</a:t>
            </a:r>
          </a:p>
          <a:p>
            <a:pPr marL="457200" marR="0" lvl="1"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  Implement the functionalities for each of the web page. </a:t>
            </a:r>
          </a:p>
          <a:p>
            <a:pPr marL="457200" marR="0" lvl="1"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 Use the appropriate Query for the functionalities. </a:t>
            </a:r>
          </a:p>
          <a:p>
            <a:pPr marL="457200" marR="0" lvl="1"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 Follow the same procedure – </a:t>
            </a:r>
          </a:p>
          <a:p>
            <a:pPr marL="457200" marR="0" lvl="1"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Create a SQL Template.</a:t>
            </a:r>
          </a:p>
          <a:p>
            <a:pPr marL="457200" marR="0" lvl="1"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Prepare the statement. </a:t>
            </a:r>
          </a:p>
          <a:p>
            <a:pPr marL="457200" marR="0" lvl="1"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Bind the parameters if required. </a:t>
            </a:r>
          </a:p>
          <a:p>
            <a:pPr marL="457200" marR="0" lvl="1"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Execute the statement.</a:t>
            </a:r>
            <a:endParaRPr lang="en-IN" sz="2000" dirty="0"/>
          </a:p>
        </p:txBody>
      </p:sp>
    </p:spTree>
    <p:extLst>
      <p:ext uri="{BB962C8B-B14F-4D97-AF65-F5344CB8AC3E}">
        <p14:creationId xmlns:p14="http://schemas.microsoft.com/office/powerpoint/2010/main" val="238201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90767B-D5A5-8306-424B-D6AA9DB3C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61" y="1923202"/>
            <a:ext cx="5798535" cy="3818559"/>
          </a:xfrm>
          <a:prstGeom prst="rect">
            <a:avLst/>
          </a:prstGeom>
        </p:spPr>
      </p:pic>
      <p:pic>
        <p:nvPicPr>
          <p:cNvPr id="5" name="Picture 4">
            <a:extLst>
              <a:ext uri="{FF2B5EF4-FFF2-40B4-BE49-F238E27FC236}">
                <a16:creationId xmlns:a16="http://schemas.microsoft.com/office/drawing/2014/main" id="{27D05D55-A4E3-7D21-186F-60B4D9B60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428" y="1923202"/>
            <a:ext cx="5798535" cy="3818559"/>
          </a:xfrm>
          <a:prstGeom prst="rect">
            <a:avLst/>
          </a:prstGeom>
        </p:spPr>
      </p:pic>
      <p:sp>
        <p:nvSpPr>
          <p:cNvPr id="6" name="TextBox 5">
            <a:extLst>
              <a:ext uri="{FF2B5EF4-FFF2-40B4-BE49-F238E27FC236}">
                <a16:creationId xmlns:a16="http://schemas.microsoft.com/office/drawing/2014/main" id="{D0853944-E9BF-2E12-D2AC-FA65B1C691F0}"/>
              </a:ext>
            </a:extLst>
          </p:cNvPr>
          <p:cNvSpPr txBox="1"/>
          <p:nvPr/>
        </p:nvSpPr>
        <p:spPr>
          <a:xfrm>
            <a:off x="1796619" y="5862462"/>
            <a:ext cx="2509020" cy="461665"/>
          </a:xfrm>
          <a:prstGeom prst="rect">
            <a:avLst/>
          </a:prstGeom>
          <a:noFill/>
        </p:spPr>
        <p:txBody>
          <a:bodyPr wrap="none" rtlCol="0">
            <a:spAutoFit/>
          </a:bodyPr>
          <a:lstStyle/>
          <a:p>
            <a:pPr algn="ctr"/>
            <a:r>
              <a:rPr lang="en-IN" b="1" dirty="0">
                <a:solidFill>
                  <a:schemeClr val="tx1">
                    <a:lumMod val="50000"/>
                  </a:schemeClr>
                </a:solidFill>
              </a:rPr>
              <a:t>fig: home page</a:t>
            </a:r>
          </a:p>
        </p:txBody>
      </p:sp>
      <p:sp>
        <p:nvSpPr>
          <p:cNvPr id="7" name="TextBox 6">
            <a:extLst>
              <a:ext uri="{FF2B5EF4-FFF2-40B4-BE49-F238E27FC236}">
                <a16:creationId xmlns:a16="http://schemas.microsoft.com/office/drawing/2014/main" id="{A8259600-1190-2A93-88B0-BE6869EDF94F}"/>
              </a:ext>
            </a:extLst>
          </p:cNvPr>
          <p:cNvSpPr txBox="1"/>
          <p:nvPr/>
        </p:nvSpPr>
        <p:spPr>
          <a:xfrm>
            <a:off x="7710060" y="5862462"/>
            <a:ext cx="2855269" cy="461665"/>
          </a:xfrm>
          <a:prstGeom prst="rect">
            <a:avLst/>
          </a:prstGeom>
          <a:noFill/>
        </p:spPr>
        <p:txBody>
          <a:bodyPr wrap="none" rtlCol="0">
            <a:spAutoFit/>
          </a:bodyPr>
          <a:lstStyle/>
          <a:p>
            <a:pPr algn="ctr"/>
            <a:r>
              <a:rPr lang="en-IN" b="1" dirty="0">
                <a:solidFill>
                  <a:schemeClr val="tx1">
                    <a:lumMod val="50000"/>
                  </a:schemeClr>
                </a:solidFill>
              </a:rPr>
              <a:t>Fig: member login</a:t>
            </a:r>
          </a:p>
        </p:txBody>
      </p:sp>
      <p:sp>
        <p:nvSpPr>
          <p:cNvPr id="8" name="Rectangle 7">
            <a:extLst>
              <a:ext uri="{FF2B5EF4-FFF2-40B4-BE49-F238E27FC236}">
                <a16:creationId xmlns:a16="http://schemas.microsoft.com/office/drawing/2014/main" id="{C4B235DC-C609-9046-186C-7D7E4C14CB76}"/>
              </a:ext>
            </a:extLst>
          </p:cNvPr>
          <p:cNvSpPr/>
          <p:nvPr/>
        </p:nvSpPr>
        <p:spPr>
          <a:xfrm>
            <a:off x="3130997" y="404664"/>
            <a:ext cx="5638800" cy="584775"/>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a:spAutoFit/>
          </a:bodyPr>
          <a:lstStyle/>
          <a:p>
            <a:r>
              <a:rPr lang="en-US" sz="3200" b="1" dirty="0">
                <a:latin typeface="Times New Roman"/>
                <a:ea typeface="Times New Roman"/>
                <a:cs typeface="Times New Roman"/>
                <a:sym typeface="Times New Roman"/>
              </a:rPr>
              <a:t>               SNAPSHOTS</a:t>
            </a:r>
            <a:endParaRPr lang="en-IN" sz="3200" dirty="0"/>
          </a:p>
        </p:txBody>
      </p:sp>
    </p:spTree>
    <p:extLst>
      <p:ext uri="{BB962C8B-B14F-4D97-AF65-F5344CB8AC3E}">
        <p14:creationId xmlns:p14="http://schemas.microsoft.com/office/powerpoint/2010/main" val="88160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5CA7DE-9477-BC44-FC9C-F9C121901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908" y="332656"/>
            <a:ext cx="9072000" cy="5400000"/>
          </a:xfrm>
          <a:prstGeom prst="rect">
            <a:avLst/>
          </a:prstGeom>
        </p:spPr>
      </p:pic>
      <p:sp>
        <p:nvSpPr>
          <p:cNvPr id="4" name="TextBox 3">
            <a:extLst>
              <a:ext uri="{FF2B5EF4-FFF2-40B4-BE49-F238E27FC236}">
                <a16:creationId xmlns:a16="http://schemas.microsoft.com/office/drawing/2014/main" id="{CCC27D62-242F-75E8-4DD2-144DFBF08A9C}"/>
              </a:ext>
            </a:extLst>
          </p:cNvPr>
          <p:cNvSpPr txBox="1"/>
          <p:nvPr/>
        </p:nvSpPr>
        <p:spPr>
          <a:xfrm>
            <a:off x="4204311" y="5949280"/>
            <a:ext cx="3964547" cy="461665"/>
          </a:xfrm>
          <a:prstGeom prst="rect">
            <a:avLst/>
          </a:prstGeom>
          <a:noFill/>
        </p:spPr>
        <p:txBody>
          <a:bodyPr wrap="none" rtlCol="0">
            <a:spAutoFit/>
          </a:bodyPr>
          <a:lstStyle/>
          <a:p>
            <a:r>
              <a:rPr lang="en-IN" b="1" dirty="0">
                <a:solidFill>
                  <a:schemeClr val="tx1">
                    <a:lumMod val="50000"/>
                  </a:schemeClr>
                </a:solidFill>
              </a:rPr>
              <a:t>Fig: member registration1</a:t>
            </a:r>
          </a:p>
        </p:txBody>
      </p:sp>
    </p:spTree>
    <p:extLst>
      <p:ext uri="{BB962C8B-B14F-4D97-AF65-F5344CB8AC3E}">
        <p14:creationId xmlns:p14="http://schemas.microsoft.com/office/powerpoint/2010/main" val="398467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364B58-3F87-9D97-B8A2-E34BFD506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475" y="404664"/>
            <a:ext cx="9072000" cy="5407228"/>
          </a:xfrm>
          <a:prstGeom prst="rect">
            <a:avLst/>
          </a:prstGeom>
        </p:spPr>
      </p:pic>
      <p:sp>
        <p:nvSpPr>
          <p:cNvPr id="4" name="TextBox 3">
            <a:extLst>
              <a:ext uri="{FF2B5EF4-FFF2-40B4-BE49-F238E27FC236}">
                <a16:creationId xmlns:a16="http://schemas.microsoft.com/office/drawing/2014/main" id="{022D9316-C769-DB15-EDB6-03329F687932}"/>
              </a:ext>
            </a:extLst>
          </p:cNvPr>
          <p:cNvSpPr txBox="1"/>
          <p:nvPr/>
        </p:nvSpPr>
        <p:spPr>
          <a:xfrm>
            <a:off x="4115343" y="6012486"/>
            <a:ext cx="3958135" cy="461665"/>
          </a:xfrm>
          <a:prstGeom prst="rect">
            <a:avLst/>
          </a:prstGeom>
          <a:noFill/>
        </p:spPr>
        <p:txBody>
          <a:bodyPr wrap="none" rtlCol="0">
            <a:spAutoFit/>
          </a:bodyPr>
          <a:lstStyle/>
          <a:p>
            <a:r>
              <a:rPr lang="en-IN" b="1" dirty="0">
                <a:solidFill>
                  <a:schemeClr val="tx1">
                    <a:lumMod val="50000"/>
                  </a:schemeClr>
                </a:solidFill>
              </a:rPr>
              <a:t>Fig: member registration2</a:t>
            </a:r>
          </a:p>
        </p:txBody>
      </p:sp>
    </p:spTree>
    <p:extLst>
      <p:ext uri="{BB962C8B-B14F-4D97-AF65-F5344CB8AC3E}">
        <p14:creationId xmlns:p14="http://schemas.microsoft.com/office/powerpoint/2010/main" val="386385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DE9DCA-9CB1-3C32-E850-8EA96D52C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412" y="404664"/>
            <a:ext cx="9072000" cy="5473382"/>
          </a:xfrm>
          <a:prstGeom prst="rect">
            <a:avLst/>
          </a:prstGeom>
        </p:spPr>
      </p:pic>
      <p:sp>
        <p:nvSpPr>
          <p:cNvPr id="4" name="TextBox 3">
            <a:extLst>
              <a:ext uri="{FF2B5EF4-FFF2-40B4-BE49-F238E27FC236}">
                <a16:creationId xmlns:a16="http://schemas.microsoft.com/office/drawing/2014/main" id="{01512CD4-C8D9-FA7D-8F7F-F6DE7250DF6D}"/>
              </a:ext>
            </a:extLst>
          </p:cNvPr>
          <p:cNvSpPr txBox="1"/>
          <p:nvPr/>
        </p:nvSpPr>
        <p:spPr>
          <a:xfrm>
            <a:off x="4115343" y="6012486"/>
            <a:ext cx="3964547" cy="461665"/>
          </a:xfrm>
          <a:prstGeom prst="rect">
            <a:avLst/>
          </a:prstGeom>
          <a:noFill/>
        </p:spPr>
        <p:txBody>
          <a:bodyPr wrap="none" rtlCol="0">
            <a:spAutoFit/>
          </a:bodyPr>
          <a:lstStyle/>
          <a:p>
            <a:r>
              <a:rPr lang="en-IN" b="1" dirty="0">
                <a:solidFill>
                  <a:schemeClr val="tx1">
                    <a:lumMod val="50000"/>
                  </a:schemeClr>
                </a:solidFill>
              </a:rPr>
              <a:t>Fig: member registration3</a:t>
            </a:r>
          </a:p>
        </p:txBody>
      </p:sp>
    </p:spTree>
    <p:extLst>
      <p:ext uri="{BB962C8B-B14F-4D97-AF65-F5344CB8AC3E}">
        <p14:creationId xmlns:p14="http://schemas.microsoft.com/office/powerpoint/2010/main" val="3126258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D48BCB-9565-3511-2B06-075A74E91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412" y="476673"/>
            <a:ext cx="9036000" cy="5472803"/>
          </a:xfrm>
          <a:prstGeom prst="rect">
            <a:avLst/>
          </a:prstGeom>
        </p:spPr>
      </p:pic>
      <p:sp>
        <p:nvSpPr>
          <p:cNvPr id="4" name="TextBox 3">
            <a:extLst>
              <a:ext uri="{FF2B5EF4-FFF2-40B4-BE49-F238E27FC236}">
                <a16:creationId xmlns:a16="http://schemas.microsoft.com/office/drawing/2014/main" id="{76914CF0-A92E-8788-6036-E5354B5C6190}"/>
              </a:ext>
            </a:extLst>
          </p:cNvPr>
          <p:cNvSpPr txBox="1"/>
          <p:nvPr/>
        </p:nvSpPr>
        <p:spPr>
          <a:xfrm>
            <a:off x="5143303" y="6150494"/>
            <a:ext cx="1866217" cy="461665"/>
          </a:xfrm>
          <a:prstGeom prst="rect">
            <a:avLst/>
          </a:prstGeom>
          <a:noFill/>
        </p:spPr>
        <p:txBody>
          <a:bodyPr wrap="none" rtlCol="0">
            <a:spAutoFit/>
          </a:bodyPr>
          <a:lstStyle/>
          <a:p>
            <a:r>
              <a:rPr lang="en-IN" b="1" dirty="0">
                <a:solidFill>
                  <a:schemeClr val="tx1">
                    <a:lumMod val="50000"/>
                  </a:schemeClr>
                </a:solidFill>
              </a:rPr>
              <a:t>Fig: books1</a:t>
            </a:r>
          </a:p>
        </p:txBody>
      </p:sp>
    </p:spTree>
    <p:extLst>
      <p:ext uri="{BB962C8B-B14F-4D97-AF65-F5344CB8AC3E}">
        <p14:creationId xmlns:p14="http://schemas.microsoft.com/office/powerpoint/2010/main" val="182628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0B66FD-8086-389D-D69C-A27AE7361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412" y="260648"/>
            <a:ext cx="9072000" cy="5470044"/>
          </a:xfrm>
          <a:prstGeom prst="rect">
            <a:avLst/>
          </a:prstGeom>
        </p:spPr>
      </p:pic>
      <p:sp>
        <p:nvSpPr>
          <p:cNvPr id="4" name="TextBox 3">
            <a:extLst>
              <a:ext uri="{FF2B5EF4-FFF2-40B4-BE49-F238E27FC236}">
                <a16:creationId xmlns:a16="http://schemas.microsoft.com/office/drawing/2014/main" id="{278D7132-22D4-0E03-C8CB-099A367EBEA4}"/>
              </a:ext>
            </a:extLst>
          </p:cNvPr>
          <p:cNvSpPr txBox="1"/>
          <p:nvPr/>
        </p:nvSpPr>
        <p:spPr>
          <a:xfrm>
            <a:off x="5161303" y="6109464"/>
            <a:ext cx="1866217" cy="461665"/>
          </a:xfrm>
          <a:prstGeom prst="rect">
            <a:avLst/>
          </a:prstGeom>
          <a:noFill/>
        </p:spPr>
        <p:txBody>
          <a:bodyPr wrap="none" rtlCol="0">
            <a:spAutoFit/>
          </a:bodyPr>
          <a:lstStyle/>
          <a:p>
            <a:r>
              <a:rPr lang="en-IN" b="1" dirty="0">
                <a:solidFill>
                  <a:schemeClr val="tx1">
                    <a:lumMod val="50000"/>
                  </a:schemeClr>
                </a:solidFill>
              </a:rPr>
              <a:t>Fig: books2</a:t>
            </a:r>
          </a:p>
        </p:txBody>
      </p:sp>
    </p:spTree>
    <p:extLst>
      <p:ext uri="{BB962C8B-B14F-4D97-AF65-F5344CB8AC3E}">
        <p14:creationId xmlns:p14="http://schemas.microsoft.com/office/powerpoint/2010/main" val="106029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39599C-4747-F12F-00B7-65441F78C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828" y="620688"/>
            <a:ext cx="10513168" cy="4815773"/>
          </a:xfrm>
          <a:prstGeom prst="rect">
            <a:avLst/>
          </a:prstGeom>
        </p:spPr>
      </p:pic>
      <p:sp>
        <p:nvSpPr>
          <p:cNvPr id="4" name="TextBox 3">
            <a:extLst>
              <a:ext uri="{FF2B5EF4-FFF2-40B4-BE49-F238E27FC236}">
                <a16:creationId xmlns:a16="http://schemas.microsoft.com/office/drawing/2014/main" id="{7D2E2525-6652-CCB4-ED8F-79E50A2EA0D2}"/>
              </a:ext>
            </a:extLst>
          </p:cNvPr>
          <p:cNvSpPr txBox="1"/>
          <p:nvPr/>
        </p:nvSpPr>
        <p:spPr>
          <a:xfrm>
            <a:off x="4971348" y="6006479"/>
            <a:ext cx="2246128" cy="461665"/>
          </a:xfrm>
          <a:prstGeom prst="rect">
            <a:avLst/>
          </a:prstGeom>
          <a:noFill/>
        </p:spPr>
        <p:txBody>
          <a:bodyPr wrap="none" rtlCol="0">
            <a:spAutoFit/>
          </a:bodyPr>
          <a:lstStyle/>
          <a:p>
            <a:r>
              <a:rPr lang="en-IN" b="1" dirty="0">
                <a:solidFill>
                  <a:schemeClr val="tx1">
                    <a:lumMod val="50000"/>
                  </a:schemeClr>
                </a:solidFill>
              </a:rPr>
              <a:t>Fig: my books</a:t>
            </a:r>
          </a:p>
        </p:txBody>
      </p:sp>
    </p:spTree>
    <p:extLst>
      <p:ext uri="{BB962C8B-B14F-4D97-AF65-F5344CB8AC3E}">
        <p14:creationId xmlns:p14="http://schemas.microsoft.com/office/powerpoint/2010/main" val="282842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A7A791-3178-3945-90D3-B40364107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23" y="476672"/>
            <a:ext cx="10585177" cy="5107910"/>
          </a:xfrm>
          <a:prstGeom prst="rect">
            <a:avLst/>
          </a:prstGeom>
        </p:spPr>
      </p:pic>
      <p:sp>
        <p:nvSpPr>
          <p:cNvPr id="4" name="TextBox 3">
            <a:extLst>
              <a:ext uri="{FF2B5EF4-FFF2-40B4-BE49-F238E27FC236}">
                <a16:creationId xmlns:a16="http://schemas.microsoft.com/office/drawing/2014/main" id="{66443F0E-DFDA-8CEB-9CE2-08DC816F77A5}"/>
              </a:ext>
            </a:extLst>
          </p:cNvPr>
          <p:cNvSpPr txBox="1"/>
          <p:nvPr/>
        </p:nvSpPr>
        <p:spPr>
          <a:xfrm>
            <a:off x="4620289" y="5919663"/>
            <a:ext cx="2948243" cy="461665"/>
          </a:xfrm>
          <a:prstGeom prst="rect">
            <a:avLst/>
          </a:prstGeom>
          <a:noFill/>
        </p:spPr>
        <p:txBody>
          <a:bodyPr wrap="none" rtlCol="0">
            <a:spAutoFit/>
          </a:bodyPr>
          <a:lstStyle/>
          <a:p>
            <a:r>
              <a:rPr lang="en-IN" b="1" dirty="0">
                <a:solidFill>
                  <a:schemeClr val="tx1">
                    <a:lumMod val="50000"/>
                  </a:schemeClr>
                </a:solidFill>
              </a:rPr>
              <a:t>Fig: librarian home</a:t>
            </a:r>
          </a:p>
        </p:txBody>
      </p:sp>
    </p:spTree>
    <p:extLst>
      <p:ext uri="{BB962C8B-B14F-4D97-AF65-F5344CB8AC3E}">
        <p14:creationId xmlns:p14="http://schemas.microsoft.com/office/powerpoint/2010/main" val="428087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8B632C-B3C9-508A-8AB6-846F6E642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827" y="764704"/>
            <a:ext cx="10513168" cy="4933266"/>
          </a:xfrm>
          <a:prstGeom prst="rect">
            <a:avLst/>
          </a:prstGeom>
        </p:spPr>
      </p:pic>
      <p:sp>
        <p:nvSpPr>
          <p:cNvPr id="4" name="TextBox 3">
            <a:extLst>
              <a:ext uri="{FF2B5EF4-FFF2-40B4-BE49-F238E27FC236}">
                <a16:creationId xmlns:a16="http://schemas.microsoft.com/office/drawing/2014/main" id="{DB9AAFBD-B085-30E8-D083-03ABDF52A074}"/>
              </a:ext>
            </a:extLst>
          </p:cNvPr>
          <p:cNvSpPr txBox="1"/>
          <p:nvPr/>
        </p:nvSpPr>
        <p:spPr>
          <a:xfrm>
            <a:off x="4142595" y="6006479"/>
            <a:ext cx="3903633" cy="461665"/>
          </a:xfrm>
          <a:prstGeom prst="rect">
            <a:avLst/>
          </a:prstGeom>
          <a:noFill/>
        </p:spPr>
        <p:txBody>
          <a:bodyPr wrap="none" rtlCol="0">
            <a:spAutoFit/>
          </a:bodyPr>
          <a:lstStyle/>
          <a:p>
            <a:r>
              <a:rPr lang="en-IN" b="1" dirty="0">
                <a:solidFill>
                  <a:schemeClr val="tx1">
                    <a:lumMod val="50000"/>
                  </a:schemeClr>
                </a:solidFill>
              </a:rPr>
              <a:t>Fig: pending registrations</a:t>
            </a:r>
          </a:p>
        </p:txBody>
      </p:sp>
    </p:spTree>
    <p:extLst>
      <p:ext uri="{BB962C8B-B14F-4D97-AF65-F5344CB8AC3E}">
        <p14:creationId xmlns:p14="http://schemas.microsoft.com/office/powerpoint/2010/main" val="205920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904528"/>
          </a:xfrm>
        </p:spPr>
        <p:txBody>
          <a:bodyPr>
            <a:normAutofit/>
          </a:bodyPr>
          <a:lstStyle/>
          <a:p>
            <a:pPr algn="ctr"/>
            <a:r>
              <a:rPr lang="en-US" sz="4000" b="1" dirty="0">
                <a:solidFill>
                  <a:schemeClr val="tx1">
                    <a:lumMod val="50000"/>
                  </a:schemeClr>
                </a:solidFill>
              </a:rPr>
              <a:t>ABSTRACT</a:t>
            </a:r>
          </a:p>
        </p:txBody>
      </p:sp>
      <p:sp>
        <p:nvSpPr>
          <p:cNvPr id="14" name="Content Placeholder 13"/>
          <p:cNvSpPr>
            <a:spLocks noGrp="1"/>
          </p:cNvSpPr>
          <p:nvPr>
            <p:ph idx="1"/>
          </p:nvPr>
        </p:nvSpPr>
        <p:spPr>
          <a:xfrm>
            <a:off x="477788" y="1196752"/>
            <a:ext cx="11233247" cy="4903440"/>
          </a:xfrm>
        </p:spPr>
        <p:txBody>
          <a:bodyPr>
            <a:normAutofit/>
          </a:bodyPr>
          <a:lstStyle/>
          <a:p>
            <a:pPr marL="285744" indent="-285744" algn="just">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Web development is the work involved in developing a web site for the internet (World Wide Web) or an intranet (a private network) web development can range from developing a simple single static page of plain text to complex web-based internet services. </a:t>
            </a:r>
          </a:p>
          <a:p>
            <a:pPr marL="285744" indent="-285744" algn="just">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Web Based College Internship System) is a comprehensive toolkit for managing and coordinating internship programs in an educational institution. </a:t>
            </a:r>
          </a:p>
          <a:p>
            <a:pPr marL="285744" indent="-285744" algn="just">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College Internship System was developed with the intension of providing an interactive tool for the faculty and students to communicate with each other whenever and wherever they want to. Students can understand the requirements and view their progress and interact with the faculty in a better way. </a:t>
            </a:r>
            <a:endParaRPr lang="en-IN" sz="20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589" y="1052736"/>
            <a:ext cx="7008574" cy="5322664"/>
          </a:xfrm>
        </p:spPr>
        <p:txBody>
          <a:bodyPr/>
          <a:lstStyle/>
          <a:p>
            <a:r>
              <a:rPr lang="en-US" dirty="0"/>
              <a:t>.</a:t>
            </a:r>
          </a:p>
        </p:txBody>
      </p:sp>
      <p:sp>
        <p:nvSpPr>
          <p:cNvPr id="4" name="Text Placeholder 3">
            <a:extLst>
              <a:ext uri="{FF2B5EF4-FFF2-40B4-BE49-F238E27FC236}">
                <a16:creationId xmlns:a16="http://schemas.microsoft.com/office/drawing/2014/main" id="{1F097E4B-2194-2F21-D904-F0443A77E96A}"/>
              </a:ext>
            </a:extLst>
          </p:cNvPr>
          <p:cNvSpPr>
            <a:spLocks noGrp="1"/>
          </p:cNvSpPr>
          <p:nvPr>
            <p:ph type="body" idx="1"/>
          </p:nvPr>
        </p:nvSpPr>
        <p:spPr>
          <a:xfrm>
            <a:off x="3358108" y="187145"/>
            <a:ext cx="3312368" cy="590909"/>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a:spAutoFit/>
          </a:bodyPr>
          <a:lstStyle/>
          <a:p>
            <a:pPr algn="ctr"/>
            <a:r>
              <a:rPr lang="en-US" sz="3200" b="1" dirty="0">
                <a:latin typeface="Times New Roman"/>
                <a:ea typeface="Times New Roman"/>
                <a:cs typeface="Times New Roman"/>
                <a:sym typeface="Times New Roman"/>
              </a:rPr>
              <a:t>REFERENCES</a:t>
            </a:r>
            <a:endParaRPr lang="en-IN" sz="3200" dirty="0"/>
          </a:p>
        </p:txBody>
      </p:sp>
      <p:sp>
        <p:nvSpPr>
          <p:cNvPr id="6" name="TextBox 5">
            <a:extLst>
              <a:ext uri="{FF2B5EF4-FFF2-40B4-BE49-F238E27FC236}">
                <a16:creationId xmlns:a16="http://schemas.microsoft.com/office/drawing/2014/main" id="{7F2CB297-90A8-90D2-069C-477C690F6631}"/>
              </a:ext>
            </a:extLst>
          </p:cNvPr>
          <p:cNvSpPr txBox="1"/>
          <p:nvPr/>
        </p:nvSpPr>
        <p:spPr>
          <a:xfrm>
            <a:off x="549796" y="1269039"/>
            <a:ext cx="8784976" cy="4059060"/>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BOOKS: </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 Fundamentals Of Database Systems – by </a:t>
            </a:r>
            <a:r>
              <a:rPr kumimoji="0" lang="en-IN"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Ramez</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Elmarsi</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a:t>
            </a:r>
            <a:r>
              <a:rPr kumimoji="0" lang="en-IN"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Shamkant</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B. </a:t>
            </a:r>
            <a:r>
              <a:rPr lang="en-IN" sz="1800" dirty="0" err="1">
                <a:solidFill>
                  <a:prstClr val="black"/>
                </a:solidFill>
                <a:latin typeface="Times New Roman" panose="02020603050405020304" pitchFamily="18" charset="0"/>
                <a:cs typeface="Times New Roman" panose="02020603050405020304" pitchFamily="18" charset="0"/>
              </a:rPr>
              <a:t>Navathe</a:t>
            </a:r>
            <a:endParaRPr lang="en-IN" sz="1800" dirty="0">
              <a:solidFill>
                <a:prstClr val="black"/>
              </a:solidFill>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 SQL Cookbook – by Anthony Molinaro</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 PHP &amp; MySQL Novice to Ninja – by Kevin Yank. </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WEBSITES: </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 www.w3schools.com. </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 https://www.codecademy.com/learn/learn-php.</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[3]www.tutorialspoint.com,.Available:https://www.tutorialspoint.com/system_analysis_and_design/system </a:t>
            </a:r>
            <a:r>
              <a:rPr kumimoji="0" lang="en-IN"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analysis_and_design_overview</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.html. [Accessed 25 04 2017]. </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[4] https://www.sourcecodesolutions.in/2010/09/library-management-system.html?m=1</a:t>
            </a:r>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9297583" cy="832520"/>
          </a:xfrm>
        </p:spPr>
        <p:txBody>
          <a:bodyPr>
            <a:normAutofit/>
          </a:bodyPr>
          <a:lstStyle/>
          <a:p>
            <a:pPr algn="ctr"/>
            <a:r>
              <a:rPr lang="en-US" sz="4000" b="1" dirty="0">
                <a:solidFill>
                  <a:schemeClr val="tx1">
                    <a:lumMod val="50000"/>
                  </a:schemeClr>
                </a:solidFill>
              </a:rPr>
              <a:t>INTRODUCTION</a:t>
            </a:r>
          </a:p>
        </p:txBody>
      </p:sp>
      <p:sp>
        <p:nvSpPr>
          <p:cNvPr id="4" name="Content Placeholder 3">
            <a:extLst>
              <a:ext uri="{FF2B5EF4-FFF2-40B4-BE49-F238E27FC236}">
                <a16:creationId xmlns:a16="http://schemas.microsoft.com/office/drawing/2014/main" id="{ADFB9019-48C3-06F4-BD52-A2F3E1674483}"/>
              </a:ext>
            </a:extLst>
          </p:cNvPr>
          <p:cNvSpPr>
            <a:spLocks noGrp="1"/>
          </p:cNvSpPr>
          <p:nvPr>
            <p:ph idx="1"/>
          </p:nvPr>
        </p:nvSpPr>
        <p:spPr>
          <a:xfrm>
            <a:off x="405781" y="908720"/>
            <a:ext cx="11449272" cy="5873080"/>
          </a:xfrm>
        </p:spPr>
        <p:txBody>
          <a:bodyPr>
            <a:normAutofit/>
          </a:bodyPr>
          <a:lstStyle/>
          <a:p>
            <a:pPr marL="285744" marR="0" lvl="0" indent="-285744" algn="l" defTabSz="4572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Aim of the Project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IN" sz="1800" dirty="0">
                <a:solidFill>
                  <a:prstClr val="black"/>
                </a:solidFill>
                <a:latin typeface="Times New Roman" panose="02020603050405020304" pitchFamily="18" charset="0"/>
                <a:cs typeface="Times New Roman" panose="02020603050405020304" pitchFamily="18" charset="0"/>
              </a:rPr>
              <a:t>Karna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 an Engineering student who is currently in his 1</a:t>
            </a:r>
            <a:r>
              <a:rPr lang="en-IN" sz="1800" baseline="30000" dirty="0" err="1">
                <a:solidFill>
                  <a:prstClr val="black"/>
                </a:solidFill>
                <a:latin typeface="Times New Roman" panose="02020603050405020304" pitchFamily="18" charset="0"/>
                <a:cs typeface="Times New Roman" panose="02020603050405020304" pitchFamily="18" charset="0"/>
              </a:rPr>
              <a:t>st</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year. A typical day in his life includes attending his courses, following up on assignments and borrowing books from library to study. He finds it hard to remember the issue date of the book,</a:t>
            </a:r>
            <a:r>
              <a:rPr lang="en-IN" sz="1800" dirty="0">
                <a:solidFill>
                  <a:prstClr val="black"/>
                </a:solidFill>
                <a:latin typeface="Times New Roman" panose="02020603050405020304" pitchFamily="18" charset="0"/>
                <a:cs typeface="Times New Roman" panose="02020603050405020304" pitchFamily="18" charset="0"/>
              </a:rPr>
              <a:t> no proper information about new stock</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the antique method of book issuing doesn’t help him. Recently he learns from his classmate about a college which as online system of library management.  </a:t>
            </a:r>
          </a:p>
          <a:p>
            <a:pPr marL="285750" marR="0" lvl="0" indent="-2857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IN" sz="1800" dirty="0">
                <a:solidFill>
                  <a:prstClr val="black"/>
                </a:solidFill>
                <a:latin typeface="Times New Roman" panose="02020603050405020304" pitchFamily="18" charset="0"/>
                <a:cs typeface="Times New Roman" panose="02020603050405020304" pitchFamily="18" charset="0"/>
              </a:rPr>
              <a:t>Karna</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really hopes his college could come up with a more organised and professional technique to regulate such opportunities so that all the students are intimated whenever a new books comes up.</a:t>
            </a:r>
          </a:p>
          <a:p>
            <a:pPr marL="0" marR="0" lvl="0" indent="0" algn="just" defTabSz="457200" rtl="0" eaLnBrk="1" fontAlgn="auto" latinLnBrk="0" hangingPunct="1">
              <a:lnSpc>
                <a:spcPct val="15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44" marR="0" lvl="0" indent="-285744"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Purpose of the Project</a:t>
            </a:r>
          </a:p>
          <a:p>
            <a:pPr marL="285750" marR="0" lvl="0" indent="-2857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Main purpose of this project is to design, build and implement a library management system with anytime and anywhere access availability. Project is to provide an easy-to-use interface for students and library members to interact with each other during the course of a student. </a:t>
            </a:r>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6657DA-8B8E-560C-C578-C196F6C97069}"/>
              </a:ext>
            </a:extLst>
          </p:cNvPr>
          <p:cNvSpPr txBox="1"/>
          <p:nvPr/>
        </p:nvSpPr>
        <p:spPr>
          <a:xfrm>
            <a:off x="261764" y="692696"/>
            <a:ext cx="11665296" cy="5167056"/>
          </a:xfrm>
          <a:prstGeom prst="rect">
            <a:avLst/>
          </a:prstGeom>
          <a:noFill/>
        </p:spPr>
        <p:txBody>
          <a:bodyPr wrap="square">
            <a:spAutoFit/>
          </a:bodyPr>
          <a:lstStyle/>
          <a:p>
            <a:pPr marL="800088" marR="0" lvl="1"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About the Project</a:t>
            </a:r>
          </a:p>
          <a:p>
            <a:pPr marL="1200132" marR="0" lvl="2" indent="-285744"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proposed project is a Library Management System for a College or a University.</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200132" marR="0" lvl="2" indent="-285744"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Its role is assisting with books from a College or a University. It is a simple user interface which has two types of users: librarian and students. The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Library Management</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system can be used to keep track of book issued date, </a:t>
            </a:r>
            <a:r>
              <a:rPr lang="en-IN" sz="1800" dirty="0">
                <a:solidFill>
                  <a:prstClr val="black"/>
                </a:solidFill>
                <a:latin typeface="Times New Roman" panose="02020603050405020304" pitchFamily="18" charset="0"/>
                <a:cs typeface="Times New Roman" panose="02020603050405020304" pitchFamily="18" charset="0"/>
              </a:rPr>
              <a:t>last date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new stock, number of books issued. This system results in a systematic and organized grouping of data. Thus, with the help of this system the librarian have complete idea of every students complete record.</a:t>
            </a:r>
          </a:p>
          <a:p>
            <a:pPr marL="914388" marR="0" lvl="2" indent="0" algn="just" defTabSz="457200" rtl="0" eaLnBrk="1" fontAlgn="auto" latinLnBrk="0" hangingPunct="1">
              <a:lnSpc>
                <a:spcPct val="15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088" marR="0" lvl="1"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Objectives of the Project: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200132" marR="0" lvl="2" indent="-285744"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Learn About the Management</a:t>
            </a:r>
          </a:p>
          <a:p>
            <a:pPr marL="1200132" marR="0" lvl="2" indent="-285744"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Learn New Skills</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200132" marR="0" lvl="2" indent="-285744"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Professionally</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200132" marR="0" lvl="2" indent="-285744"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Get Constructive Feedback </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200132" marR="0" lvl="2" indent="-285744"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Establish Yourself Professionally</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50407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58B08-8D9C-0738-C6EB-ADA2A56A7043}"/>
              </a:ext>
            </a:extLst>
          </p:cNvPr>
          <p:cNvSpPr/>
          <p:nvPr/>
        </p:nvSpPr>
        <p:spPr>
          <a:xfrm>
            <a:off x="3646140" y="332656"/>
            <a:ext cx="4527612" cy="584775"/>
          </a:xfrm>
          <a:prstGeom prst="rect">
            <a:avLst/>
          </a:prstGeo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wrap="square">
            <a:spAutoFit/>
          </a:bodyPr>
          <a:lstStyle/>
          <a:p>
            <a:r>
              <a:rPr lang="en-US" sz="3200" b="1" dirty="0">
                <a:latin typeface="Times New Roman" pitchFamily="18" charset="0"/>
                <a:cs typeface="Times New Roman" pitchFamily="18" charset="0"/>
              </a:rPr>
              <a:t>  COMPANY PROFILE</a:t>
            </a:r>
            <a:endParaRPr lang="en-IN" sz="3200" b="1" dirty="0"/>
          </a:p>
        </p:txBody>
      </p:sp>
      <p:sp>
        <p:nvSpPr>
          <p:cNvPr id="5" name="TextBox 4">
            <a:extLst>
              <a:ext uri="{FF2B5EF4-FFF2-40B4-BE49-F238E27FC236}">
                <a16:creationId xmlns:a16="http://schemas.microsoft.com/office/drawing/2014/main" id="{5BC823FF-00F1-BE59-E216-D37262210A6B}"/>
              </a:ext>
            </a:extLst>
          </p:cNvPr>
          <p:cNvSpPr txBox="1"/>
          <p:nvPr/>
        </p:nvSpPr>
        <p:spPr>
          <a:xfrm>
            <a:off x="765820" y="982176"/>
            <a:ext cx="10945216" cy="4893647"/>
          </a:xfrm>
          <a:prstGeom prst="rect">
            <a:avLst/>
          </a:prstGeom>
          <a:noFill/>
        </p:spPr>
        <p:txBody>
          <a:bodyPr wrap="square">
            <a:spAutoFit/>
          </a:bodyPr>
          <a:lstStyle/>
          <a:p>
            <a:pPr marL="285750" indent="-285750" algn="just">
              <a:spcBef>
                <a:spcPts val="2400"/>
              </a:spcBef>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Corporate Name:</a:t>
            </a:r>
            <a:r>
              <a:rPr lang="en-US" dirty="0">
                <a:solidFill>
                  <a:schemeClr val="tx2"/>
                </a:solidFill>
                <a:latin typeface="Times New Roman" panose="02020603050405020304" pitchFamily="18" charset="0"/>
                <a:cs typeface="Times New Roman" panose="02020603050405020304" pitchFamily="18" charset="0"/>
              </a:rPr>
              <a:t> </a:t>
            </a:r>
            <a:r>
              <a:rPr lang="en-US" b="1" dirty="0">
                <a:solidFill>
                  <a:schemeClr val="tx2"/>
                </a:solidFill>
                <a:latin typeface="Times New Roman" panose="02020603050405020304" pitchFamily="18" charset="0"/>
                <a:cs typeface="Times New Roman" panose="02020603050405020304" pitchFamily="18" charset="0"/>
              </a:rPr>
              <a:t>PRINSTON SMART ENGINEERS </a:t>
            </a:r>
          </a:p>
          <a:p>
            <a:pPr marL="285750" indent="-285750" algn="just">
              <a:spcBef>
                <a:spcPts val="2400"/>
              </a:spcBef>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Main Office:</a:t>
            </a:r>
            <a:r>
              <a:rPr lang="en-US" dirty="0">
                <a:solidFill>
                  <a:schemeClr val="tx2"/>
                </a:solidFill>
                <a:latin typeface="Times New Roman" panose="02020603050405020304" pitchFamily="18" charset="0"/>
                <a:cs typeface="Times New Roman" panose="02020603050405020304" pitchFamily="18" charset="0"/>
              </a:rPr>
              <a:t> Vishnuvardhan Statue Rd, Vishwa Priya Nagar, Begur, Bengaluru, Karnataka 560068</a:t>
            </a:r>
          </a:p>
          <a:p>
            <a:pPr marL="285750" indent="-285750" algn="just">
              <a:spcBef>
                <a:spcPts val="2400"/>
              </a:spcBef>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Phone:</a:t>
            </a:r>
            <a:r>
              <a:rPr lang="en-US" dirty="0">
                <a:solidFill>
                  <a:schemeClr val="tx2"/>
                </a:solidFill>
                <a:latin typeface="Times New Roman" panose="02020603050405020304" pitchFamily="18" charset="0"/>
                <a:cs typeface="Times New Roman" panose="02020603050405020304" pitchFamily="18" charset="0"/>
              </a:rPr>
              <a:t> +91 9810 188 747</a:t>
            </a:r>
          </a:p>
          <a:p>
            <a:pPr marL="285750" indent="-285750" algn="just">
              <a:spcBef>
                <a:spcPts val="2400"/>
              </a:spcBef>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Contact Person: </a:t>
            </a:r>
            <a:r>
              <a:rPr lang="en-US" dirty="0">
                <a:solidFill>
                  <a:schemeClr val="tx2"/>
                </a:solidFill>
                <a:latin typeface="Times New Roman" panose="02020603050405020304" pitchFamily="18" charset="0"/>
                <a:cs typeface="Times New Roman" panose="02020603050405020304" pitchFamily="18" charset="0"/>
              </a:rPr>
              <a:t>Mrs. </a:t>
            </a:r>
            <a:r>
              <a:rPr lang="en-US" dirty="0" err="1">
                <a:solidFill>
                  <a:schemeClr val="tx2"/>
                </a:solidFill>
                <a:latin typeface="Times New Roman" panose="02020603050405020304" pitchFamily="18" charset="0"/>
                <a:cs typeface="Times New Roman" panose="02020603050405020304" pitchFamily="18" charset="0"/>
              </a:rPr>
              <a:t>Fraheen</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Farhath</a:t>
            </a:r>
            <a:r>
              <a:rPr lang="en-US" dirty="0">
                <a:solidFill>
                  <a:schemeClr val="tx2"/>
                </a:solidFill>
                <a:latin typeface="Times New Roman" panose="02020603050405020304" pitchFamily="18" charset="0"/>
                <a:cs typeface="Times New Roman" panose="02020603050405020304" pitchFamily="18" charset="0"/>
              </a:rPr>
              <a:t>(Managing Director)</a:t>
            </a:r>
          </a:p>
          <a:p>
            <a:pPr marL="285750" indent="-285750" algn="just">
              <a:spcBef>
                <a:spcPts val="2400"/>
              </a:spcBef>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Email Address: </a:t>
            </a:r>
            <a:r>
              <a:rPr lang="en-US" u="sng" dirty="0">
                <a:solidFill>
                  <a:schemeClr val="tx2"/>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Prinston.Smart@gmail.com</a:t>
            </a:r>
            <a:endParaRPr lang="en-US" u="sng" dirty="0">
              <a:solidFill>
                <a:schemeClr val="tx2"/>
              </a:solidFill>
              <a:latin typeface="Times New Roman" panose="02020603050405020304" pitchFamily="18" charset="0"/>
              <a:cs typeface="Times New Roman" panose="02020603050405020304" pitchFamily="18" charset="0"/>
            </a:endParaRPr>
          </a:p>
          <a:p>
            <a:pPr marL="285750" indent="-285750" algn="just">
              <a:spcBef>
                <a:spcPts val="2400"/>
              </a:spcBef>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Year Stand Up: </a:t>
            </a:r>
            <a:r>
              <a:rPr lang="en-US" dirty="0">
                <a:solidFill>
                  <a:schemeClr val="tx2"/>
                </a:solidFill>
                <a:latin typeface="Times New Roman" panose="02020603050405020304" pitchFamily="18" charset="0"/>
                <a:cs typeface="Times New Roman" panose="02020603050405020304" pitchFamily="18" charset="0"/>
              </a:rPr>
              <a:t>2004</a:t>
            </a:r>
          </a:p>
          <a:p>
            <a:pPr marL="285750" indent="-285750" algn="just">
              <a:spcBef>
                <a:spcPts val="2400"/>
              </a:spcBef>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Company Category: </a:t>
            </a:r>
            <a:r>
              <a:rPr lang="en-US" dirty="0">
                <a:solidFill>
                  <a:schemeClr val="tx2"/>
                </a:solidFill>
                <a:latin typeface="Times New Roman" panose="02020603050405020304" pitchFamily="18" charset="0"/>
                <a:cs typeface="Times New Roman" panose="02020603050405020304" pitchFamily="18" charset="0"/>
              </a:rPr>
              <a:t>IT Software/Embedded</a:t>
            </a:r>
          </a:p>
        </p:txBody>
      </p:sp>
      <p:pic>
        <p:nvPicPr>
          <p:cNvPr id="6" name="Picture 5">
            <a:extLst>
              <a:ext uri="{FF2B5EF4-FFF2-40B4-BE49-F238E27FC236}">
                <a16:creationId xmlns:a16="http://schemas.microsoft.com/office/drawing/2014/main" id="{D9686445-15D5-F729-81EE-7F66B7AD4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8708" y="5013176"/>
            <a:ext cx="3073622" cy="1136006"/>
          </a:xfrm>
          <a:prstGeom prst="rect">
            <a:avLst/>
          </a:prstGeom>
        </p:spPr>
      </p:pic>
    </p:spTree>
    <p:extLst>
      <p:ext uri="{BB962C8B-B14F-4D97-AF65-F5344CB8AC3E}">
        <p14:creationId xmlns:p14="http://schemas.microsoft.com/office/powerpoint/2010/main" val="3730452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2DF2A5-2F55-2A5D-0824-D340CDF61C07}"/>
              </a:ext>
            </a:extLst>
          </p:cNvPr>
          <p:cNvSpPr/>
          <p:nvPr/>
        </p:nvSpPr>
        <p:spPr>
          <a:xfrm>
            <a:off x="3214092" y="260648"/>
            <a:ext cx="5477522" cy="584775"/>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a:spAutoFit/>
          </a:bodyPr>
          <a:lstStyle/>
          <a:p>
            <a:r>
              <a:rPr lang="en-US" sz="3200" b="1">
                <a:latin typeface="Times New Roman" pitchFamily="18" charset="0"/>
                <a:cs typeface="Times New Roman" pitchFamily="18" charset="0"/>
              </a:rPr>
              <a:t>        TRAINING CONTENT </a:t>
            </a:r>
            <a:endParaRPr lang="en-IN" sz="3200" b="1" dirty="0"/>
          </a:p>
        </p:txBody>
      </p:sp>
      <p:sp>
        <p:nvSpPr>
          <p:cNvPr id="10" name="TextBox 9">
            <a:extLst>
              <a:ext uri="{FF2B5EF4-FFF2-40B4-BE49-F238E27FC236}">
                <a16:creationId xmlns:a16="http://schemas.microsoft.com/office/drawing/2014/main" id="{B3B9CDA3-6922-A224-1961-A001879A9A26}"/>
              </a:ext>
            </a:extLst>
          </p:cNvPr>
          <p:cNvSpPr txBox="1"/>
          <p:nvPr/>
        </p:nvSpPr>
        <p:spPr>
          <a:xfrm>
            <a:off x="261763" y="909242"/>
            <a:ext cx="11521281" cy="30162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FRONT-END TECHNOLOGIES</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HTML - Hyper Text Markup Language </a:t>
            </a:r>
          </a:p>
          <a:p>
            <a:pPr marL="342900" marR="0" lvl="1"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Hypertext Mark-up Language (HTML) is the standard mark-up language for documents designed to be displayed in a web browser. Web browsers receive HTML documents from a web server or from local storage and render the documents into multimedia web pages</a:t>
            </a:r>
            <a:r>
              <a:rPr lang="en-US" sz="1800" dirty="0">
                <a:solidFill>
                  <a:prstClr val="black"/>
                </a:solidFill>
                <a:latin typeface="Times New Roman" panose="02020603050405020304" pitchFamily="18" charset="0"/>
                <a:cs typeface="Times New Roman" panose="02020603050405020304" pitchFamily="18" charset="0"/>
              </a:rPr>
              <a:t>.</a:t>
            </a:r>
          </a:p>
          <a:p>
            <a:pPr marL="342900" marR="0" lvl="1"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CSS - Cascading Style Sheets</a:t>
            </a:r>
          </a:p>
          <a:p>
            <a:pPr marL="342900" marR="0" lvl="1"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Cascading Style Sheets (CSS) is a style sheet language used for describing the presentation of a document written in a markup language such as HTML. CSS is a cornerstone technology of the World Wide Web, alongside HTML and JavaScript.CSS is designed to enable the separation of presentation and content, including layout,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colours</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fonts.</a:t>
            </a:r>
          </a:p>
        </p:txBody>
      </p:sp>
      <p:sp>
        <p:nvSpPr>
          <p:cNvPr id="12" name="TextBox 11">
            <a:extLst>
              <a:ext uri="{FF2B5EF4-FFF2-40B4-BE49-F238E27FC236}">
                <a16:creationId xmlns:a16="http://schemas.microsoft.com/office/drawing/2014/main" id="{D36A5F41-68E7-1EBA-EFA0-C63C3EC98316}"/>
              </a:ext>
            </a:extLst>
          </p:cNvPr>
          <p:cNvSpPr txBox="1"/>
          <p:nvPr/>
        </p:nvSpPr>
        <p:spPr>
          <a:xfrm>
            <a:off x="261763" y="4075416"/>
            <a:ext cx="11544573" cy="1231106"/>
          </a:xfrm>
          <a:prstGeom prst="rect">
            <a:avLst/>
          </a:prstGeom>
          <a:noFill/>
        </p:spPr>
        <p:txBody>
          <a:bodyPr wrap="square">
            <a:spAutoFit/>
          </a:bodyPr>
          <a:lstStyle/>
          <a:p>
            <a:pPr marL="342900" marR="0" lvl="0" indent="-34290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BOOTSTRAP</a:t>
            </a:r>
          </a:p>
          <a:p>
            <a:pPr marL="342900" marR="0" lvl="1"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Bootstrap is a free and open-source CSS framework directed at responsive, mobile-first front-end web development. It contains CSS- and (optionally) JavaScript-based design templates for typography, forms, buttons, navigation, and other interface components</a:t>
            </a:r>
            <a:endParaRPr lang="en-IN" dirty="0"/>
          </a:p>
        </p:txBody>
      </p:sp>
      <p:sp>
        <p:nvSpPr>
          <p:cNvPr id="14" name="TextBox 13">
            <a:extLst>
              <a:ext uri="{FF2B5EF4-FFF2-40B4-BE49-F238E27FC236}">
                <a16:creationId xmlns:a16="http://schemas.microsoft.com/office/drawing/2014/main" id="{43CE6B06-4F73-C7DE-2057-B06EFCBF5361}"/>
              </a:ext>
            </a:extLst>
          </p:cNvPr>
          <p:cNvSpPr txBox="1"/>
          <p:nvPr/>
        </p:nvSpPr>
        <p:spPr>
          <a:xfrm>
            <a:off x="238471" y="5351233"/>
            <a:ext cx="11544573" cy="954107"/>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JAVASCRIPT </a:t>
            </a:r>
          </a:p>
          <a:p>
            <a:pPr marL="342900" marR="0" lvl="1"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JavaScript often abbreviated as JS, is a high-level language, just-in-time compiled, object- oriented programming language that conforms to the ECMAScript specification</a:t>
            </a:r>
            <a:endParaRPr kumimoji="0" lang="en-IN" sz="1800" b="0"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30309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754211-22A7-EA34-2966-80820B5A40E9}"/>
              </a:ext>
            </a:extLst>
          </p:cNvPr>
          <p:cNvSpPr txBox="1"/>
          <p:nvPr/>
        </p:nvSpPr>
        <p:spPr>
          <a:xfrm>
            <a:off x="0" y="447579"/>
            <a:ext cx="11855052" cy="5139869"/>
          </a:xfrm>
          <a:prstGeom prst="rect">
            <a:avLst/>
          </a:prstGeom>
          <a:noFill/>
        </p:spPr>
        <p:txBody>
          <a:bodyPr wrap="square">
            <a:spAutoFit/>
          </a:bodyPr>
          <a:lstStyle/>
          <a:p>
            <a:pPr marL="342900" marR="0" lvl="1" indent="0" algn="ctr" defTabSz="457200" rtl="0" eaLnBrk="1" fontAlgn="auto" latinLnBrk="0" hangingPunct="1">
              <a:lnSpc>
                <a:spcPct val="100000"/>
              </a:lnSpc>
              <a:spcBef>
                <a:spcPts val="0"/>
              </a:spcBef>
              <a:spcAft>
                <a:spcPts val="0"/>
              </a:spcAft>
              <a:buClrTx/>
              <a:buSzTx/>
              <a:buFontTx/>
              <a:buNone/>
              <a:tabLst/>
              <a:defRPr/>
            </a:pPr>
            <a:r>
              <a:rPr kumimoji="0" lang="en-US" sz="26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BACK-END TECHNOLOGIES</a:t>
            </a:r>
            <a:endParaRPr kumimoji="0" lang="en-US" sz="22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1" indent="0" algn="ctr" defTabSz="457200" rtl="0" eaLnBrk="1" fontAlgn="auto" latinLnBrk="0" hangingPunct="1">
              <a:lnSpc>
                <a:spcPct val="100000"/>
              </a:lnSpc>
              <a:spcBef>
                <a:spcPts val="0"/>
              </a:spcBef>
              <a:spcAft>
                <a:spcPts val="0"/>
              </a:spcAft>
              <a:buClrTx/>
              <a:buSzTx/>
              <a:buFontTx/>
              <a:buNone/>
              <a:tabLst/>
              <a:defRPr/>
            </a:pPr>
            <a:endParaRPr kumimoji="0" lang="en-US" sz="22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XAMPP </a:t>
            </a:r>
          </a:p>
          <a:p>
            <a:pPr marL="342900" marR="0" lvl="1" indent="0" algn="just"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XAMPP is a free and open-source cross-platform web server solution stack package developed by Apache Friends, consisting mainly of the Apache HTTP Server, MariaDB database, and interpreters for scripts written in the PHP and Perl programming languages.</a:t>
            </a:r>
          </a:p>
          <a:p>
            <a:pPr marL="342900" marR="0" lvl="1" indent="0" algn="just"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MYSQL </a:t>
            </a:r>
          </a:p>
          <a:p>
            <a:pPr marL="342900" marR="0" lvl="1" indent="0" algn="just"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MySQL is multithreaded, multi user SQL database management System (DBMS). The basic program run as server providing multiuser access to a number of databases. MySQL is a database. The data in a MySQL is stored in a Database objects called tables. A table is a collection of related data entries and it consists of columns and rows.</a:t>
            </a:r>
          </a:p>
          <a:p>
            <a:pPr marL="342900" marR="0" lvl="1" indent="0" algn="just"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PHP </a:t>
            </a:r>
          </a:p>
          <a:p>
            <a:pPr marL="342900" marR="0" lvl="1" indent="0" algn="just"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PHP code may be executed with a command line interface (CLI), embedded into HTML code, or used in combination with various web template systems, web content management systems, and web frameworks. </a:t>
            </a:r>
          </a:p>
        </p:txBody>
      </p:sp>
    </p:spTree>
    <p:extLst>
      <p:ext uri="{BB962C8B-B14F-4D97-AF65-F5344CB8AC3E}">
        <p14:creationId xmlns:p14="http://schemas.microsoft.com/office/powerpoint/2010/main" val="4262432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355550-F572-2A9E-39E6-80C5F1CDD4BD}"/>
              </a:ext>
            </a:extLst>
          </p:cNvPr>
          <p:cNvSpPr/>
          <p:nvPr/>
        </p:nvSpPr>
        <p:spPr>
          <a:xfrm>
            <a:off x="2638028" y="188640"/>
            <a:ext cx="7172960" cy="800219"/>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a:spAutoFit/>
          </a:bodyPr>
          <a:lstStyle/>
          <a:p>
            <a:r>
              <a:rPr lang="en-US" sz="2800" b="1" dirty="0">
                <a:latin typeface="Times New Roman" panose="02020603050405020304" pitchFamily="18" charset="0"/>
                <a:cs typeface="Times New Roman" panose="02020603050405020304" pitchFamily="18" charset="0"/>
              </a:rPr>
              <a:t>     REQUIREMENT SPECIFICATION</a:t>
            </a:r>
            <a:br>
              <a:rPr lang="en-US" b="1" u="sng" dirty="0">
                <a:latin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5761530C-45B3-6459-E367-C75CCE4CB959}"/>
              </a:ext>
            </a:extLst>
          </p:cNvPr>
          <p:cNvSpPr txBox="1"/>
          <p:nvPr/>
        </p:nvSpPr>
        <p:spPr>
          <a:xfrm>
            <a:off x="405780" y="1007787"/>
            <a:ext cx="11377264" cy="5439951"/>
          </a:xfrm>
          <a:prstGeom prst="rect">
            <a:avLst/>
          </a:prstGeom>
          <a:noFill/>
        </p:spPr>
        <p:txBody>
          <a:bodyPr wrap="square">
            <a:spAutoFit/>
          </a:bodyPr>
          <a:lstStyle/>
          <a:p>
            <a:pPr marL="1028700" marR="0" lvl="3" indent="0" algn="l" defTabSz="4572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system requirement and specification of our project is as follows: </a:t>
            </a:r>
          </a:p>
          <a:p>
            <a:pPr marL="0" marR="0" lvl="0" indent="0" algn="just" defTabSz="457200" rtl="0" eaLnBrk="1" fontAlgn="auto" latinLnBrk="0" hangingPunct="1">
              <a:lnSpc>
                <a:spcPct val="100000"/>
              </a:lnSpc>
              <a:spcBef>
                <a:spcPts val="600"/>
              </a:spcBef>
              <a:spcAft>
                <a:spcPts val="300"/>
              </a:spcAft>
              <a:buClrTx/>
              <a:buSzTx/>
              <a:buFont typeface="Wingdings" panose="05000000000000000000" pitchFamily="2" charset="2"/>
              <a:buChar char="Ø"/>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Hardware Requirements </a:t>
            </a:r>
          </a:p>
          <a:p>
            <a:pPr marL="342900" marR="0" lvl="1" indent="0" algn="just" defTabSz="457200" rtl="0" eaLnBrk="1" fontAlgn="auto" latinLnBrk="0" hangingPunct="1">
              <a:lnSpc>
                <a:spcPct val="100000"/>
              </a:lnSpc>
              <a:spcBef>
                <a:spcPts val="600"/>
              </a:spcBef>
              <a:spcAft>
                <a:spcPts val="3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Processor: i5 Core Processor </a:t>
            </a:r>
          </a:p>
          <a:p>
            <a:pPr marL="342900" marR="0" lvl="1" indent="0" algn="just" defTabSz="457200" rtl="0" eaLnBrk="1" fontAlgn="auto" latinLnBrk="0" hangingPunct="1">
              <a:lnSpc>
                <a:spcPct val="100000"/>
              </a:lnSpc>
              <a:spcBef>
                <a:spcPts val="600"/>
              </a:spcBef>
              <a:spcAft>
                <a:spcPts val="3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Monitor: 1024 * 768 Resolution Colour</a:t>
            </a:r>
          </a:p>
          <a:p>
            <a:pPr marL="342900" marR="0" lvl="1" indent="0" algn="just" defTabSz="457200" rtl="0" eaLnBrk="1" fontAlgn="auto" latinLnBrk="0" hangingPunct="1">
              <a:lnSpc>
                <a:spcPct val="100000"/>
              </a:lnSpc>
              <a:spcBef>
                <a:spcPts val="600"/>
              </a:spcBef>
              <a:spcAft>
                <a:spcPts val="3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Keyboard: QWERTY RAM: 1 GB </a:t>
            </a:r>
          </a:p>
          <a:p>
            <a:pPr marL="342900" marR="0" lvl="1" indent="0" algn="just" defTabSz="457200" rtl="0" eaLnBrk="1" fontAlgn="auto" latinLnBrk="0" hangingPunct="1">
              <a:lnSpc>
                <a:spcPct val="100000"/>
              </a:lnSpc>
              <a:spcBef>
                <a:spcPts val="600"/>
              </a:spcBef>
              <a:spcAft>
                <a:spcPts val="3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Motherboard: 845c Intel Motherboard </a:t>
            </a:r>
          </a:p>
          <a:p>
            <a:pPr marL="342900" marR="0" lvl="1" indent="0" algn="just" defTabSz="457200" rtl="0" eaLnBrk="1" fontAlgn="auto" latinLnBrk="0" hangingPunct="1">
              <a:lnSpc>
                <a:spcPct val="100000"/>
              </a:lnSpc>
              <a:spcBef>
                <a:spcPts val="600"/>
              </a:spcBef>
              <a:spcAft>
                <a:spcPts val="3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Backup Media: Floppy/pen drive/Hard disk. </a:t>
            </a:r>
          </a:p>
          <a:p>
            <a:pPr marL="342900" marR="0" lvl="1" indent="0" algn="just" defTabSz="457200" rtl="0" eaLnBrk="1" fontAlgn="auto" latinLnBrk="0" hangingPunct="1">
              <a:lnSpc>
                <a:spcPct val="100000"/>
              </a:lnSpc>
              <a:spcBef>
                <a:spcPts val="600"/>
              </a:spcBef>
              <a:spcAft>
                <a:spcPts val="3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Hard disk: 2 TB HDD </a:t>
            </a:r>
          </a:p>
          <a:p>
            <a:pPr marL="342900" marR="0" lvl="1" indent="0" algn="just" defTabSz="457200" rtl="0" eaLnBrk="1" fontAlgn="auto" latinLnBrk="0" hangingPunct="1">
              <a:lnSpc>
                <a:spcPct val="100000"/>
              </a:lnSpc>
              <a:spcBef>
                <a:spcPts val="600"/>
              </a:spcBef>
              <a:spcAft>
                <a:spcPts val="3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I/O Device: Standard input and output devices. </a:t>
            </a:r>
          </a:p>
          <a:p>
            <a:pPr marL="0" marR="0" lvl="0" indent="0" algn="just" defTabSz="457200" rtl="0" eaLnBrk="1" fontAlgn="auto" latinLnBrk="0" hangingPunct="1">
              <a:lnSpc>
                <a:spcPct val="100000"/>
              </a:lnSpc>
              <a:spcBef>
                <a:spcPts val="600"/>
              </a:spcBef>
              <a:spcAft>
                <a:spcPts val="300"/>
              </a:spcAft>
              <a:buClrTx/>
              <a:buSzTx/>
              <a:buFont typeface="Wingdings" panose="05000000000000000000" pitchFamily="2" charset="2"/>
              <a:buChar char="Ø"/>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Software Requirements </a:t>
            </a:r>
          </a:p>
          <a:p>
            <a:pPr marL="342900" marR="0" lvl="1" indent="0" algn="just" defTabSz="457200" rtl="0" eaLnBrk="1" fontAlgn="auto" latinLnBrk="0" hangingPunct="1">
              <a:lnSpc>
                <a:spcPct val="100000"/>
              </a:lnSpc>
              <a:spcBef>
                <a:spcPts val="600"/>
              </a:spcBef>
              <a:spcAft>
                <a:spcPts val="3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MySQL Libraries </a:t>
            </a:r>
          </a:p>
          <a:p>
            <a:pPr marL="342900" marR="0" lvl="1" indent="0" algn="just" defTabSz="457200" rtl="0" eaLnBrk="1" fontAlgn="auto" latinLnBrk="0" hangingPunct="1">
              <a:lnSpc>
                <a:spcPct val="100000"/>
              </a:lnSpc>
              <a:spcBef>
                <a:spcPts val="600"/>
              </a:spcBef>
              <a:spcAft>
                <a:spcPts val="300"/>
              </a:spcAft>
              <a:buClrTx/>
              <a:buSzTx/>
              <a:buFontTx/>
              <a:buNone/>
              <a:tabLst/>
              <a:defRPr/>
            </a:pP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Xampp</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software: Apache Server </a:t>
            </a:r>
          </a:p>
          <a:p>
            <a:pPr marL="342900" marR="0" lvl="1" indent="0" algn="just" defTabSz="457200" rtl="0" eaLnBrk="1" fontAlgn="auto" latinLnBrk="0" hangingPunct="1">
              <a:lnSpc>
                <a:spcPct val="100000"/>
              </a:lnSpc>
              <a:spcBef>
                <a:spcPts val="600"/>
              </a:spcBef>
              <a:spcAft>
                <a:spcPts val="3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Operating system: Windows 10</a:t>
            </a:r>
            <a:endParaRPr lang="en-IN" sz="2000" dirty="0"/>
          </a:p>
        </p:txBody>
      </p:sp>
    </p:spTree>
    <p:extLst>
      <p:ext uri="{BB962C8B-B14F-4D97-AF65-F5344CB8AC3E}">
        <p14:creationId xmlns:p14="http://schemas.microsoft.com/office/powerpoint/2010/main" val="453076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C6D9EE-DFB3-5904-36E6-941E2F93B1EE}"/>
              </a:ext>
            </a:extLst>
          </p:cNvPr>
          <p:cNvSpPr/>
          <p:nvPr/>
        </p:nvSpPr>
        <p:spPr>
          <a:xfrm>
            <a:off x="3718148" y="188640"/>
            <a:ext cx="5076148" cy="584775"/>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a:spAutoFit/>
          </a:bodyPr>
          <a:lstStyle/>
          <a:p>
            <a:r>
              <a:rPr lang="en-US" sz="3200" b="1" dirty="0">
                <a:latin typeface="Times New Roman"/>
                <a:ea typeface="Times New Roman"/>
                <a:cs typeface="Times New Roman"/>
                <a:sym typeface="Times New Roman"/>
              </a:rPr>
              <a:t>  IMPLEMENTATION</a:t>
            </a:r>
            <a:endParaRPr lang="en-IN" sz="3200" b="1" dirty="0"/>
          </a:p>
        </p:txBody>
      </p:sp>
      <p:sp>
        <p:nvSpPr>
          <p:cNvPr id="7" name="TextBox 6">
            <a:extLst>
              <a:ext uri="{FF2B5EF4-FFF2-40B4-BE49-F238E27FC236}">
                <a16:creationId xmlns:a16="http://schemas.microsoft.com/office/drawing/2014/main" id="{57D6D83A-77D5-F442-5641-2A706DE6AC9B}"/>
              </a:ext>
            </a:extLst>
          </p:cNvPr>
          <p:cNvSpPr txBox="1"/>
          <p:nvPr/>
        </p:nvSpPr>
        <p:spPr>
          <a:xfrm>
            <a:off x="783614" y="1148343"/>
            <a:ext cx="10945216" cy="4961423"/>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 have implemented the following functionalities in the project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Garamond" panose="02020404030301010803"/>
                <a:ea typeface="+mn-ea"/>
                <a:cs typeface="+mn-cs"/>
              </a:rPr>
              <a:t>• </a:t>
            </a: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ADMIN Side Functionalities</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1.Admin must be able to view the list of students Department Wise. </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2. Admin must be able to add a new </a:t>
            </a:r>
            <a:r>
              <a:rPr lang="en-US" sz="2000" dirty="0">
                <a:solidFill>
                  <a:prstClr val="black"/>
                </a:solidFill>
                <a:latin typeface="Times New Roman" panose="02020603050405020304" pitchFamily="18" charset="0"/>
                <a:cs typeface="Times New Roman" panose="02020603050405020304" pitchFamily="18" charset="0"/>
              </a:rPr>
              <a:t>books</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into the database. </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3. Delete student records based on their Graduation Year. </a:t>
            </a:r>
          </a:p>
          <a:p>
            <a:pPr marL="0" marR="0" lvl="0" indent="0" algn="just" defTabSz="4572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STUDENT Side Functionalities</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1. Check the new books available. </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2. Check all the details of cost per book .</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3. Create a view with ID. </a:t>
            </a:r>
          </a:p>
          <a:p>
            <a:pPr marL="342900" marR="0" lvl="1" indent="0" algn="just"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4. Students must be able to check which books they have borrowed.</a:t>
            </a:r>
          </a:p>
        </p:txBody>
      </p:sp>
    </p:spTree>
    <p:extLst>
      <p:ext uri="{BB962C8B-B14F-4D97-AF65-F5344CB8AC3E}">
        <p14:creationId xmlns:p14="http://schemas.microsoft.com/office/powerpoint/2010/main" val="3211787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113</TotalTime>
  <Words>1342</Words>
  <Application>Microsoft Office PowerPoint</Application>
  <PresentationFormat>Custom</PresentationFormat>
  <Paragraphs>124</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Garamond</vt:lpstr>
      <vt:lpstr>Times New Roman</vt:lpstr>
      <vt:lpstr>Wingdings</vt:lpstr>
      <vt:lpstr>Books 16x9</vt:lpstr>
      <vt:lpstr>INTERNSHIP PRESENTATION   ON    LIBRARY MANAGEMENT SYSTEM   USING FULL STACK WEB DEVELOPMENT</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Babitha Rani Basavaraju</dc:creator>
  <cp:lastModifiedBy>Babitha Rani Basavaraju</cp:lastModifiedBy>
  <cp:revision>6</cp:revision>
  <dcterms:created xsi:type="dcterms:W3CDTF">2022-11-14T08:24:48Z</dcterms:created>
  <dcterms:modified xsi:type="dcterms:W3CDTF">2022-11-14T10:18:41Z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