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DD09-B83D-427A-8CE4-50B3362B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650DD-0478-42C0-B66F-BDF49F3E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45BE-29BA-4F8B-BE85-AE6769EC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8084-77E8-42B0-9D40-B05F772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B389-FFC9-433E-80D3-0CD541F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92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D760-FD4A-4F1E-BB8E-E46BDF17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4217-EA1F-4B77-A71C-8E270ACE4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0550-E355-4F30-A00C-FF2CB8D5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EA94-A34A-4EA4-83C4-537AC9AC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04B3-CD32-47C3-B082-9B4CCE9D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37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61FA-9A10-4A69-BB8C-BFD4DBD3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79B59-2D36-4B5E-8E86-F0BA2F95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2B5A-5FDC-461A-9C0C-FA42CDB2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41EA-0868-4888-BA2D-8F7D3F23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01B8-7800-4101-8508-E77A5E7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1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0DB4-4B0C-4CBD-A97A-CF1A1903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9BB9-5A3B-44C8-A7A0-0F435EA1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FD29-83AC-455E-90A6-D6D8AD89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9CF4-9472-4254-A2DE-52FA0AA0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F9E-929A-4E3A-8734-38C9845E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0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958E-8297-4172-818E-ED1C6A0A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F6165-C530-4221-96C4-CE8CDFCB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4A5E-062D-4B4C-9B4E-484094A9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0290-6897-47A8-854C-89DCA9B8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DCCA-C573-4955-BED1-D5C31A4B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9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D5BB-90C9-4054-A1E3-AF612467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FCA4-BB22-4AD4-9625-F2093538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813A-8FD5-4B8D-B982-4220F9DCE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5D86-EFF0-4842-B272-A97A52A8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44F3-FEA9-46CA-B101-82350A30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5332-0C88-4140-9B45-CCB582A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0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1934-C79D-4538-8030-572794C5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7569-8D32-410B-932C-A8E76D16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FD60-DEE7-4F0A-B425-249F73FF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7B70-D7AF-44E0-98D7-FAB991A9C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84EE3-C6BB-4C41-B91F-6B937EF2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B59A-F827-4A9A-BB20-DD088BB5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D945-C1E1-4C2C-85BF-07866E93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EA8D2-26EE-419C-9C1B-64080E02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4881-FD3B-4C9B-A420-68E18BA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E371F-723F-447E-BF0F-55D82E4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02FB4-BDA8-4CA1-A6EB-65E645D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AC71-5293-40F6-8227-848A292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996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A3561-1309-486F-B2EB-9E57D230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ED83-5808-4A49-B6C0-A685C81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1E8EB-C0D0-4AE5-8977-007AD557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0CB1-2C0C-429C-9E9A-583BA3A6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2E5D-252F-424B-BC5E-8840CCFE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CC51-5434-45A0-A03A-7C681243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C1D09-CCB2-4D11-9EF9-6F8D9224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DD2-39AD-441F-85B4-9BF5F588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07BE-12DD-464E-B557-444E4670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886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3692-A624-48D9-9A1E-04FB7CFD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9B471-C244-4911-9DCB-CA6A1E58C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FF3A-002B-4A38-A0B1-2977E390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A449-22A8-421A-AF61-59B4BB2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6419-0736-4784-B4A7-BDEBC77F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8DC8-7151-4085-923F-38C3B7B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568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D5BC-6EE9-43A6-A69D-5D89E230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DFC0-6441-45C1-A3F5-C6BFA6A75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33AE-0EEF-47D6-87E8-521C96C5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98F1-C911-427F-A662-45721A4CC261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A5D4-383F-4036-90D7-839DCD26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C52F-D046-4D24-8796-E6D60E9C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55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51F64-99BB-4629-8549-2755EA455947}"/>
              </a:ext>
            </a:extLst>
          </p:cNvPr>
          <p:cNvGrpSpPr/>
          <p:nvPr/>
        </p:nvGrpSpPr>
        <p:grpSpPr>
          <a:xfrm>
            <a:off x="0" y="309770"/>
            <a:ext cx="9640950" cy="6238459"/>
            <a:chOff x="1106558" y="152400"/>
            <a:chExt cx="9640950" cy="6238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2ADA95-9FD2-4C27-8883-943F38FD4652}"/>
                </a:ext>
              </a:extLst>
            </p:cNvPr>
            <p:cNvSpPr/>
            <p:nvPr/>
          </p:nvSpPr>
          <p:spPr>
            <a:xfrm>
              <a:off x="4028660" y="152400"/>
              <a:ext cx="3869635" cy="722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Annotate bat flight events with group size  in video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44BF7-BBAF-488A-A50D-FC8DD0866BFA}"/>
                </a:ext>
              </a:extLst>
            </p:cNvPr>
            <p:cNvSpPr/>
            <p:nvPr/>
          </p:nvSpPr>
          <p:spPr>
            <a:xfrm>
              <a:off x="4028658" y="1086678"/>
              <a:ext cx="3869635" cy="503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audio to annotations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5CC52DF-9B77-44D7-95B8-3E77213BA86A}"/>
                </a:ext>
              </a:extLst>
            </p:cNvPr>
            <p:cNvGrpSpPr/>
            <p:nvPr/>
          </p:nvGrpSpPr>
          <p:grpSpPr>
            <a:xfrm>
              <a:off x="5049076" y="1749285"/>
              <a:ext cx="1828796" cy="927653"/>
              <a:chOff x="5049078" y="2623930"/>
              <a:chExt cx="1828796" cy="92765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DB1742F-6C88-41C0-B257-B769DEBD71D6}"/>
                  </a:ext>
                </a:extLst>
              </p:cNvPr>
              <p:cNvCxnSpPr/>
              <p:nvPr/>
            </p:nvCxnSpPr>
            <p:spPr>
              <a:xfrm>
                <a:off x="5963476" y="2623930"/>
                <a:ext cx="0" cy="59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1D1CE3-A415-4BBD-9495-39ADE2195C32}"/>
                  </a:ext>
                </a:extLst>
              </p:cNvPr>
              <p:cNvCxnSpPr/>
              <p:nvPr/>
            </p:nvCxnSpPr>
            <p:spPr>
              <a:xfrm flipH="1">
                <a:off x="5049078" y="3220278"/>
                <a:ext cx="914398" cy="331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6431BC-77F3-4BCB-8EF8-53101D8BD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476" y="3220278"/>
                <a:ext cx="914398" cy="331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C0A465-9A03-43E0-ADB5-60BA0C7FA360}"/>
                </a:ext>
              </a:extLst>
            </p:cNvPr>
            <p:cNvSpPr/>
            <p:nvPr/>
          </p:nvSpPr>
          <p:spPr>
            <a:xfrm>
              <a:off x="1179441" y="2839277"/>
              <a:ext cx="3869635" cy="86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 for a non-overlapped horseshoe bat call that with &gt;=20 dB signal-to-noise ratio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85B2E9-C466-4DAB-9B69-49D6B159B0CC}"/>
                </a:ext>
              </a:extLst>
            </p:cNvPr>
            <p:cNvSpPr/>
            <p:nvPr/>
          </p:nvSpPr>
          <p:spPr>
            <a:xfrm>
              <a:off x="1179440" y="3866320"/>
              <a:ext cx="3869635" cy="68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 each call into </a:t>
              </a:r>
              <a:r>
                <a:rPr lang="en-US" dirty="0" err="1">
                  <a:solidFill>
                    <a:schemeClr val="tx1"/>
                  </a:solidFill>
                </a:rPr>
                <a:t>iFM</a:t>
              </a:r>
              <a:r>
                <a:rPr lang="en-US" dirty="0">
                  <a:solidFill>
                    <a:schemeClr val="tx1"/>
                  </a:solidFill>
                </a:rPr>
                <a:t>, CF and </a:t>
              </a:r>
              <a:r>
                <a:rPr lang="en-US" dirty="0" err="1">
                  <a:solidFill>
                    <a:schemeClr val="tx1"/>
                  </a:solidFill>
                </a:rPr>
                <a:t>tFM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A75B47-0DB0-4E55-943E-26EA0703DDE6}"/>
                </a:ext>
              </a:extLst>
            </p:cNvPr>
            <p:cNvSpPr/>
            <p:nvPr/>
          </p:nvSpPr>
          <p:spPr>
            <a:xfrm>
              <a:off x="1179440" y="4664760"/>
              <a:ext cx="3869635" cy="1726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 duration and dB rms of each call component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Also measure CF peak frequency,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en-US" dirty="0" err="1">
                  <a:solidFill>
                    <a:schemeClr val="tx1"/>
                  </a:solidFill>
                </a:rPr>
                <a:t>tFM</a:t>
              </a:r>
              <a:r>
                <a:rPr lang="en-US" dirty="0">
                  <a:solidFill>
                    <a:schemeClr val="tx1"/>
                  </a:solidFill>
                </a:rPr>
                <a:t> lower frequency (-10 dB component peak frequency)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2FF6FF-BF90-4A86-9FE0-7F510BD5CFB8}"/>
                </a:ext>
              </a:extLst>
            </p:cNvPr>
            <p:cNvSpPr/>
            <p:nvPr/>
          </p:nvSpPr>
          <p:spPr>
            <a:xfrm>
              <a:off x="6877873" y="2839277"/>
              <a:ext cx="3869635" cy="86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Split each audio files into 50ms windows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DD4353-4353-4E50-930A-F8CC61E087FF}"/>
                </a:ext>
              </a:extLst>
            </p:cNvPr>
            <p:cNvSpPr/>
            <p:nvPr/>
          </p:nvSpPr>
          <p:spPr>
            <a:xfrm>
              <a:off x="6877872" y="3866320"/>
              <a:ext cx="3869635" cy="68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 ‘non-silent’ windows (&gt;= 20dB rms above silent audio).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C85B8-1F4E-4F51-95CC-0CA271508521}"/>
                </a:ext>
              </a:extLst>
            </p:cNvPr>
            <p:cNvSpPr/>
            <p:nvPr/>
          </p:nvSpPr>
          <p:spPr>
            <a:xfrm>
              <a:off x="6877872" y="4664760"/>
              <a:ext cx="3869635" cy="1726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 dominant frequencies, received level and FM terminal frequencies in each window.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0A7976-BB6F-4699-938F-153B007C4B63}"/>
                </a:ext>
              </a:extLst>
            </p:cNvPr>
            <p:cNvSpPr txBox="1"/>
            <p:nvPr/>
          </p:nvSpPr>
          <p:spPr>
            <a:xfrm>
              <a:off x="1603514" y="311425"/>
              <a:ext cx="24251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Video annotation</a:t>
              </a:r>
              <a:endParaRPr lang="en-DE" sz="20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1F7DF6-4A32-4FEF-A18F-ED856403CA69}"/>
                </a:ext>
              </a:extLst>
            </p:cNvPr>
            <p:cNvSpPr txBox="1"/>
            <p:nvPr/>
          </p:nvSpPr>
          <p:spPr>
            <a:xfrm>
              <a:off x="1603514" y="978138"/>
              <a:ext cx="18950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Audio matching</a:t>
              </a:r>
              <a:endParaRPr lang="en-DE" sz="20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36B372-7C7B-40B9-BFAF-9BE5E5EC5A15}"/>
                </a:ext>
              </a:extLst>
            </p:cNvPr>
            <p:cNvSpPr txBox="1"/>
            <p:nvPr/>
          </p:nvSpPr>
          <p:spPr>
            <a:xfrm>
              <a:off x="1106558" y="2329840"/>
              <a:ext cx="28889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Individual call analysis</a:t>
              </a:r>
              <a:endParaRPr lang="en-DE" sz="20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CC1F30-B17F-4293-A38C-F7F9D98866C8}"/>
                </a:ext>
              </a:extLst>
            </p:cNvPr>
            <p:cNvSpPr txBox="1"/>
            <p:nvPr/>
          </p:nvSpPr>
          <p:spPr>
            <a:xfrm>
              <a:off x="6877872" y="2328180"/>
              <a:ext cx="28889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Window analysis</a:t>
              </a:r>
              <a:endParaRPr lang="en-DE" sz="2000" i="1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30AE121-836A-489A-AE03-B0CBFC95CD21}"/>
                </a:ext>
              </a:extLst>
            </p:cNvPr>
            <p:cNvGrpSpPr/>
            <p:nvPr/>
          </p:nvGrpSpPr>
          <p:grpSpPr>
            <a:xfrm>
              <a:off x="3765050" y="2161539"/>
              <a:ext cx="881058" cy="655980"/>
              <a:chOff x="3868799" y="2137741"/>
              <a:chExt cx="881058" cy="6559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AC66FC-4038-4BC7-8339-85288558C4E5}"/>
                  </a:ext>
                </a:extLst>
              </p:cNvPr>
              <p:cNvSpPr/>
              <p:nvPr/>
            </p:nvSpPr>
            <p:spPr>
              <a:xfrm>
                <a:off x="3868799" y="2137741"/>
                <a:ext cx="881058" cy="63444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8DDB19-FFEE-481B-9671-D1E063CB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2183" y="2287602"/>
                <a:ext cx="93393" cy="73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A5E9EB-500D-4546-8F45-CACAC13F0AAA}"/>
                  </a:ext>
                </a:extLst>
              </p:cNvPr>
              <p:cNvCxnSpPr/>
              <p:nvPr/>
            </p:nvCxnSpPr>
            <p:spPr>
              <a:xfrm>
                <a:off x="4005576" y="2287602"/>
                <a:ext cx="5162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F833DBA-A30F-4A60-BE43-A57275829699}"/>
                  </a:ext>
                </a:extLst>
              </p:cNvPr>
              <p:cNvCxnSpPr/>
              <p:nvPr/>
            </p:nvCxnSpPr>
            <p:spPr>
              <a:xfrm>
                <a:off x="4521783" y="2287602"/>
                <a:ext cx="166687" cy="257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FB597D-0FD2-4F0B-96FE-65E0DC1E8BF4}"/>
                  </a:ext>
                </a:extLst>
              </p:cNvPr>
              <p:cNvCxnSpPr/>
              <p:nvPr/>
            </p:nvCxnSpPr>
            <p:spPr>
              <a:xfrm>
                <a:off x="4521783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F865603-7772-4D49-8B84-861CE49E2E5D}"/>
                  </a:ext>
                </a:extLst>
              </p:cNvPr>
              <p:cNvCxnSpPr/>
              <p:nvPr/>
            </p:nvCxnSpPr>
            <p:spPr>
              <a:xfrm>
                <a:off x="4688470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2A62BF-28D3-4102-BF5F-7D19F0FDC04D}"/>
                  </a:ext>
                </a:extLst>
              </p:cNvPr>
              <p:cNvCxnSpPr/>
              <p:nvPr/>
            </p:nvCxnSpPr>
            <p:spPr>
              <a:xfrm>
                <a:off x="4028658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FD87E37-4707-4F27-B934-0BA444B49C9B}"/>
                  </a:ext>
                </a:extLst>
              </p:cNvPr>
              <p:cNvCxnSpPr/>
              <p:nvPr/>
            </p:nvCxnSpPr>
            <p:spPr>
              <a:xfrm>
                <a:off x="3912183" y="2159274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D90FA53-3FB2-4507-9F5B-28CE99B92BD8}"/>
                </a:ext>
              </a:extLst>
            </p:cNvPr>
            <p:cNvGrpSpPr/>
            <p:nvPr/>
          </p:nvGrpSpPr>
          <p:grpSpPr>
            <a:xfrm>
              <a:off x="8990507" y="2276444"/>
              <a:ext cx="1552672" cy="503582"/>
              <a:chOff x="7553228" y="1695449"/>
              <a:chExt cx="3815753" cy="6344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54C3CB-AF99-41E4-829A-5044847B41C2}"/>
                  </a:ext>
                </a:extLst>
              </p:cNvPr>
              <p:cNvSpPr/>
              <p:nvPr/>
            </p:nvSpPr>
            <p:spPr>
              <a:xfrm>
                <a:off x="8824597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7810CFA-3054-4C7B-92CF-FCF7DC113A89}"/>
                  </a:ext>
                </a:extLst>
              </p:cNvPr>
              <p:cNvGrpSpPr/>
              <p:nvPr/>
            </p:nvGrpSpPr>
            <p:grpSpPr>
              <a:xfrm>
                <a:off x="9099046" y="1845310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BF84C25-8F18-4CC7-928C-8A98F3A38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B17BC8C-2F7B-4D30-A54E-CE7FFAF99FAC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B04C8A4-CB88-456E-869E-499AE214CA97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F5AF9CA-4220-448B-9908-A36F23A8D73C}"/>
                  </a:ext>
                </a:extLst>
              </p:cNvPr>
              <p:cNvGrpSpPr/>
              <p:nvPr/>
            </p:nvGrpSpPr>
            <p:grpSpPr>
              <a:xfrm>
                <a:off x="9429399" y="1802536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E0685C-843A-4153-A523-B1F72FD43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9537722-BCE9-452C-BB56-8422D57F2C56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596EB4F-0A78-4C15-9FA1-424DB5F3C820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4F9F79-B082-43B7-B043-423CAE71B60B}"/>
                  </a:ext>
                </a:extLst>
              </p:cNvPr>
              <p:cNvSpPr/>
              <p:nvPr/>
            </p:nvSpPr>
            <p:spPr>
              <a:xfrm>
                <a:off x="10096789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5D582C-5C41-4DA4-A685-4AA1256CC49A}"/>
                  </a:ext>
                </a:extLst>
              </p:cNvPr>
              <p:cNvSpPr/>
              <p:nvPr/>
            </p:nvSpPr>
            <p:spPr>
              <a:xfrm>
                <a:off x="7553228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970AC3C-1869-4E8E-9604-9AC6D2153D31}"/>
                  </a:ext>
                </a:extLst>
              </p:cNvPr>
              <p:cNvGrpSpPr/>
              <p:nvPr/>
            </p:nvGrpSpPr>
            <p:grpSpPr>
              <a:xfrm>
                <a:off x="7784616" y="1826965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4898B03-3514-4170-9351-3EA3343C8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D45E542-279A-4D26-9871-9D2D64D8AD1D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FAF1D09-A47C-4ECE-9256-98C937301E2B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922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AD0799-5D4D-4D57-98AD-FB58A3847DDF}"/>
              </a:ext>
            </a:extLst>
          </p:cNvPr>
          <p:cNvSpPr txBox="1"/>
          <p:nvPr/>
        </p:nvSpPr>
        <p:spPr>
          <a:xfrm>
            <a:off x="6798004" y="633260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4D3F-725B-4E69-A6B1-4D39A57BA837}"/>
              </a:ext>
            </a:extLst>
          </p:cNvPr>
          <p:cNvSpPr txBox="1"/>
          <p:nvPr/>
        </p:nvSpPr>
        <p:spPr>
          <a:xfrm>
            <a:off x="5145611" y="1220297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E57CF-2137-45AD-99FF-DDECCED894B5}"/>
              </a:ext>
            </a:extLst>
          </p:cNvPr>
          <p:cNvSpPr txBox="1"/>
          <p:nvPr/>
        </p:nvSpPr>
        <p:spPr>
          <a:xfrm>
            <a:off x="5916635" y="1984466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91AEE-12F5-4C28-AF42-B5EF2F99B9C5}"/>
              </a:ext>
            </a:extLst>
          </p:cNvPr>
          <p:cNvGrpSpPr/>
          <p:nvPr/>
        </p:nvGrpSpPr>
        <p:grpSpPr>
          <a:xfrm>
            <a:off x="0" y="-1"/>
            <a:ext cx="8436868" cy="3542805"/>
            <a:chOff x="0" y="-1"/>
            <a:chExt cx="8436868" cy="35428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C6C987-4807-420E-BC5A-1C809FA88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8857" cy="334542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225E6A-C70E-49A5-B560-2316EC3C46C6}"/>
                </a:ext>
              </a:extLst>
            </p:cNvPr>
            <p:cNvGrpSpPr/>
            <p:nvPr/>
          </p:nvGrpSpPr>
          <p:grpSpPr>
            <a:xfrm rot="17409571">
              <a:off x="4621626" y="62820"/>
              <a:ext cx="3505294" cy="3454673"/>
              <a:chOff x="1547703" y="24707228"/>
              <a:chExt cx="4270448" cy="401378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04E163-C496-4E11-AF71-AFA0607D6E50}"/>
                  </a:ext>
                </a:extLst>
              </p:cNvPr>
              <p:cNvGrpSpPr/>
              <p:nvPr/>
            </p:nvGrpSpPr>
            <p:grpSpPr>
              <a:xfrm>
                <a:off x="1547703" y="24707228"/>
                <a:ext cx="4270448" cy="4013786"/>
                <a:chOff x="14098" y="23718189"/>
                <a:chExt cx="4248150" cy="3992828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3F745AF-893D-49D4-9A0A-E17357E649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768" b="12330"/>
                <a:stretch/>
              </p:blipFill>
              <p:spPr bwMode="auto">
                <a:xfrm>
                  <a:off x="14098" y="23718189"/>
                  <a:ext cx="4248150" cy="39928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" name="Picture 7" descr="Image result for microphone cartoons">
                  <a:extLst>
                    <a:ext uri="{FF2B5EF4-FFF2-40B4-BE49-F238E27FC236}">
                      <a16:creationId xmlns:a16="http://schemas.microsoft.com/office/drawing/2014/main" id="{C43FDA7D-CCA8-4632-B7AC-EE389AFB91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6705"/>
                <a:stretch/>
              </p:blipFill>
              <p:spPr bwMode="auto">
                <a:xfrm rot="3300000">
                  <a:off x="1102750" y="25187681"/>
                  <a:ext cx="415532" cy="516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Image result for microphone cartoons">
                  <a:extLst>
                    <a:ext uri="{FF2B5EF4-FFF2-40B4-BE49-F238E27FC236}">
                      <a16:creationId xmlns:a16="http://schemas.microsoft.com/office/drawing/2014/main" id="{144AEDC1-0F71-4567-91D0-BAC468B011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662"/>
                <a:stretch/>
              </p:blipFill>
              <p:spPr bwMode="auto">
                <a:xfrm rot="14220000">
                  <a:off x="3209535" y="25746322"/>
                  <a:ext cx="415532" cy="522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9" descr="Image result for microphone cartoons">
                  <a:extLst>
                    <a:ext uri="{FF2B5EF4-FFF2-40B4-BE49-F238E27FC236}">
                      <a16:creationId xmlns:a16="http://schemas.microsoft.com/office/drawing/2014/main" id="{87D7331D-8AED-49D0-B638-1FFF12FEAF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339"/>
                <a:stretch/>
              </p:blipFill>
              <p:spPr bwMode="auto">
                <a:xfrm rot="1860000" flipV="1">
                  <a:off x="2210891" y="24021670"/>
                  <a:ext cx="415531" cy="518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Image result for 2 cameras cartoons">
                  <a:extLst>
                    <a:ext uri="{FF2B5EF4-FFF2-40B4-BE49-F238E27FC236}">
                      <a16:creationId xmlns:a16="http://schemas.microsoft.com/office/drawing/2014/main" id="{8FEB6AC6-936F-4F45-8F84-88E5F8C565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511" b="13154"/>
                <a:stretch/>
              </p:blipFill>
              <p:spPr bwMode="auto">
                <a:xfrm rot="10682153">
                  <a:off x="1996992" y="26846438"/>
                  <a:ext cx="647103" cy="4616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1" descr="Image result for 2 cameras cartoons">
                  <a:extLst>
                    <a:ext uri="{FF2B5EF4-FFF2-40B4-BE49-F238E27FC236}">
                      <a16:creationId xmlns:a16="http://schemas.microsoft.com/office/drawing/2014/main" id="{153B01EB-F650-4D10-AECA-D1CED169FE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450" b="16784"/>
                <a:stretch/>
              </p:blipFill>
              <p:spPr bwMode="auto">
                <a:xfrm rot="5066743">
                  <a:off x="3015526" y="26201102"/>
                  <a:ext cx="617122" cy="4530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147">
                <a:extLst>
                  <a:ext uri="{FF2B5EF4-FFF2-40B4-BE49-F238E27FC236}">
                    <a16:creationId xmlns:a16="http://schemas.microsoft.com/office/drawing/2014/main" id="{CF61CF13-8343-48B0-A8BA-21080870C533}"/>
                  </a:ext>
                </a:extLst>
              </p:cNvPr>
              <p:cNvSpPr txBox="1"/>
              <p:nvPr/>
            </p:nvSpPr>
            <p:spPr>
              <a:xfrm rot="4190429">
                <a:off x="1666520" y="27343239"/>
                <a:ext cx="1560159" cy="71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Entrance/</a:t>
                </a:r>
              </a:p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Exit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86E93-E4D6-4B73-A2D8-0C7C1DA22439}"/>
                </a:ext>
              </a:extLst>
            </p:cNvPr>
            <p:cNvSpPr txBox="1"/>
            <p:nvPr/>
          </p:nvSpPr>
          <p:spPr>
            <a:xfrm>
              <a:off x="3627029" y="-1"/>
              <a:ext cx="59561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E0E47-53E1-48F6-8D1B-B56C1B2F399D}"/>
                </a:ext>
              </a:extLst>
            </p:cNvPr>
            <p:cNvSpPr txBox="1"/>
            <p:nvPr/>
          </p:nvSpPr>
          <p:spPr>
            <a:xfrm>
              <a:off x="7841250" y="0"/>
              <a:ext cx="59561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DE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B9BACA-9B96-45A7-8FC3-6F2DDA6EDEE9}"/>
              </a:ext>
            </a:extLst>
          </p:cNvPr>
          <p:cNvGrpSpPr/>
          <p:nvPr/>
        </p:nvGrpSpPr>
        <p:grpSpPr>
          <a:xfrm>
            <a:off x="5393997" y="409431"/>
            <a:ext cx="996634" cy="484586"/>
            <a:chOff x="4556878" y="0"/>
            <a:chExt cx="996634" cy="484586"/>
          </a:xfrm>
        </p:grpSpPr>
        <p:sp>
          <p:nvSpPr>
            <p:cNvPr id="21" name="TextBox 147">
              <a:extLst>
                <a:ext uri="{FF2B5EF4-FFF2-40B4-BE49-F238E27FC236}">
                  <a16:creationId xmlns:a16="http://schemas.microsoft.com/office/drawing/2014/main" id="{6B5214DD-191E-4551-9351-D93B69928665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CD8930-BE46-4A0D-8821-128F0BAF2B67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8FA3E4-CE97-46F6-9004-E865EC9F97C9}"/>
              </a:ext>
            </a:extLst>
          </p:cNvPr>
          <p:cNvGrpSpPr/>
          <p:nvPr/>
        </p:nvGrpSpPr>
        <p:grpSpPr>
          <a:xfrm>
            <a:off x="4796648" y="1684546"/>
            <a:ext cx="996634" cy="484586"/>
            <a:chOff x="4556878" y="0"/>
            <a:chExt cx="996634" cy="484586"/>
          </a:xfrm>
        </p:grpSpPr>
        <p:sp>
          <p:nvSpPr>
            <p:cNvPr id="25" name="TextBox 147">
              <a:extLst>
                <a:ext uri="{FF2B5EF4-FFF2-40B4-BE49-F238E27FC236}">
                  <a16:creationId xmlns:a16="http://schemas.microsoft.com/office/drawing/2014/main" id="{77F48EB0-B751-4EA6-A248-A3DCE2ABB4F4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9D8B93-3582-4F42-A16E-8786270378F7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DC4D91-8761-43CC-80F1-AF37F6078123}"/>
              </a:ext>
            </a:extLst>
          </p:cNvPr>
          <p:cNvGrpSpPr/>
          <p:nvPr/>
        </p:nvGrpSpPr>
        <p:grpSpPr>
          <a:xfrm>
            <a:off x="83970" y="1119103"/>
            <a:ext cx="996634" cy="484586"/>
            <a:chOff x="4556878" y="0"/>
            <a:chExt cx="996634" cy="484586"/>
          </a:xfrm>
        </p:grpSpPr>
        <p:sp>
          <p:nvSpPr>
            <p:cNvPr id="28" name="TextBox 147">
              <a:extLst>
                <a:ext uri="{FF2B5EF4-FFF2-40B4-BE49-F238E27FC236}">
                  <a16:creationId xmlns:a16="http://schemas.microsoft.com/office/drawing/2014/main" id="{C0C2DC27-A8F1-4ED9-9569-8AAA2DEB124E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CBFF81-7326-4DFD-893E-D0D1891DCC18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C175B8-1361-4408-ABC2-3E60BA6B1E5C}"/>
              </a:ext>
            </a:extLst>
          </p:cNvPr>
          <p:cNvGrpSpPr/>
          <p:nvPr/>
        </p:nvGrpSpPr>
        <p:grpSpPr>
          <a:xfrm>
            <a:off x="851237" y="337930"/>
            <a:ext cx="996634" cy="484586"/>
            <a:chOff x="4556878" y="0"/>
            <a:chExt cx="996634" cy="484586"/>
          </a:xfrm>
        </p:grpSpPr>
        <p:sp>
          <p:nvSpPr>
            <p:cNvPr id="31" name="TextBox 147">
              <a:extLst>
                <a:ext uri="{FF2B5EF4-FFF2-40B4-BE49-F238E27FC236}">
                  <a16:creationId xmlns:a16="http://schemas.microsoft.com/office/drawing/2014/main" id="{39FDE80B-9753-4E74-A2CC-CBB7A1FAE3E7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E4DEE-02DC-4819-AEAA-B095F60A3BB8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B6F2A6-4C5D-4D85-BC19-CAD8421C5D61}"/>
              </a:ext>
            </a:extLst>
          </p:cNvPr>
          <p:cNvSpPr txBox="1"/>
          <p:nvPr/>
        </p:nvSpPr>
        <p:spPr>
          <a:xfrm>
            <a:off x="6597463" y="987204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E05F1-2FBB-4730-9D51-EF0FE01E797F}"/>
              </a:ext>
            </a:extLst>
          </p:cNvPr>
          <p:cNvSpPr txBox="1"/>
          <p:nvPr/>
        </p:nvSpPr>
        <p:spPr>
          <a:xfrm>
            <a:off x="5450980" y="1089654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77227F-8A8A-4CF0-8462-76714A0D3AF6}"/>
              </a:ext>
            </a:extLst>
          </p:cNvPr>
          <p:cNvSpPr txBox="1"/>
          <p:nvPr/>
        </p:nvSpPr>
        <p:spPr>
          <a:xfrm>
            <a:off x="5947715" y="2229413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EE755-82A8-4820-B7FC-E4B6364EDE23}"/>
              </a:ext>
            </a:extLst>
          </p:cNvPr>
          <p:cNvSpPr txBox="1"/>
          <p:nvPr/>
        </p:nvSpPr>
        <p:spPr>
          <a:xfrm>
            <a:off x="975882" y="1458824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4.78m</a:t>
            </a:r>
            <a:endParaRPr lang="en-DE" sz="11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37847E-FB51-4426-BCCA-0330467B9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271" y="1672712"/>
            <a:ext cx="361905" cy="1714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7F12DAB-3862-485A-AB52-600A29EE7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195" y="1672711"/>
            <a:ext cx="361905" cy="1714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42FEBC-CDFB-4BC3-9277-5DC25505D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664" y="2652208"/>
            <a:ext cx="219878" cy="1809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679C86-911B-4E57-A32C-193BC125F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011" y="2667026"/>
            <a:ext cx="180952" cy="2095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389429-FAE5-41E1-9671-B20F1A5C1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2541" y="2637922"/>
            <a:ext cx="180952" cy="2095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64432C-5376-491F-A917-96AF7CEF78CE}"/>
              </a:ext>
            </a:extLst>
          </p:cNvPr>
          <p:cNvCxnSpPr>
            <a:cxnSpLocks/>
          </p:cNvCxnSpPr>
          <p:nvPr/>
        </p:nvCxnSpPr>
        <p:spPr>
          <a:xfrm>
            <a:off x="2132596" y="737010"/>
            <a:ext cx="120067" cy="214430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CA896F-69E4-4FB9-AAE0-96F35C7C25A7}"/>
              </a:ext>
            </a:extLst>
          </p:cNvPr>
          <p:cNvCxnSpPr>
            <a:cxnSpLocks/>
          </p:cNvCxnSpPr>
          <p:nvPr/>
        </p:nvCxnSpPr>
        <p:spPr>
          <a:xfrm flipH="1">
            <a:off x="700089" y="1536605"/>
            <a:ext cx="2590964" cy="1767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BC7ADB3-E1FA-4C03-A383-D0727E97D0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3297" y="2365549"/>
            <a:ext cx="209524" cy="12381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E20CAC-C93B-4617-9DE2-09D614224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458255" y="2468729"/>
            <a:ext cx="209524" cy="1342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6D784A-F62C-4D54-81FD-49A1DAF56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272549" y="2334470"/>
            <a:ext cx="209524" cy="1342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0D1F6B8-C06F-472C-B068-2EBC4607D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549" y="2465959"/>
            <a:ext cx="209524" cy="12381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D916DF7-B307-4D21-A041-47CDBA79BF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337" y="1470580"/>
            <a:ext cx="504762" cy="114286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C110B-F608-4EF8-BB40-D224CDC7EDAE}"/>
              </a:ext>
            </a:extLst>
          </p:cNvPr>
          <p:cNvCxnSpPr>
            <a:cxnSpLocks/>
          </p:cNvCxnSpPr>
          <p:nvPr/>
        </p:nvCxnSpPr>
        <p:spPr>
          <a:xfrm flipH="1" flipV="1">
            <a:off x="2458256" y="2251756"/>
            <a:ext cx="9243" cy="65813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8E6373-A040-4C6A-828A-F98D6A6DE083}"/>
              </a:ext>
            </a:extLst>
          </p:cNvPr>
          <p:cNvCxnSpPr>
            <a:cxnSpLocks/>
          </p:cNvCxnSpPr>
          <p:nvPr/>
        </p:nvCxnSpPr>
        <p:spPr>
          <a:xfrm>
            <a:off x="1932316" y="2802731"/>
            <a:ext cx="820409" cy="7381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6D5E73B-D6B0-471E-9049-E8DC16A86F5A}"/>
              </a:ext>
            </a:extLst>
          </p:cNvPr>
          <p:cNvSpPr txBox="1"/>
          <p:nvPr/>
        </p:nvSpPr>
        <p:spPr>
          <a:xfrm rot="16200000">
            <a:off x="1760209" y="843273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4.24m</a:t>
            </a:r>
            <a:endParaRPr lang="en-DE" sz="11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A388D5-9387-4593-B464-727008F6B5F8}"/>
              </a:ext>
            </a:extLst>
          </p:cNvPr>
          <p:cNvSpPr txBox="1"/>
          <p:nvPr/>
        </p:nvSpPr>
        <p:spPr>
          <a:xfrm rot="16200000">
            <a:off x="2264959" y="2270795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1.90m</a:t>
            </a:r>
            <a:endParaRPr lang="en-DE" sz="11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DE459F-E37A-4826-95C7-45908996588E}"/>
              </a:ext>
            </a:extLst>
          </p:cNvPr>
          <p:cNvSpPr txBox="1"/>
          <p:nvPr/>
        </p:nvSpPr>
        <p:spPr>
          <a:xfrm>
            <a:off x="1286222" y="2672710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1.60m</a:t>
            </a:r>
            <a:endParaRPr lang="en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66D9E5-E250-48B7-AED2-EB4DFB3D316C}"/>
              </a:ext>
            </a:extLst>
          </p:cNvPr>
          <p:cNvGrpSpPr/>
          <p:nvPr/>
        </p:nvGrpSpPr>
        <p:grpSpPr>
          <a:xfrm>
            <a:off x="-260120" y="0"/>
            <a:ext cx="8832957" cy="6521449"/>
            <a:chOff x="1168630" y="0"/>
            <a:chExt cx="8832957" cy="6521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DB5BAB-3BD2-4FE3-82FF-EE363444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5" y="5556249"/>
              <a:ext cx="2175099" cy="965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85C96D-D98F-44A4-920F-8788C1F3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5" y="336549"/>
              <a:ext cx="2175099" cy="965200"/>
            </a:xfrm>
            <a:prstGeom prst="rect">
              <a:avLst/>
            </a:prstGeom>
          </p:spPr>
        </p:pic>
        <p:pic>
          <p:nvPicPr>
            <p:cNvPr id="6" name="Picture 5" descr="Image result for microphone cartoons">
              <a:extLst>
                <a:ext uri="{FF2B5EF4-FFF2-40B4-BE49-F238E27FC236}">
                  <a16:creationId xmlns:a16="http://schemas.microsoft.com/office/drawing/2014/main" id="{1434F020-EA6A-4698-A207-1C655858CF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2"/>
            <a:stretch/>
          </p:blipFill>
          <p:spPr bwMode="auto">
            <a:xfrm rot="3438442">
              <a:off x="1643253" y="2945605"/>
              <a:ext cx="359526" cy="43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E3FDAE-DA30-4767-8730-110A19C3F144}"/>
                </a:ext>
              </a:extLst>
            </p:cNvPr>
            <p:cNvCxnSpPr/>
            <p:nvPr/>
          </p:nvCxnSpPr>
          <p:spPr>
            <a:xfrm flipH="1">
              <a:off x="2101587" y="1057274"/>
              <a:ext cx="2070363" cy="1981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F64A54-7007-4A8C-A72C-DC257BF68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1225" y="3276599"/>
              <a:ext cx="2152651" cy="22796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2E250B-38AE-472F-AA99-C7C660B0A228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4695825" y="1301749"/>
              <a:ext cx="0" cy="42545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C06682-6770-47DF-B073-68A3799D29B0}"/>
                </a:ext>
              </a:extLst>
            </p:cNvPr>
            <p:cNvSpPr txBox="1"/>
            <p:nvPr/>
          </p:nvSpPr>
          <p:spPr>
            <a:xfrm>
              <a:off x="5890462" y="0"/>
              <a:ext cx="39338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F</a:t>
              </a:r>
              <a:r>
                <a:rPr lang="en-US" sz="2400" i="1" baseline="-25000" dirty="0" err="1"/>
                <a:t>o</a:t>
              </a:r>
              <a:r>
                <a:rPr lang="en-US" sz="2400" dirty="0"/>
                <a:t>: Acoustic fovea frequency</a:t>
              </a:r>
            </a:p>
            <a:p>
              <a:r>
                <a:rPr lang="en-US" sz="2400" i="1" dirty="0" err="1"/>
                <a:t>F</a:t>
              </a:r>
              <a:r>
                <a:rPr lang="en-US" sz="2400" i="1" baseline="-25000" dirty="0" err="1"/>
                <a:t>emit</a:t>
              </a:r>
              <a:r>
                <a:rPr lang="en-US" sz="2400" dirty="0"/>
                <a:t>: Emitted frequency</a:t>
              </a:r>
            </a:p>
            <a:p>
              <a:r>
                <a:rPr lang="en-US" sz="2400" i="1" dirty="0" err="1"/>
                <a:t>F</a:t>
              </a:r>
              <a:r>
                <a:rPr lang="en-US" sz="2400" i="1" baseline="-25000" dirty="0" err="1"/>
                <a:t>rec</a:t>
              </a:r>
              <a:r>
                <a:rPr lang="en-US" sz="2400" dirty="0"/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Recorded frequency</a:t>
              </a:r>
            </a:p>
            <a:p>
              <a:r>
                <a:rPr lang="en-US" sz="2400" i="1" dirty="0"/>
                <a:t>v</a:t>
              </a:r>
              <a:r>
                <a:rPr lang="en-US" sz="2400" dirty="0"/>
                <a:t>:</a:t>
              </a:r>
              <a:r>
                <a:rPr lang="en-US" sz="2400" i="1" dirty="0"/>
                <a:t> Flight speed </a:t>
              </a:r>
            </a:p>
            <a:p>
              <a:r>
                <a:rPr lang="el-GR" sz="2400" dirty="0"/>
                <a:t>θ</a:t>
              </a:r>
              <a:r>
                <a:rPr lang="en-US" sz="2400" dirty="0"/>
                <a:t>: Relative angle to mic</a:t>
              </a:r>
              <a:endParaRPr lang="en-DE" sz="2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C07213-50EA-481C-9EEA-0B538938FF14}"/>
                </a:ext>
              </a:extLst>
            </p:cNvPr>
            <p:cNvSpPr txBox="1"/>
            <p:nvPr/>
          </p:nvSpPr>
          <p:spPr>
            <a:xfrm>
              <a:off x="4695824" y="5177909"/>
              <a:ext cx="92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v</a:t>
              </a:r>
              <a:r>
                <a:rPr lang="en-US" i="1" baseline="-25000" dirty="0" err="1"/>
                <a:t>start</a:t>
              </a:r>
              <a:endParaRPr lang="en-DE" i="1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5518FB-F9AA-4AC5-9847-4CFF99A204DE}"/>
                </a:ext>
              </a:extLst>
            </p:cNvPr>
            <p:cNvSpPr txBox="1"/>
            <p:nvPr/>
          </p:nvSpPr>
          <p:spPr>
            <a:xfrm>
              <a:off x="4695824" y="1219378"/>
              <a:ext cx="92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r>
                <a:rPr lang="en-US" i="1" baseline="-25000" dirty="0"/>
                <a:t>end</a:t>
              </a:r>
              <a:endParaRPr lang="en-DE" i="1" baseline="-2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9F5A7F-4BF6-4C5E-82F1-DED2C33998FA}"/>
                </a:ext>
              </a:extLst>
            </p:cNvPr>
            <p:cNvSpPr/>
            <p:nvPr/>
          </p:nvSpPr>
          <p:spPr>
            <a:xfrm>
              <a:off x="1544445" y="3542265"/>
              <a:ext cx="1054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rec</a:t>
              </a:r>
              <a:r>
                <a:rPr lang="en-US" i="1" dirty="0"/>
                <a:t>(start)</a:t>
              </a:r>
              <a:endParaRPr lang="en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65821-7A19-49A4-BF5B-85B32470D9C8}"/>
                </a:ext>
              </a:extLst>
            </p:cNvPr>
            <p:cNvSpPr/>
            <p:nvPr/>
          </p:nvSpPr>
          <p:spPr>
            <a:xfrm>
              <a:off x="1540484" y="2348456"/>
              <a:ext cx="967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rec</a:t>
              </a:r>
              <a:r>
                <a:rPr lang="en-US" i="1" dirty="0"/>
                <a:t>(end)</a:t>
              </a:r>
              <a:endParaRPr lang="en-D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07C965-C50D-4349-A92B-75422A375AE3}"/>
                </a:ext>
              </a:extLst>
            </p:cNvPr>
            <p:cNvSpPr/>
            <p:nvPr/>
          </p:nvSpPr>
          <p:spPr>
            <a:xfrm>
              <a:off x="3570176" y="1548028"/>
              <a:ext cx="1058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emit</a:t>
              </a:r>
              <a:r>
                <a:rPr lang="en-US" i="1" dirty="0"/>
                <a:t>(end)</a:t>
              </a:r>
              <a:endParaRPr lang="en-DE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8A43F-F8C4-422F-BB1A-02CB066DA3AC}"/>
                </a:ext>
              </a:extLst>
            </p:cNvPr>
            <p:cNvSpPr/>
            <p:nvPr/>
          </p:nvSpPr>
          <p:spPr>
            <a:xfrm>
              <a:off x="3571559" y="4504849"/>
              <a:ext cx="11453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emit</a:t>
              </a:r>
              <a:r>
                <a:rPr lang="en-US" i="1" dirty="0"/>
                <a:t>(start)</a:t>
              </a:r>
              <a:endParaRPr lang="en-DE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20BD9C-6BE6-4F5D-B6F9-A8E954346FA5}"/>
                </a:ext>
              </a:extLst>
            </p:cNvPr>
            <p:cNvCxnSpPr/>
            <p:nvPr/>
          </p:nvCxnSpPr>
          <p:spPr>
            <a:xfrm>
              <a:off x="2181225" y="3161241"/>
              <a:ext cx="2514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4076A8C-732E-4A95-BBC6-8B3CACCD7FA7}"/>
                </a:ext>
              </a:extLst>
            </p:cNvPr>
            <p:cNvSpPr/>
            <p:nvPr/>
          </p:nvSpPr>
          <p:spPr>
            <a:xfrm rot="2754897">
              <a:off x="1149036" y="2245349"/>
              <a:ext cx="1826239" cy="178705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121B29-3980-486E-A7F9-1C4431C35564}"/>
                </a:ext>
              </a:extLst>
            </p:cNvPr>
            <p:cNvSpPr txBox="1"/>
            <p:nvPr/>
          </p:nvSpPr>
          <p:spPr>
            <a:xfrm>
              <a:off x="2937519" y="2869979"/>
              <a:ext cx="91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US" dirty="0"/>
                <a:t>= 90</a:t>
              </a:r>
              <a:r>
                <a:rPr lang="en-US" baseline="30000" dirty="0"/>
                <a:t>o</a:t>
              </a:r>
              <a:endParaRPr lang="en-DE" baseline="30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1319AC-DCB4-4965-BC21-CBBAF6B1C4F4}"/>
                </a:ext>
              </a:extLst>
            </p:cNvPr>
            <p:cNvSpPr txBox="1"/>
            <p:nvPr/>
          </p:nvSpPr>
          <p:spPr>
            <a:xfrm>
              <a:off x="2691030" y="2311400"/>
              <a:ext cx="91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US" dirty="0"/>
                <a:t>=135</a:t>
              </a:r>
              <a:r>
                <a:rPr lang="en-US" baseline="30000" dirty="0"/>
                <a:t>o</a:t>
              </a:r>
              <a:endParaRPr lang="en-DE" baseline="30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5BEA4-123A-4B2C-975D-F8E5177E455B}"/>
                </a:ext>
              </a:extLst>
            </p:cNvPr>
            <p:cNvSpPr txBox="1"/>
            <p:nvPr/>
          </p:nvSpPr>
          <p:spPr>
            <a:xfrm>
              <a:off x="2732097" y="3621761"/>
              <a:ext cx="96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US" dirty="0"/>
                <a:t>= 45</a:t>
              </a:r>
              <a:r>
                <a:rPr lang="en-US" baseline="30000" dirty="0"/>
                <a:t>o</a:t>
              </a:r>
              <a:endParaRPr lang="en-DE" baseline="300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10F2F6-3213-45F9-8564-9732A821227C}"/>
                </a:ext>
              </a:extLst>
            </p:cNvPr>
            <p:cNvGrpSpPr/>
            <p:nvPr/>
          </p:nvGrpSpPr>
          <p:grpSpPr>
            <a:xfrm>
              <a:off x="4533899" y="3038474"/>
              <a:ext cx="161925" cy="122767"/>
              <a:chOff x="4524375" y="2893484"/>
              <a:chExt cx="171449" cy="26775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BF70930-714A-48F0-A493-9322F6DE6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4375" y="2893484"/>
                <a:ext cx="0" cy="2677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5271AA6-A68C-4590-B678-58A7C1617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4375" y="2893484"/>
                <a:ext cx="171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C12B1-5C38-475A-8BA1-A789BAE0E7F9}"/>
                </a:ext>
              </a:extLst>
            </p:cNvPr>
            <p:cNvSpPr/>
            <p:nvPr/>
          </p:nvSpPr>
          <p:spPr>
            <a:xfrm>
              <a:off x="5890462" y="3099857"/>
              <a:ext cx="4111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/>
                <a:t>F</a:t>
              </a:r>
              <a:r>
                <a:rPr lang="en-US" sz="2800" i="1" baseline="-25000" dirty="0" err="1"/>
                <a:t>rec</a:t>
              </a:r>
              <a:r>
                <a:rPr lang="en-US" sz="2800" i="1" baseline="-25000" dirty="0"/>
                <a:t> </a:t>
              </a:r>
              <a:r>
                <a:rPr lang="en-US" sz="2800" i="1" dirty="0"/>
                <a:t> = f(</a:t>
              </a:r>
              <a:r>
                <a:rPr lang="en-US" sz="2800" i="1" dirty="0" err="1"/>
                <a:t>F</a:t>
              </a:r>
              <a:r>
                <a:rPr lang="en-US" sz="2800" i="1" baseline="-25000" dirty="0" err="1"/>
                <a:t>emit</a:t>
              </a:r>
              <a:r>
                <a:rPr lang="en-US" sz="2800" i="1" dirty="0"/>
                <a:t>, flight angle, v)</a:t>
              </a:r>
              <a:endParaRPr lang="en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51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tbeleyur</dc:creator>
  <cp:lastModifiedBy>tbeleyur</cp:lastModifiedBy>
  <cp:revision>14</cp:revision>
  <dcterms:created xsi:type="dcterms:W3CDTF">2020-12-19T15:56:56Z</dcterms:created>
  <dcterms:modified xsi:type="dcterms:W3CDTF">2021-01-12T00:16:45Z</dcterms:modified>
</cp:coreProperties>
</file>