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CAA137B-16A0-45FA-AAA8-43B5B7DAC01B}">
  <a:tblStyle styleId="{DCAA137B-16A0-45FA-AAA8-43B5B7DAC01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6900"/>
            </a:lvl1pPr>
            <a:lvl2pPr lvl="1" rtl="0" algn="ctr">
              <a:spcBef>
                <a:spcPts val="0"/>
              </a:spcBef>
              <a:buSzPct val="100000"/>
              <a:defRPr sz="6900"/>
            </a:lvl2pPr>
            <a:lvl3pPr lvl="2" rtl="0" algn="ctr">
              <a:spcBef>
                <a:spcPts val="0"/>
              </a:spcBef>
              <a:buSzPct val="100000"/>
              <a:defRPr sz="6900"/>
            </a:lvl3pPr>
            <a:lvl4pPr lvl="3" rtl="0" algn="ctr">
              <a:spcBef>
                <a:spcPts val="0"/>
              </a:spcBef>
              <a:buSzPct val="100000"/>
              <a:defRPr sz="6900"/>
            </a:lvl4pPr>
            <a:lvl5pPr lvl="4" rtl="0" algn="ctr">
              <a:spcBef>
                <a:spcPts val="0"/>
              </a:spcBef>
              <a:buSzPct val="100000"/>
              <a:defRPr sz="6900"/>
            </a:lvl5pPr>
            <a:lvl6pPr lvl="5" rtl="0" algn="ctr">
              <a:spcBef>
                <a:spcPts val="0"/>
              </a:spcBef>
              <a:buSzPct val="100000"/>
              <a:defRPr sz="6900"/>
            </a:lvl6pPr>
            <a:lvl7pPr lvl="6" rtl="0" algn="ctr">
              <a:spcBef>
                <a:spcPts val="0"/>
              </a:spcBef>
              <a:buSzPct val="100000"/>
              <a:defRPr sz="6900"/>
            </a:lvl7pPr>
            <a:lvl8pPr lvl="7" rtl="0" algn="ctr">
              <a:spcBef>
                <a:spcPts val="0"/>
              </a:spcBef>
              <a:buSzPct val="100000"/>
              <a:defRPr sz="6900"/>
            </a:lvl8pPr>
            <a:lvl9pPr lvl="8" rtl="0" algn="ctr">
              <a:spcBef>
                <a:spcPts val="0"/>
              </a:spcBef>
              <a:buSzPct val="100000"/>
              <a:defRPr sz="6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16000"/>
            </a:lvl1pPr>
            <a:lvl2pPr lvl="1" rtl="0" algn="ctr">
              <a:spcBef>
                <a:spcPts val="0"/>
              </a:spcBef>
              <a:buSzPct val="100000"/>
              <a:defRPr sz="16000"/>
            </a:lvl2pPr>
            <a:lvl3pPr lvl="2" rtl="0" algn="ctr">
              <a:spcBef>
                <a:spcPts val="0"/>
              </a:spcBef>
              <a:buSzPct val="100000"/>
              <a:defRPr sz="16000"/>
            </a:lvl3pPr>
            <a:lvl4pPr lvl="3" rtl="0" algn="ctr">
              <a:spcBef>
                <a:spcPts val="0"/>
              </a:spcBef>
              <a:buSzPct val="100000"/>
              <a:defRPr sz="16000"/>
            </a:lvl4pPr>
            <a:lvl5pPr lvl="4" rtl="0" algn="ctr">
              <a:spcBef>
                <a:spcPts val="0"/>
              </a:spcBef>
              <a:buSzPct val="100000"/>
              <a:defRPr sz="16000"/>
            </a:lvl5pPr>
            <a:lvl6pPr lvl="5" rtl="0" algn="ctr">
              <a:spcBef>
                <a:spcPts val="0"/>
              </a:spcBef>
              <a:buSzPct val="100000"/>
              <a:defRPr sz="16000"/>
            </a:lvl6pPr>
            <a:lvl7pPr lvl="6" rtl="0" algn="ctr">
              <a:spcBef>
                <a:spcPts val="0"/>
              </a:spcBef>
              <a:buSzPct val="100000"/>
              <a:defRPr sz="16000"/>
            </a:lvl7pPr>
            <a:lvl8pPr lvl="7" rtl="0" algn="ctr">
              <a:spcBef>
                <a:spcPts val="0"/>
              </a:spcBef>
              <a:buSzPct val="100000"/>
              <a:defRPr sz="16000"/>
            </a:lvl8pPr>
            <a:lvl9pPr lvl="8" rtl="0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buSzPct val="100000"/>
              <a:defRPr sz="3200"/>
            </a:lvl2pPr>
            <a:lvl3pPr lvl="2" rtl="0">
              <a:spcBef>
                <a:spcPts val="0"/>
              </a:spcBef>
              <a:buSzPct val="100000"/>
              <a:defRPr sz="3200"/>
            </a:lvl3pPr>
            <a:lvl4pPr lvl="3" rtl="0">
              <a:spcBef>
                <a:spcPts val="0"/>
              </a:spcBef>
              <a:buSzPct val="100000"/>
              <a:defRPr sz="3200"/>
            </a:lvl4pPr>
            <a:lvl5pPr lvl="4" rtl="0">
              <a:spcBef>
                <a:spcPts val="0"/>
              </a:spcBef>
              <a:buSzPct val="100000"/>
              <a:defRPr sz="3200"/>
            </a:lvl5pPr>
            <a:lvl6pPr lvl="5" rtl="0">
              <a:spcBef>
                <a:spcPts val="0"/>
              </a:spcBef>
              <a:buSzPct val="100000"/>
              <a:defRPr sz="3200"/>
            </a:lvl6pPr>
            <a:lvl7pPr lvl="6" rtl="0">
              <a:spcBef>
                <a:spcPts val="0"/>
              </a:spcBef>
              <a:buSzPct val="100000"/>
              <a:defRPr sz="3200"/>
            </a:lvl7pPr>
            <a:lvl8pPr lvl="7" rtl="0">
              <a:spcBef>
                <a:spcPts val="0"/>
              </a:spcBef>
              <a:buSzPct val="100000"/>
              <a:defRPr sz="3200"/>
            </a:lvl8pPr>
            <a:lvl9pPr lvl="8" rtl="0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>
              <a:spcBef>
                <a:spcPts val="0"/>
              </a:spcBef>
              <a:buSzPct val="100000"/>
              <a:defRPr sz="6400"/>
            </a:lvl1pPr>
            <a:lvl2pPr lvl="1" rtl="0">
              <a:spcBef>
                <a:spcPts val="0"/>
              </a:spcBef>
              <a:buSzPct val="100000"/>
              <a:defRPr sz="6400"/>
            </a:lvl2pPr>
            <a:lvl3pPr lvl="2" rtl="0">
              <a:spcBef>
                <a:spcPts val="0"/>
              </a:spcBef>
              <a:buSzPct val="100000"/>
              <a:defRPr sz="6400"/>
            </a:lvl3pPr>
            <a:lvl4pPr lvl="3" rtl="0">
              <a:spcBef>
                <a:spcPts val="0"/>
              </a:spcBef>
              <a:buSzPct val="100000"/>
              <a:defRPr sz="6400"/>
            </a:lvl4pPr>
            <a:lvl5pPr lvl="4" rtl="0">
              <a:spcBef>
                <a:spcPts val="0"/>
              </a:spcBef>
              <a:buSzPct val="100000"/>
              <a:defRPr sz="6400"/>
            </a:lvl5pPr>
            <a:lvl6pPr lvl="5" rtl="0">
              <a:spcBef>
                <a:spcPts val="0"/>
              </a:spcBef>
              <a:buSzPct val="100000"/>
              <a:defRPr sz="6400"/>
            </a:lvl6pPr>
            <a:lvl7pPr lvl="6" rtl="0">
              <a:spcBef>
                <a:spcPts val="0"/>
              </a:spcBef>
              <a:buSzPct val="100000"/>
              <a:defRPr sz="6400"/>
            </a:lvl7pPr>
            <a:lvl8pPr lvl="7" rtl="0">
              <a:spcBef>
                <a:spcPts val="0"/>
              </a:spcBef>
              <a:buSzPct val="100000"/>
              <a:defRPr sz="6400"/>
            </a:lvl8pPr>
            <a:lvl9pPr lvl="8" rtl="0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5600"/>
            </a:lvl1pPr>
            <a:lvl2pPr lvl="1" rtl="0" algn="ctr">
              <a:spcBef>
                <a:spcPts val="0"/>
              </a:spcBef>
              <a:buSzPct val="100000"/>
              <a:defRPr sz="5600"/>
            </a:lvl2pPr>
            <a:lvl3pPr lvl="2" rtl="0" algn="ctr">
              <a:spcBef>
                <a:spcPts val="0"/>
              </a:spcBef>
              <a:buSzPct val="100000"/>
              <a:defRPr sz="5600"/>
            </a:lvl3pPr>
            <a:lvl4pPr lvl="3" rtl="0" algn="ctr">
              <a:spcBef>
                <a:spcPts val="0"/>
              </a:spcBef>
              <a:buSzPct val="100000"/>
              <a:defRPr sz="5600"/>
            </a:lvl4pPr>
            <a:lvl5pPr lvl="4" rtl="0" algn="ctr">
              <a:spcBef>
                <a:spcPts val="0"/>
              </a:spcBef>
              <a:buSzPct val="100000"/>
              <a:defRPr sz="5600"/>
            </a:lvl5pPr>
            <a:lvl6pPr lvl="5" rtl="0" algn="ctr">
              <a:spcBef>
                <a:spcPts val="0"/>
              </a:spcBef>
              <a:buSzPct val="100000"/>
              <a:defRPr sz="5600"/>
            </a:lvl6pPr>
            <a:lvl7pPr lvl="6" rtl="0" algn="ctr">
              <a:spcBef>
                <a:spcPts val="0"/>
              </a:spcBef>
              <a:buSzPct val="100000"/>
              <a:defRPr sz="5600"/>
            </a:lvl7pPr>
            <a:lvl8pPr lvl="7" rtl="0" algn="ctr">
              <a:spcBef>
                <a:spcPts val="0"/>
              </a:spcBef>
              <a:buSzPct val="100000"/>
              <a:defRPr sz="5600"/>
            </a:lvl8pPr>
            <a:lvl9pPr lvl="8" rtl="0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215347" y="1014581"/>
            <a:ext cx="119766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___________________________________________________________________________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15347" y="1690441"/>
            <a:ext cx="11976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___________________________________________________________________________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15347" y="2564053"/>
            <a:ext cx="11976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01993" y="1426464"/>
            <a:ext cx="11976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Multi-Layered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Dictionary Learning for Face Spoofing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443050" y="3235600"/>
            <a:ext cx="36945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Atif Ahmed (aa3931)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Srinidhi Srinivas (ss5145)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Thejaswi Muniyappa (t</a:t>
            </a: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m2848</a:t>
            </a: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799432" y="5224517"/>
            <a:ext cx="2981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April, 2017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-37707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rtl="0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- Training on MNIST</a:t>
            </a:r>
          </a:p>
        </p:txBody>
      </p:sp>
      <p:sp>
        <p:nvSpPr>
          <p:cNvPr id="129" name="Shape 129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05037" y="1161545"/>
            <a:ext cx="117183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we tried with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features.</a:t>
            </a: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 with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 learning.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" name="Shape 131"/>
          <p:cNvGraphicFramePr/>
          <p:nvPr/>
        </p:nvGraphicFramePr>
        <p:xfrm>
          <a:off x="720225" y="18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{DCAA137B-16A0-45FA-AAA8-43B5B7DAC01B}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Dataset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Feature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Training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Test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MNIST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784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40,000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Shape 132"/>
          <p:cNvGraphicFramePr/>
          <p:nvPr/>
        </p:nvGraphicFramePr>
        <p:xfrm>
          <a:off x="720225" y="399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{DCAA137B-16A0-45FA-AAA8-43B5B7DAC01B}</a:tableStyleId>
              </a:tblPr>
              <a:tblGrid>
                <a:gridCol w="1714500"/>
                <a:gridCol w="1714500"/>
                <a:gridCol w="1714500"/>
                <a:gridCol w="1910100"/>
                <a:gridCol w="1518900"/>
                <a:gridCol w="1714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Dataset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Feature Size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(1 Layer)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Feature Size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(2 Layer)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Feature Size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(3 Layer)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Training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Test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MNIST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200 - 100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400 - 200 - 100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40,000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-37707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and Results on MNIST</a:t>
            </a:r>
          </a:p>
        </p:txBody>
      </p:sp>
      <p:sp>
        <p:nvSpPr>
          <p:cNvPr id="138" name="Shape 138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801350" y="94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{DCAA137B-16A0-45FA-AAA8-43B5B7DAC01B}</a:tableStyleId>
              </a:tblPr>
              <a:tblGrid>
                <a:gridCol w="1816425"/>
                <a:gridCol w="1816425"/>
                <a:gridCol w="1816425"/>
                <a:gridCol w="1816425"/>
                <a:gridCol w="1816425"/>
              </a:tblGrid>
              <a:tr h="4350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MNIST </a:t>
                      </a:r>
                      <a:r>
                        <a:rPr b="1" lang="en-US"/>
                        <a:t>Dataset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Raw Dataset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Shallow (1-layer)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2-layer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3-layer</a:t>
                      </a:r>
                    </a:p>
                  </a:txBody>
                  <a:tcPr marT="91425" marB="91425" marR="91425" marL="91425" anchor="ctr"/>
                </a:tc>
              </a:tr>
              <a:tr h="422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 (%)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93.58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94.413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95.88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94.6</a:t>
                      </a:r>
                    </a:p>
                  </a:txBody>
                  <a:tcPr marT="91425" marB="91425" marR="91425" marL="91425" anchor="ctr"/>
                </a:tc>
              </a:tr>
              <a:tr h="422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Testing Time (sec.)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7.15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1.29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0.67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descr="image (1)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875" y="2464875"/>
            <a:ext cx="5128125" cy="3533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image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349" y="2464875"/>
            <a:ext cx="5333899" cy="3533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-37707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- NUAA</a:t>
            </a:r>
          </a:p>
        </p:txBody>
      </p:sp>
      <p:sp>
        <p:nvSpPr>
          <p:cNvPr id="147" name="Shape 147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descr="http://parnec.nuaa.edu.cn/xtan/data/Fig1.JPG" id="148" name="Shape 14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305037" y="1161545"/>
            <a:ext cx="117183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of photograph imposters collected with cheap webcams.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x 64 images of 2 classes (client or impostor).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Shape 150"/>
          <p:cNvGraphicFramePr/>
          <p:nvPr/>
        </p:nvGraphicFramePr>
        <p:xfrm>
          <a:off x="9525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{DCAA137B-16A0-45FA-AAA8-43B5B7DAC01B}</a:tableStyleId>
              </a:tblPr>
              <a:tblGrid>
                <a:gridCol w="1705325"/>
                <a:gridCol w="1656425"/>
              </a:tblGrid>
              <a:tr h="536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Training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Test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36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3491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9123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1" name="Shape 15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</p:txBody>
      </p:sp>
      <p:pic>
        <p:nvPicPr>
          <p:cNvPr descr="http://parnec.nuaa.edu.cn/xtan/data/Fig1.JPG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9950" y="2299025"/>
            <a:ext cx="6266399" cy="39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-37707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Preprocessing - NUAA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05050" y="1161549"/>
            <a:ext cx="11718300" cy="5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extract the face using Viola Jones face detection algorithm.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detecting the face, the image is converted to grayscale and is normalized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cropped images are 64 x 64. Hence, every image is represented as a vector of length 4096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325" y="2264724"/>
            <a:ext cx="1952850" cy="19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637" y="2817575"/>
            <a:ext cx="1003000" cy="11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0125" y="2679413"/>
            <a:ext cx="904875" cy="11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730650" y="2608950"/>
            <a:ext cx="16647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ace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Detection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818950" y="2264725"/>
            <a:ext cx="17472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Gray scale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and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normalization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5138362" y="3429000"/>
            <a:ext cx="70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>
            <a:off x="8360750" y="3391725"/>
            <a:ext cx="70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7" name="Shape 167"/>
          <p:cNvSpPr txBox="1"/>
          <p:nvPr/>
        </p:nvSpPr>
        <p:spPr>
          <a:xfrm>
            <a:off x="2899275" y="4242400"/>
            <a:ext cx="1664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Original Image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-37707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on NUAA</a:t>
            </a:r>
          </a:p>
        </p:txBody>
      </p:sp>
      <p:sp>
        <p:nvSpPr>
          <p:cNvPr id="173" name="Shape 173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05037" y="1161545"/>
            <a:ext cx="117183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we tried with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features.</a:t>
            </a: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 with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 learning.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Shape 175"/>
          <p:cNvGraphicFramePr/>
          <p:nvPr/>
        </p:nvGraphicFramePr>
        <p:xfrm>
          <a:off x="720225" y="18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{DCAA137B-16A0-45FA-AAA8-43B5B7DAC01B}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Dataset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Feature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Training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Test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MNIST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784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40,000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NUAA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4096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3,491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9123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/>
        </p:nvGraphicFramePr>
        <p:xfrm>
          <a:off x="720225" y="399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{DCAA137B-16A0-45FA-AAA8-43B5B7DAC01B}</a:tableStyleId>
              </a:tblPr>
              <a:tblGrid>
                <a:gridCol w="1714500"/>
                <a:gridCol w="1714500"/>
                <a:gridCol w="1714500"/>
                <a:gridCol w="1910100"/>
                <a:gridCol w="1518900"/>
                <a:gridCol w="1714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Dataset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Feature Size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(1 Layer)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Feature Size 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(2 Layer)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Feature Size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(3 Layer)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Training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Test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MNIST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200 - 100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400 - 200 - 100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40,000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NUAA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512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1024 - 512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1024 - 512 - 256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3,491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9123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-37707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and Results on NUAA</a:t>
            </a:r>
          </a:p>
        </p:txBody>
      </p:sp>
      <p:sp>
        <p:nvSpPr>
          <p:cNvPr id="182" name="Shape 182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801350" y="94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{DCAA137B-16A0-45FA-AAA8-43B5B7DAC01B}</a:tableStyleId>
              </a:tblPr>
              <a:tblGrid>
                <a:gridCol w="1816425"/>
                <a:gridCol w="1816425"/>
                <a:gridCol w="1816425"/>
                <a:gridCol w="1816425"/>
                <a:gridCol w="1816425"/>
              </a:tblGrid>
              <a:tr h="435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MNIST Dataset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Raw Dataset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Shallow (1-layer)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2-layer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3-layer</a:t>
                      </a:r>
                    </a:p>
                  </a:txBody>
                  <a:tcPr marT="91425" marB="91425" marR="91425" marL="91425" anchor="ctr"/>
                </a:tc>
              </a:tr>
              <a:tr h="422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 (%)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64.04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66.2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67.12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66.12</a:t>
                      </a:r>
                    </a:p>
                  </a:txBody>
                  <a:tcPr marT="91425" marB="91425" marR="91425" marL="91425" anchor="ctr"/>
                </a:tc>
              </a:tr>
              <a:tr h="422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Testing Time (sec.)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3.13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0.13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0.13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0.14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descr="image (2)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50" y="2393975"/>
            <a:ext cx="5715000" cy="3533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image (3).png"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750" y="2378174"/>
            <a:ext cx="5370850" cy="35495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Effect of various activation functions</a:t>
            </a:r>
          </a:p>
        </p:txBody>
      </p:sp>
      <p:sp>
        <p:nvSpPr>
          <p:cNvPr id="191" name="Shape 191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05037" y="1161545"/>
            <a:ext cx="117183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reference paper [2] uses only linear activation functions in all the layers.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tried with other activation functions also like tanh and sigmoid.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algorithm, inverse of the activation functions have to be used. 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layer we project the values to a specified interval (e.g. [-1, +1] for arctanh).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Shape 193"/>
          <p:cNvGraphicFramePr/>
          <p:nvPr/>
        </p:nvGraphicFramePr>
        <p:xfrm>
          <a:off x="952500" y="415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{DCAA137B-16A0-45FA-AAA8-43B5B7DAC01B}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Layers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200, 100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400, 200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50, 25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63.86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51.31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60.61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for multi-layered dictionary learning</a:t>
            </a:r>
          </a:p>
        </p:txBody>
      </p:sp>
      <p:sp>
        <p:nvSpPr>
          <p:cNvPr id="199" name="Shape 199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05037" y="1161545"/>
            <a:ext cx="117183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have proven the convergence guarantees for single level dictionary learning. These proofs are very hard to replicate for multiple layers.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parameters required to be solved increases when multiple layers of dictionaries are learned simultaneously. With limited training data, this could lead to overfitting.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05037" y="1133263"/>
            <a:ext cx="11718235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Multi-layered dictionary gives better results and testing times than shallow dictionary learning.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earning different levels of dictionaries along with the coefficients is not the same as learning a single (collapsed) dictionary and its corresponding features (even with linear activation functions).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single-level problem (single level) is a bi-linear problem and 2-level problem is a tri-linear problem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approach for layer-wise learning ensures the convergence of each layer.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Regularization at final layer can be used to control sparsity and prevent overfitting.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</p:txBody>
      </p:sp>
      <p:sp>
        <p:nvSpPr>
          <p:cNvPr id="213" name="Shape 213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05037" y="1133263"/>
            <a:ext cx="11718235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images in 2D format instead of a vector. The data will then become multi-dimensional which calls for multi-dimensional dictionary learning.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other kind of sparsity measures and comparing performance.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Improving performance for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nonlinear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activation functions.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61597" y="1348958"/>
            <a:ext cx="11308784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of availability of silicone masks has increased the crime related to face spoofing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Spoofing is difficult to be identified by single-layered pre-defined dictionaries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multi-layered dictionaries for sparse approximation provide a superior performance for such applications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Motivation: Improve the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spoofing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multi-l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ayered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dictionaries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231" y="4181801"/>
            <a:ext cx="2798926" cy="178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7828" y="4179203"/>
            <a:ext cx="2736081" cy="178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7503" y="4179203"/>
            <a:ext cx="2600324" cy="178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20" name="Shape 220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305050" y="805799"/>
            <a:ext cx="11718300" cy="52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Ishan Manjani, Snigdha Tariyal et. al “Detecting Silicone Mask Based Presentation Attack via Deep Dictionary Learning”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January 2017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Snigdha Tariyal, Angshul Majumdar  “Deep Dictionary Learning”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May 2011</a:t>
            </a: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Teresa Bufford, Yuxin Chen “When Dictionary Learning Meets Classification”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UCLA April 2013</a:t>
            </a: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Di Wen, Hu Han “Face Spoof Detection with Image Distortion Analysis”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Transactions on Information Forensics and Security 2015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Miao Zheng, Jiajun Bu “Graph Regularized Sparse Coding for Image Representation”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May 2011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Yang, Jimei, and Ming-Hsuan Yang. "Top-down visual saliency via joint crf and dictionary learning." </a:t>
            </a:r>
            <a:r>
              <a:rPr i="1"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IEEE Transactions on Pattern Analysis and Machine Intelligence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(2016).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X.Tan, Y.Li, J.Liu and L.Jiang “Face Liveness Detection from a single image with sparse low rank bilinear discriminative model ”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11th European Conference on Computer Vision (ECCV 10), Crete, 	Greece. September 2010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22" name="Shape 222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8" name="Shape 228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864300" y="2670399"/>
            <a:ext cx="44634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  <p:sp>
        <p:nvSpPr>
          <p:cNvPr id="230" name="Shape 230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</p:txBody>
      </p:sp>
      <p:sp>
        <p:nvSpPr>
          <p:cNvPr id="76" name="Shape 76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73764" y="1680019"/>
            <a:ext cx="11718235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image, compute the sparse approximation and classify if the image is spoofed.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compute the sparse approximation?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the dictionary and sparse approximat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input dataset of images.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classify?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the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using the 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sparse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the input data.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2724346" y="1036948"/>
            <a:ext cx="6975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“Face Spoofing Detection in unconstrained environment”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</a:p>
        </p:txBody>
      </p:sp>
      <p:sp>
        <p:nvSpPr>
          <p:cNvPr id="84" name="Shape 84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95611" y="1491483"/>
            <a:ext cx="117183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Attack Detection (PAD) algorithms rely on domain knowledge.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like Motion, Texture, Reflectance and Image Quality are considered by PAD.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Spoofing is difficult to incorporate texture in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Boltzmann machine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Regularized Sparse Coding is also used for Image Representation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Multi-layered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Learning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82775" y="1067775"/>
            <a:ext cx="11809500" cy="529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9" r="0" t="-699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Multi-layered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Dictionary Learning via Greedy Algorithm – 1st Layer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6647478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12562" y="1156582"/>
            <a:ext cx="11718300" cy="4956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67" r="0" t="-737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Multi-layered Dictionary Learning via Greedy Algorithm – Continuing it with other layers</a:t>
            </a:r>
          </a:p>
        </p:txBody>
      </p:sp>
      <p:sp>
        <p:nvSpPr>
          <p:cNvPr id="105" name="Shape 105"/>
          <p:cNvSpPr/>
          <p:nvPr/>
        </p:nvSpPr>
        <p:spPr>
          <a:xfrm>
            <a:off x="0" y="6647478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75" y="1173550"/>
            <a:ext cx="11447998" cy="46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-37707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</p:txBody>
      </p:sp>
      <p:sp>
        <p:nvSpPr>
          <p:cNvPr id="112" name="Shape 112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25" y="1835218"/>
            <a:ext cx="113157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-37707"/>
            <a:ext cx="12192000" cy="744537"/>
          </a:xfrm>
          <a:prstGeom prst="flowChartProcess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-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on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MNIST</a:t>
            </a:r>
          </a:p>
        </p:txBody>
      </p:sp>
      <p:sp>
        <p:nvSpPr>
          <p:cNvPr id="119" name="Shape 119"/>
          <p:cNvSpPr/>
          <p:nvPr/>
        </p:nvSpPr>
        <p:spPr>
          <a:xfrm>
            <a:off x="0" y="6627813"/>
            <a:ext cx="12192000" cy="230187"/>
          </a:xfrm>
          <a:prstGeom prst="flowChartProcess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COMS 4772: ADVANCED MACHINE LEARNING                                                                                                                                                                                                                   COLUMBIA UNIVERSITY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5037" y="1161545"/>
            <a:ext cx="11718235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of handwritten digits provided by Yann Lecun*.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 x 28 images for 10 classes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Shape 121"/>
          <p:cNvGraphicFramePr/>
          <p:nvPr/>
        </p:nvGraphicFramePr>
        <p:xfrm>
          <a:off x="1099175" y="30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{DCAA137B-16A0-45FA-AAA8-43B5B7DAC01B}</a:tableStyleId>
              </a:tblPr>
              <a:tblGrid>
                <a:gridCol w="1867325"/>
                <a:gridCol w="1867325"/>
              </a:tblGrid>
              <a:tr h="518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Training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Test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8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40,000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8,000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675" y="1822875"/>
            <a:ext cx="5779800" cy="43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596700" y="6273575"/>
            <a:ext cx="82644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* http://yann.lecun.com/exdb/mnist/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