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>
      <p:cViewPr varScale="1">
        <p:scale>
          <a:sx n="96" d="100"/>
          <a:sy n="96" d="100"/>
        </p:scale>
        <p:origin x="200" y="7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74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6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3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63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12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95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81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755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68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82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883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65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thejaswia/IBM-applied-data-scie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jpg"/><Relationship Id="rId7" Type="http://schemas.openxmlformats.org/officeDocument/2006/relationships/image" Target="../media/image26.png"/><Relationship Id="rId12" Type="http://schemas.openxmlformats.org/officeDocument/2006/relationships/image" Target="../media/image31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pattFill prst="pct75">
            <a:fgClr>
              <a:srgbClr val="2EC1F5"/>
            </a:fgClr>
            <a:bgClr>
              <a:schemeClr val="bg1"/>
            </a:bgClr>
          </a:pattFill>
        </p:spPr>
        <p:txBody>
          <a:bodyPr wrap="square" lIns="0" tIns="0" rIns="0" bIns="0" rtlCol="0"/>
          <a:lstStyle/>
          <a:p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140955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0" marR="5080" indent="0">
              <a:lnSpc>
                <a:spcPct val="100000"/>
              </a:lnSpc>
              <a:spcBef>
                <a:spcPts val="1540"/>
              </a:spcBef>
              <a:buNone/>
            </a:pPr>
            <a:r>
              <a:rPr sz="6000" spc="-150" dirty="0">
                <a:solidFill>
                  <a:srgbClr val="000000"/>
                </a:solidFill>
              </a:rPr>
              <a:t>Data Science Capstone  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8196581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dirty="0" err="1">
                <a:latin typeface="Arial"/>
                <a:cs typeface="Arial"/>
              </a:rPr>
              <a:t>Thejaswi</a:t>
            </a:r>
            <a:r>
              <a:rPr lang="en-IN" sz="2400" dirty="0">
                <a:latin typeface="Arial"/>
                <a:cs typeface="Arial"/>
              </a:rPr>
              <a:t> A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latin typeface="Arial"/>
                <a:cs typeface="Arial"/>
              </a:rPr>
              <a:t>https://</a:t>
            </a:r>
            <a:r>
              <a:rPr lang="en-IN" sz="2400" spc="70" dirty="0" err="1">
                <a:latin typeface="Arial"/>
                <a:cs typeface="Arial"/>
              </a:rPr>
              <a:t>github.com</a:t>
            </a:r>
            <a:r>
              <a:rPr lang="en-IN" sz="2400" spc="70" dirty="0">
                <a:latin typeface="Arial"/>
                <a:cs typeface="Arial"/>
              </a:rPr>
              <a:t>/</a:t>
            </a:r>
            <a:r>
              <a:rPr lang="en-IN" sz="2400" spc="70" dirty="0" err="1">
                <a:latin typeface="Arial"/>
                <a:cs typeface="Arial"/>
              </a:rPr>
              <a:t>thejaswia</a:t>
            </a:r>
            <a:r>
              <a:rPr lang="en-IN" sz="2400" spc="70" dirty="0">
                <a:latin typeface="Arial"/>
                <a:cs typeface="Arial"/>
              </a:rPr>
              <a:t>/IBM-applied-data-science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latin typeface="Arial"/>
                <a:cs typeface="Arial"/>
              </a:rPr>
              <a:t>16/05/2024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49316"/>
            <a:ext cx="368871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EC1F5"/>
                </a:solidFill>
              </a:rPr>
              <a:t>Data 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375538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2EC1F5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2EC1F5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2EC1F5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0.</a:t>
            </a: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C1F5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Location’</a:t>
            </a:r>
            <a:endParaRPr sz="20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2EC1F5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2EC1F5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2EC1F5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2EC1F5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2EC1F5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2EC1F5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2EC1F5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2EC1F5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2EC1F5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1</a:t>
            </a: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2EC1F5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2EC1F5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2EC1F5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2EC1F5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2EC1F5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0</a:t>
            </a: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2000" u="heavy" spc="-5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</a:t>
            </a:r>
            <a:r>
              <a:rPr lang="en-IN" sz="2000" u="heavy" spc="-5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thejaswia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/IBM-applied-data-science/blob/main/Week1/Data%20wrangling%20.ipynb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77053"/>
            <a:ext cx="65341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EC1F5"/>
                </a:solidFill>
              </a:rPr>
              <a:t>EDA with Data 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30026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2EC1F5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2EC1F5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2EC1F5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2EC1F5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2EC1F5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2EC1F5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2EC1F5"/>
                </a:solidFill>
                <a:latin typeface="Carlito"/>
                <a:cs typeface="Carlito"/>
              </a:rPr>
              <a:t>Year.</a:t>
            </a:r>
            <a:endParaRPr sz="20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2EC1F5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2EC1F5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2EC1F5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2EC1F5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2EC1F5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2EC1F5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2EC1F5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2EC1F5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2EC1F5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2EC1F5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2EC1F5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2EC1F5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2EC1F5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2EC1F5"/>
                </a:solidFill>
                <a:latin typeface="Carlito"/>
                <a:cs typeface="Carlito"/>
              </a:rPr>
              <a:t>Trend</a:t>
            </a:r>
            <a:endParaRPr sz="20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2EC1F5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 to</a:t>
            </a:r>
            <a:endParaRPr sz="20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2EC1F5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2EC1F5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2EC1F5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model</a:t>
            </a:r>
            <a:endParaRPr sz="20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thejaswia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/IBM-applied-data-science/blob/main/Week2/EDA%20with%20Visualization.ipynb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77053"/>
            <a:ext cx="324548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EC1F5"/>
                </a:solidFill>
              </a:rPr>
              <a:t>EDA with 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3760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2EC1F5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2EC1F5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2EC1F5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Database.</a:t>
            </a:r>
            <a:endParaRPr sz="20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2EC1F5"/>
                </a:solidFill>
                <a:latin typeface="Carlito"/>
                <a:cs typeface="Carlito"/>
              </a:rPr>
              <a:t>integration.</a:t>
            </a:r>
            <a:endParaRPr sz="20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2EC1F5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2EC1F5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dataset.</a:t>
            </a:r>
            <a:endParaRPr sz="20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2EC1F5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2EC1F5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2EC1F5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2EC1F5"/>
                </a:solidFill>
                <a:latin typeface="Carlito"/>
                <a:cs typeface="Carlito"/>
              </a:rPr>
              <a:t>outcomes</a:t>
            </a:r>
            <a:endParaRPr sz="2000" dirty="0">
              <a:solidFill>
                <a:srgbClr val="2EC1F5"/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2000" u="heavy" spc="-5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</a:t>
            </a:r>
            <a:r>
              <a:rPr lang="en-IN" sz="2000" u="heavy" spc="-5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thejaswia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/IBM-applied-data-science/blob/main/Week2/EDA%20with%20SQL.ipynb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77053"/>
            <a:ext cx="87337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>
                <a:solidFill>
                  <a:srgbClr val="2EC1F5"/>
                </a:solidFill>
              </a:rPr>
              <a:t>Build </a:t>
            </a:r>
            <a:r>
              <a:rPr spc="-315" dirty="0">
                <a:solidFill>
                  <a:srgbClr val="2EC1F5"/>
                </a:solidFill>
              </a:rPr>
              <a:t>an </a:t>
            </a:r>
            <a:r>
              <a:rPr spc="-190" dirty="0">
                <a:solidFill>
                  <a:srgbClr val="2EC1F5"/>
                </a:solidFill>
              </a:rPr>
              <a:t>interactive </a:t>
            </a:r>
            <a:r>
              <a:rPr spc="-295" dirty="0">
                <a:solidFill>
                  <a:srgbClr val="2EC1F5"/>
                </a:solidFill>
              </a:rPr>
              <a:t>map </a:t>
            </a:r>
            <a:r>
              <a:rPr spc="-45" dirty="0">
                <a:solidFill>
                  <a:srgbClr val="2EC1F5"/>
                </a:solidFill>
              </a:rPr>
              <a:t>with</a:t>
            </a:r>
            <a:r>
              <a:rPr spc="-780" dirty="0">
                <a:solidFill>
                  <a:srgbClr val="2EC1F5"/>
                </a:solidFill>
              </a:rPr>
              <a:t> </a:t>
            </a:r>
            <a:r>
              <a:rPr spc="-270" dirty="0">
                <a:solidFill>
                  <a:srgbClr val="2EC1F5"/>
                </a:solidFill>
              </a:rPr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0112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2EC1F5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2EC1F5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2EC1F5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2EC1F5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2EC1F5"/>
                </a:solidFill>
                <a:latin typeface="Carlito"/>
                <a:cs typeface="Carlito"/>
              </a:rPr>
              <a:t>City.</a:t>
            </a:r>
            <a:endParaRPr sz="20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2EC1F5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2EC1F5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2EC1F5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location.</a:t>
            </a:r>
            <a:endParaRPr sz="20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thejaswia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/IBM-applied-data-science/blob/main/Week3/Interactive%20Visual%20Analytics%20with%20Folium.ipynb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77053"/>
            <a:ext cx="832929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EC1F5"/>
                </a:solidFill>
              </a:rPr>
              <a:t>Build a Dashboard with Plotly 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9704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2EC1F5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2EC1F5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plot.</a:t>
            </a:r>
            <a:endParaRPr sz="20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2EC1F5"/>
                </a:solidFill>
                <a:latin typeface="Carlito"/>
                <a:cs typeface="Carlito"/>
              </a:rPr>
              <a:t>rates.</a:t>
            </a:r>
            <a:endParaRPr sz="20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2EC1F5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2EC1F5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kg.</a:t>
            </a: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2EC1F5"/>
                </a:solidFill>
                <a:latin typeface="Carlito"/>
                <a:cs typeface="Carlito"/>
              </a:rPr>
              <a:t>rate.</a:t>
            </a:r>
            <a:endParaRPr sz="20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2EC1F5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2EC1F5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2EC1F5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and</a:t>
            </a: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2EC1F5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2EC1F5"/>
                </a:solidFill>
                <a:latin typeface="Carlito"/>
                <a:cs typeface="Carlito"/>
              </a:rPr>
              <a:t>category.</a:t>
            </a:r>
            <a:endParaRPr sz="20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thejaswia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/IBM-applied-data-science/blob/main/Week3/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77053"/>
            <a:ext cx="791908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EC1F5"/>
                </a:solidFill>
              </a:rPr>
              <a:t>Predictive analysis 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872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</a:rPr>
              <a:t>https://</a:t>
            </a:r>
            <a:r>
              <a:rPr lang="en-IN" sz="2000" dirty="0" err="1">
                <a:latin typeface="Carlito"/>
                <a:cs typeface="Carlito"/>
              </a:rPr>
              <a:t>github.com</a:t>
            </a:r>
            <a:r>
              <a:rPr lang="en-IN" sz="2000" dirty="0">
                <a:latin typeface="Carlito"/>
                <a:cs typeface="Carlito"/>
              </a:rPr>
              <a:t>/</a:t>
            </a:r>
            <a:r>
              <a:rPr lang="en-IN" sz="2000" dirty="0" err="1">
                <a:latin typeface="Carlito"/>
                <a:cs typeface="Carlito"/>
              </a:rPr>
              <a:t>thejaswia</a:t>
            </a:r>
            <a:r>
              <a:rPr lang="en-IN" sz="2000" dirty="0">
                <a:latin typeface="Carlito"/>
                <a:cs typeface="Carlito"/>
              </a:rPr>
              <a:t>/IBM-applied-data-science/blob/main/Week4/Machine%20Learning%20Prediction.ipynb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2EC1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2EC1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2EC1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2EC1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2EC1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2EC1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2EC1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2EC1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dirty="0">
                <a:solidFill>
                  <a:srgbClr val="2EC1F5"/>
                </a:solidFill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EC1F5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2EC1F5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2EC1F5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2EC1F5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2EC1F5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2EC1F5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2EC1F5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2EC1F5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2EC1F5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2EC1F5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2EC1F5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2EC1F5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2EC1F5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2EC1F5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2EC1F5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2EC1F5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2EC1F5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2EC1F5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2EC1F5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2EC1F5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2EC1F5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2EC1F5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2EC1F5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2EC1F5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2EC1F5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2EC1F5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2EC1F5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2EC1F5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2EC1F5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2EC1F5"/>
                </a:solidFill>
                <a:latin typeface="Carlito"/>
                <a:cs typeface="Carlito"/>
              </a:rPr>
              <a:t>accuracy.</a:t>
            </a:r>
            <a:endParaRPr sz="1800" dirty="0">
              <a:solidFill>
                <a:srgbClr val="2EC1F5"/>
              </a:solidFill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 </a:t>
            </a:r>
            <a:r>
              <a:rPr sz="720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 </a:t>
            </a:r>
            <a:r>
              <a:rPr lang="en-US" sz="720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2EC1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2EC1F5"/>
                </a:solidFill>
              </a:rPr>
              <a:t>Flight </a:t>
            </a:r>
            <a:r>
              <a:rPr sz="3600" spc="-229" dirty="0">
                <a:solidFill>
                  <a:srgbClr val="2EC1F5"/>
                </a:solidFill>
              </a:rPr>
              <a:t>Number </a:t>
            </a:r>
            <a:r>
              <a:rPr sz="3600" spc="-300" dirty="0">
                <a:solidFill>
                  <a:srgbClr val="2EC1F5"/>
                </a:solidFill>
              </a:rPr>
              <a:t>vs. </a:t>
            </a:r>
            <a:r>
              <a:rPr sz="3600" spc="-310" dirty="0">
                <a:solidFill>
                  <a:srgbClr val="2EC1F5"/>
                </a:solidFill>
              </a:rPr>
              <a:t>Launch</a:t>
            </a:r>
            <a:r>
              <a:rPr sz="3600" spc="-765" dirty="0">
                <a:solidFill>
                  <a:srgbClr val="2EC1F5"/>
                </a:solidFill>
              </a:rPr>
              <a:t> </a:t>
            </a:r>
            <a:r>
              <a:rPr sz="3600" spc="-265" dirty="0">
                <a:solidFill>
                  <a:srgbClr val="2EC1F5"/>
                </a:solidFill>
              </a:rPr>
              <a:t>Site</a:t>
            </a:r>
            <a:endParaRPr sz="3600" dirty="0">
              <a:solidFill>
                <a:srgbClr val="2EC1F5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3594" y="4343400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2EC1F5"/>
                </a:solidFill>
                <a:latin typeface="Carlito"/>
                <a:cs typeface="Carlito"/>
              </a:rPr>
              <a:t>Green indicates successful </a:t>
            </a:r>
            <a:r>
              <a:rPr sz="1600" spc="-10" dirty="0">
                <a:solidFill>
                  <a:srgbClr val="2EC1F5"/>
                </a:solidFill>
                <a:latin typeface="Carlito"/>
                <a:cs typeface="Carlito"/>
              </a:rPr>
              <a:t>launch; </a:t>
            </a:r>
            <a:r>
              <a:rPr sz="1600" spc="-15" dirty="0">
                <a:solidFill>
                  <a:srgbClr val="2EC1F5"/>
                </a:solidFill>
                <a:latin typeface="Carlito"/>
                <a:cs typeface="Carlito"/>
              </a:rPr>
              <a:t>Purple </a:t>
            </a:r>
            <a:r>
              <a:rPr sz="1600" spc="-20" dirty="0">
                <a:solidFill>
                  <a:srgbClr val="2EC1F5"/>
                </a:solidFill>
                <a:latin typeface="Carlito"/>
                <a:cs typeface="Carlito"/>
              </a:rPr>
              <a:t>indicates unsuccessful</a:t>
            </a:r>
            <a:r>
              <a:rPr sz="1600" spc="180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2EC1F5"/>
                </a:solidFill>
                <a:latin typeface="Carlito"/>
                <a:cs typeface="Carlito"/>
              </a:rPr>
              <a:t>launch.</a:t>
            </a:r>
            <a:endParaRPr sz="1600">
              <a:solidFill>
                <a:srgbClr val="2EC1F5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4914900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2EC1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2EC1F5"/>
                </a:solidFill>
              </a:rPr>
              <a:t>Payload </a:t>
            </a:r>
            <a:r>
              <a:rPr sz="3600" spc="-300" dirty="0">
                <a:solidFill>
                  <a:srgbClr val="2EC1F5"/>
                </a:solidFill>
              </a:rPr>
              <a:t>vs. </a:t>
            </a:r>
            <a:r>
              <a:rPr sz="3600" spc="-310" dirty="0">
                <a:solidFill>
                  <a:srgbClr val="2EC1F5"/>
                </a:solidFill>
              </a:rPr>
              <a:t>Launch</a:t>
            </a:r>
            <a:r>
              <a:rPr sz="3600" spc="-495" dirty="0">
                <a:solidFill>
                  <a:srgbClr val="2EC1F5"/>
                </a:solidFill>
              </a:rPr>
              <a:t> </a:t>
            </a:r>
            <a:r>
              <a:rPr sz="3600" spc="-260" dirty="0">
                <a:solidFill>
                  <a:srgbClr val="2EC1F5"/>
                </a:solidFill>
              </a:rPr>
              <a:t>Site</a:t>
            </a:r>
            <a:endParaRPr sz="3600" dirty="0">
              <a:solidFill>
                <a:srgbClr val="2EC1F5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2EC1F5"/>
                </a:solidFill>
                <a:latin typeface="Carlito"/>
                <a:cs typeface="Carlito"/>
              </a:rPr>
              <a:t>Green indicates successful </a:t>
            </a:r>
            <a:r>
              <a:rPr sz="1600" spc="-10" dirty="0">
                <a:solidFill>
                  <a:srgbClr val="2EC1F5"/>
                </a:solidFill>
                <a:latin typeface="Carlito"/>
                <a:cs typeface="Carlito"/>
              </a:rPr>
              <a:t>launch; </a:t>
            </a:r>
            <a:r>
              <a:rPr sz="1600" spc="-15" dirty="0">
                <a:solidFill>
                  <a:srgbClr val="2EC1F5"/>
                </a:solidFill>
                <a:latin typeface="Carlito"/>
                <a:cs typeface="Carlito"/>
              </a:rPr>
              <a:t>Purple </a:t>
            </a:r>
            <a:r>
              <a:rPr sz="1600" spc="-20" dirty="0">
                <a:solidFill>
                  <a:srgbClr val="2EC1F5"/>
                </a:solidFill>
                <a:latin typeface="Carlito"/>
                <a:cs typeface="Carlito"/>
              </a:rPr>
              <a:t>indicates unsuccessful</a:t>
            </a:r>
            <a:r>
              <a:rPr sz="1600" spc="185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2EC1F5"/>
                </a:solidFill>
                <a:latin typeface="Carlito"/>
                <a:cs typeface="Carlito"/>
              </a:rPr>
              <a:t>launch.</a:t>
            </a:r>
            <a:endParaRPr sz="1600" dirty="0">
              <a:solidFill>
                <a:srgbClr val="2EC1F5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dirty="0">
                <a:solidFill>
                  <a:srgbClr val="2EC1F5"/>
                </a:solidFill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2EC1F5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2EC1F5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2EC1F5"/>
                </a:solidFill>
                <a:latin typeface="Carlito"/>
                <a:cs typeface="Carlito"/>
              </a:rPr>
              <a:t>(3)</a:t>
            </a:r>
            <a:endParaRPr sz="22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2EC1F5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EC1F5"/>
                </a:solidFill>
                <a:latin typeface="Carlito"/>
                <a:cs typeface="Carlito"/>
              </a:rPr>
              <a:t>(4)</a:t>
            </a:r>
            <a:endParaRPr sz="22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2EC1F5"/>
                </a:solidFill>
                <a:latin typeface="Carlito"/>
                <a:cs typeface="Carlito"/>
              </a:rPr>
              <a:t>(6)</a:t>
            </a:r>
            <a:endParaRPr sz="22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2EC1F5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2EC1F5"/>
                </a:solidFill>
                <a:latin typeface="Carlito"/>
                <a:cs typeface="Carlito"/>
              </a:rPr>
              <a:t>(16)</a:t>
            </a:r>
            <a:endParaRPr sz="22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C1F5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2EC1F5"/>
                </a:solidFill>
                <a:latin typeface="Carlito"/>
                <a:cs typeface="Carlito"/>
              </a:rPr>
              <a:t>(46)</a:t>
            </a:r>
            <a:endParaRPr sz="22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2EC1F5"/>
                </a:solidFill>
                <a:latin typeface="Carlito"/>
                <a:cs typeface="Carlito"/>
              </a:rPr>
              <a:t>(47)</a:t>
            </a:r>
            <a:endParaRPr sz="2200" dirty="0">
              <a:solidFill>
                <a:srgbClr val="2EC1F5"/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2EC1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92305"/>
            <a:ext cx="522020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EC1F5"/>
                </a:solidFill>
              </a:rPr>
              <a:t>Success rate vs. Orbit type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EC1F5"/>
                </a:solidFill>
                <a:latin typeface="Carlito"/>
                <a:cs typeface="Carlito"/>
              </a:rPr>
              <a:t>Success </a:t>
            </a:r>
            <a:r>
              <a:rPr sz="1800" spc="-25" dirty="0">
                <a:solidFill>
                  <a:srgbClr val="2EC1F5"/>
                </a:solidFill>
                <a:latin typeface="Carlito"/>
                <a:cs typeface="Carlito"/>
              </a:rPr>
              <a:t>Rate </a:t>
            </a:r>
            <a:r>
              <a:rPr sz="1800" spc="-20" dirty="0">
                <a:solidFill>
                  <a:srgbClr val="2EC1F5"/>
                </a:solidFill>
                <a:latin typeface="Carlito"/>
                <a:cs typeface="Carlito"/>
              </a:rPr>
              <a:t>Scale</a:t>
            </a:r>
            <a:r>
              <a:rPr sz="1800" spc="-65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EC1F5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2EC1F5"/>
                </a:solidFill>
                <a:latin typeface="Carlito"/>
                <a:cs typeface="Carlito"/>
              </a:rPr>
              <a:t>0 as</a:t>
            </a:r>
            <a:r>
              <a:rPr sz="1800" spc="-70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EC1F5"/>
                </a:solidFill>
                <a:latin typeface="Carlito"/>
                <a:cs typeface="Carlito"/>
              </a:rPr>
              <a:t>0%</a:t>
            </a:r>
            <a:endParaRPr sz="18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solidFill>
                  <a:srgbClr val="2EC1F5"/>
                </a:solidFill>
                <a:latin typeface="Carlito"/>
                <a:cs typeface="Carlito"/>
              </a:rPr>
              <a:t>0.6 as</a:t>
            </a:r>
            <a:r>
              <a:rPr sz="1800" spc="-195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C1F5"/>
                </a:solidFill>
                <a:latin typeface="Carlito"/>
                <a:cs typeface="Carlito"/>
              </a:rPr>
              <a:t>60%  1 as</a:t>
            </a:r>
            <a:r>
              <a:rPr sz="1800" spc="-125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EC1F5"/>
                </a:solidFill>
                <a:latin typeface="Carlito"/>
                <a:cs typeface="Carlito"/>
              </a:rPr>
              <a:t>100%</a:t>
            </a:r>
            <a:endParaRPr sz="1800" dirty="0">
              <a:solidFill>
                <a:srgbClr val="2EC1F5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2EC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2EC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2EC1F5"/>
                </a:solidFill>
              </a:rPr>
              <a:t>Flight </a:t>
            </a:r>
            <a:r>
              <a:rPr sz="3600" spc="-229" dirty="0">
                <a:solidFill>
                  <a:srgbClr val="2EC1F5"/>
                </a:solidFill>
              </a:rPr>
              <a:t>Number </a:t>
            </a:r>
            <a:r>
              <a:rPr sz="3600" spc="-300" dirty="0">
                <a:solidFill>
                  <a:srgbClr val="2EC1F5"/>
                </a:solidFill>
              </a:rPr>
              <a:t>vs. </a:t>
            </a:r>
            <a:r>
              <a:rPr sz="3600" spc="-135" dirty="0">
                <a:solidFill>
                  <a:srgbClr val="2EC1F5"/>
                </a:solidFill>
              </a:rPr>
              <a:t>Orbit</a:t>
            </a:r>
            <a:r>
              <a:rPr sz="3600" spc="-760" dirty="0">
                <a:solidFill>
                  <a:srgbClr val="2EC1F5"/>
                </a:solidFill>
              </a:rPr>
              <a:t> </a:t>
            </a:r>
            <a:r>
              <a:rPr sz="3600" spc="-145" dirty="0">
                <a:solidFill>
                  <a:srgbClr val="2EC1F5"/>
                </a:solidFill>
              </a:rPr>
              <a:t>type</a:t>
            </a:r>
            <a:endParaRPr sz="3600" dirty="0">
              <a:solidFill>
                <a:srgbClr val="2EC1F5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2EC1F5"/>
                </a:solidFill>
                <a:latin typeface="Carlito"/>
                <a:cs typeface="Carlito"/>
              </a:rPr>
              <a:t>Green indicates successful </a:t>
            </a:r>
            <a:r>
              <a:rPr sz="1600" spc="-10" dirty="0">
                <a:solidFill>
                  <a:srgbClr val="2EC1F5"/>
                </a:solidFill>
                <a:latin typeface="Carlito"/>
                <a:cs typeface="Carlito"/>
              </a:rPr>
              <a:t>launch; </a:t>
            </a:r>
            <a:r>
              <a:rPr sz="1600" spc="-15" dirty="0">
                <a:solidFill>
                  <a:srgbClr val="2EC1F5"/>
                </a:solidFill>
                <a:latin typeface="Carlito"/>
                <a:cs typeface="Carlito"/>
              </a:rPr>
              <a:t>Purple </a:t>
            </a:r>
            <a:r>
              <a:rPr sz="1600" spc="-20" dirty="0">
                <a:solidFill>
                  <a:srgbClr val="2EC1F5"/>
                </a:solidFill>
                <a:latin typeface="Carlito"/>
                <a:cs typeface="Carlito"/>
              </a:rPr>
              <a:t>indicates unsuccessful</a:t>
            </a:r>
            <a:r>
              <a:rPr sz="1600" spc="185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2EC1F5"/>
                </a:solidFill>
                <a:latin typeface="Carlito"/>
                <a:cs typeface="Carlito"/>
              </a:rPr>
              <a:t>launch.</a:t>
            </a:r>
            <a:endParaRPr sz="1600" dirty="0">
              <a:solidFill>
                <a:srgbClr val="2EC1F5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2EC1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2EC1F5"/>
                </a:solidFill>
              </a:rPr>
              <a:t>Payload </a:t>
            </a:r>
            <a:r>
              <a:rPr sz="3600" spc="-300" dirty="0">
                <a:solidFill>
                  <a:srgbClr val="2EC1F5"/>
                </a:solidFill>
              </a:rPr>
              <a:t>vs. </a:t>
            </a:r>
            <a:r>
              <a:rPr sz="3600" spc="-135" dirty="0">
                <a:solidFill>
                  <a:srgbClr val="2EC1F5"/>
                </a:solidFill>
              </a:rPr>
              <a:t>Orbit</a:t>
            </a:r>
            <a:r>
              <a:rPr sz="3600" spc="-465" dirty="0">
                <a:solidFill>
                  <a:srgbClr val="2EC1F5"/>
                </a:solidFill>
              </a:rPr>
              <a:t> </a:t>
            </a:r>
            <a:r>
              <a:rPr sz="3600" spc="-145" dirty="0">
                <a:solidFill>
                  <a:srgbClr val="2EC1F5"/>
                </a:solidFill>
              </a:rPr>
              <a:t>type</a:t>
            </a:r>
            <a:endParaRPr sz="3600" dirty="0">
              <a:solidFill>
                <a:srgbClr val="2EC1F5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2EC1F5"/>
                </a:solidFill>
                <a:latin typeface="Carlito"/>
                <a:cs typeface="Carlito"/>
              </a:rPr>
              <a:t>Green indicates successful </a:t>
            </a:r>
            <a:r>
              <a:rPr sz="1600" spc="-10" dirty="0">
                <a:solidFill>
                  <a:srgbClr val="2EC1F5"/>
                </a:solidFill>
                <a:latin typeface="Carlito"/>
                <a:cs typeface="Carlito"/>
              </a:rPr>
              <a:t>launch; </a:t>
            </a:r>
            <a:r>
              <a:rPr sz="1600" spc="-15" dirty="0">
                <a:solidFill>
                  <a:srgbClr val="2EC1F5"/>
                </a:solidFill>
                <a:latin typeface="Carlito"/>
                <a:cs typeface="Carlito"/>
              </a:rPr>
              <a:t>Purple </a:t>
            </a:r>
            <a:r>
              <a:rPr sz="1600" spc="-20" dirty="0">
                <a:solidFill>
                  <a:srgbClr val="2EC1F5"/>
                </a:solidFill>
                <a:latin typeface="Carlito"/>
                <a:cs typeface="Carlito"/>
              </a:rPr>
              <a:t>indicates unsuccessful</a:t>
            </a:r>
            <a:r>
              <a:rPr sz="1600" spc="185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2EC1F5"/>
                </a:solidFill>
                <a:latin typeface="Carlito"/>
                <a:cs typeface="Carlito"/>
              </a:rPr>
              <a:t>launch.</a:t>
            </a:r>
            <a:endParaRPr sz="1600" dirty="0">
              <a:solidFill>
                <a:srgbClr val="2EC1F5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2EC1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8" y="507291"/>
            <a:ext cx="53009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EC1F5"/>
                </a:solidFill>
              </a:rPr>
              <a:t>Launch Success Yearly Trend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2EC1F5"/>
                </a:solidFill>
                <a:latin typeface="Carlito"/>
                <a:cs typeface="Carlito"/>
              </a:rPr>
              <a:t>95% confidence interval  </a:t>
            </a:r>
            <a:r>
              <a:rPr sz="1600" spc="-10" dirty="0">
                <a:solidFill>
                  <a:srgbClr val="2EC1F5"/>
                </a:solidFill>
                <a:latin typeface="Carlito"/>
                <a:cs typeface="Carlito"/>
              </a:rPr>
              <a:t>(light blue</a:t>
            </a:r>
            <a:r>
              <a:rPr sz="1600" spc="-100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2EC1F5"/>
                </a:solidFill>
                <a:latin typeface="Carlito"/>
                <a:cs typeface="Carlito"/>
              </a:rPr>
              <a:t>shading)</a:t>
            </a:r>
            <a:endParaRPr sz="1600" dirty="0">
              <a:solidFill>
                <a:srgbClr val="2EC1F5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7434581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</a:t>
            </a:r>
            <a:r>
              <a:rPr lang="en-US" sz="8000" spc="-112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D</a:t>
            </a:r>
            <a:r>
              <a:rPr lang="en-US" sz="8000" spc="-112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A</a:t>
            </a:r>
            <a:r>
              <a:rPr lang="en-US" sz="8000" spc="-112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</a:t>
            </a:r>
            <a:r>
              <a:rPr lang="en-US" sz="8000" spc="-12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Q</a:t>
            </a:r>
            <a:r>
              <a:rPr lang="en-US" sz="8000" spc="-12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L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77053"/>
            <a:ext cx="5181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EC1F5"/>
                </a:solidFill>
              </a:rPr>
              <a:t>All Launch Site 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72722"/>
            <a:ext cx="94964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EC1F5"/>
                </a:solidFill>
              </a:rPr>
              <a:t>Launch Site Names Beginning with 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77053"/>
            <a:ext cx="71380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EC1F5"/>
                </a:solidFill>
              </a:rPr>
              <a:t>Total Payload Mass from 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77053"/>
            <a:ext cx="77222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EC1F5"/>
                </a:solidFill>
              </a:rPr>
              <a:t>Average Payload Mass by F9 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77053"/>
            <a:ext cx="96551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EC1F5"/>
                </a:solidFill>
              </a:rPr>
              <a:t>First Successful Ground Pad Landing 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dirty="0">
                <a:solidFill>
                  <a:srgbClr val="2EC1F5"/>
                </a:solidFill>
                <a:uFill>
                  <a:solidFill>
                    <a:srgbClr val="7D7D7D"/>
                  </a:solidFill>
                </a:uFill>
              </a:rPr>
              <a:t>Executive 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2EC1F5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2EC1F5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2EC1F5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2EC1F5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2EC1F5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2EC1F5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2EC1F5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2EC1F5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2EC1F5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2EC1F5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2EC1F5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2EC1F5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2EC1F5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2EC1F5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2EC1F5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2EC1F5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2EC1F5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2EC1F5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2EC1F5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2EC1F5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2EC1F5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2EC1F5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2EC1F5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2EC1F5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2EC1F5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2EC1F5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2EC1F5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2EC1F5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models.</a:t>
            </a:r>
            <a:endParaRPr sz="2200" dirty="0">
              <a:solidFill>
                <a:srgbClr val="2EC1F5"/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2EC1F5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2EC1F5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2EC1F5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2EC1F5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2EC1F5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2EC1F5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2EC1F5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2EC1F5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2EC1F5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2EC1F5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2EC1F5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2EC1F5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2EC1F5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2EC1F5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2EC1F5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2EC1F5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2EC1F5"/>
                </a:solidFill>
                <a:latin typeface="Carlito"/>
                <a:cs typeface="Carlito"/>
              </a:rPr>
              <a:t>accuracy.</a:t>
            </a:r>
            <a:endParaRPr sz="2200" dirty="0">
              <a:solidFill>
                <a:srgbClr val="2EC1F5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dirty="0">
                <a:solidFill>
                  <a:srgbClr val="2EC1F5"/>
                </a:solidFill>
              </a:rPr>
              <a:t>Successful Drone Ship Landing with Payload  Between 4000 and 6000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84953"/>
            <a:ext cx="931037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EC1F5"/>
                </a:solidFill>
              </a:rPr>
              <a:t>Total Number of Each Mission 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57215"/>
            <a:ext cx="94386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>
                <a:solidFill>
                  <a:srgbClr val="2EC1F5"/>
                </a:solidFill>
              </a:rPr>
              <a:t>Boosters </a:t>
            </a:r>
            <a:r>
              <a:rPr spc="-105" dirty="0">
                <a:solidFill>
                  <a:srgbClr val="2EC1F5"/>
                </a:solidFill>
              </a:rPr>
              <a:t>that </a:t>
            </a:r>
            <a:r>
              <a:rPr spc="-315" dirty="0">
                <a:solidFill>
                  <a:srgbClr val="2EC1F5"/>
                </a:solidFill>
              </a:rPr>
              <a:t>Carried </a:t>
            </a:r>
            <a:r>
              <a:rPr spc="-285" dirty="0">
                <a:solidFill>
                  <a:srgbClr val="2EC1F5"/>
                </a:solidFill>
              </a:rPr>
              <a:t>Maximum</a:t>
            </a:r>
            <a:r>
              <a:rPr spc="-919" dirty="0">
                <a:solidFill>
                  <a:srgbClr val="2EC1F5"/>
                </a:solidFill>
              </a:rPr>
              <a:t> </a:t>
            </a:r>
            <a:r>
              <a:rPr spc="-434" dirty="0">
                <a:solidFill>
                  <a:srgbClr val="2EC1F5"/>
                </a:solidFill>
              </a:rPr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85207"/>
            <a:ext cx="93840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EC1F5"/>
                </a:solidFill>
              </a:rPr>
              <a:t>2015 Failed Drone Ship Landing 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38275"/>
            <a:ext cx="8989365" cy="1245213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dirty="0">
                <a:solidFill>
                  <a:srgbClr val="2EC1F5"/>
                </a:solidFill>
              </a:rPr>
              <a:t>Ranking Counts of Successful Landings  Between 2010-06-04 and 2017-03-20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dirty="0">
                <a:solidFill>
                  <a:srgbClr val="2EC1F5"/>
                </a:solidFill>
                <a:uFill>
                  <a:solidFill>
                    <a:srgbClr val="7D7D7D"/>
                  </a:solidFill>
                </a:uFill>
              </a:rPr>
              <a:t>Launch Site 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dirty="0">
                <a:solidFill>
                  <a:srgbClr val="2EC1F5"/>
                </a:solidFill>
                <a:uFill>
                  <a:solidFill>
                    <a:srgbClr val="7D7D7D"/>
                  </a:solidFill>
                </a:uFill>
              </a:rPr>
              <a:t>Color-Coded Launch 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dirty="0">
                <a:solidFill>
                  <a:srgbClr val="2EC1F5"/>
                </a:solidFill>
                <a:uFill>
                  <a:solidFill>
                    <a:srgbClr val="7D7D7D"/>
                  </a:solidFill>
                </a:uFill>
              </a:rPr>
              <a:t>Key Location 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205464"/>
            <a:ext cx="299783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EC1F5"/>
                </a:solidFill>
              </a:rPr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spc="-20" dirty="0">
                <a:solidFill>
                  <a:srgbClr val="2EC1F5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2EC1F5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2EC1F5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Here</a:t>
            </a:r>
            <a:endParaRPr sz="22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2EC1F5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2EC1F5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2EC1F5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2EC1F5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USD)</a:t>
            </a:r>
            <a:endParaRPr sz="22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2EC1F5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2EC1F5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2EC1F5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2EC1F5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2EC1F5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2EC1F5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2EC1F5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2EC1F5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1)</a:t>
            </a:r>
            <a:endParaRPr sz="22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2EC1F5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2EC1F5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2EC1F5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2EC1F5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2EC1F5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X</a:t>
            </a:r>
            <a:endParaRPr sz="2200" dirty="0">
              <a:solidFill>
                <a:srgbClr val="2EC1F5"/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solidFill>
                <a:srgbClr val="2EC1F5"/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spc="-20" dirty="0">
                <a:solidFill>
                  <a:srgbClr val="2EC1F5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C1F5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2EC1F5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2EC1F5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2EC1F5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2EC1F5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2EC1F5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2EC1F5"/>
                </a:solidFill>
                <a:latin typeface="Carlito"/>
                <a:cs typeface="Carlito"/>
              </a:rPr>
              <a:t>recovery</a:t>
            </a:r>
            <a:endParaRPr sz="2200" dirty="0">
              <a:solidFill>
                <a:srgbClr val="2EC1F5"/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dirty="0">
                <a:solidFill>
                  <a:srgbClr val="2EC1F5"/>
                </a:solidFill>
                <a:uFill>
                  <a:solidFill>
                    <a:srgbClr val="7D7D7D"/>
                  </a:solidFill>
                </a:uFill>
              </a:rPr>
              <a:t>Successful Launches Across Launch 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dirty="0">
                <a:solidFill>
                  <a:srgbClr val="2EC1F5"/>
                </a:solidFill>
                <a:uFill>
                  <a:solidFill>
                    <a:srgbClr val="7D7D7D"/>
                  </a:solidFill>
                </a:uFill>
              </a:rPr>
              <a:t>Highest Success Rate Launch 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51522"/>
            <a:ext cx="10515600" cy="752769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>
                <a:solidFill>
                  <a:srgbClr val="2EC1F5"/>
                </a:solidFill>
              </a:rPr>
              <a:t>Payload </a:t>
            </a:r>
            <a:r>
              <a:rPr spc="-390" dirty="0">
                <a:solidFill>
                  <a:srgbClr val="2EC1F5"/>
                </a:solidFill>
              </a:rPr>
              <a:t>Mass </a:t>
            </a:r>
            <a:r>
              <a:rPr spc="-365" dirty="0">
                <a:solidFill>
                  <a:srgbClr val="2EC1F5"/>
                </a:solidFill>
              </a:rPr>
              <a:t>vs. </a:t>
            </a:r>
            <a:r>
              <a:rPr spc="-520" dirty="0">
                <a:solidFill>
                  <a:srgbClr val="2EC1F5"/>
                </a:solidFill>
              </a:rPr>
              <a:t>Success </a:t>
            </a:r>
            <a:r>
              <a:rPr spc="-365" dirty="0">
                <a:solidFill>
                  <a:srgbClr val="2EC1F5"/>
                </a:solidFill>
              </a:rPr>
              <a:t>vs. </a:t>
            </a:r>
            <a:r>
              <a:rPr spc="-270" dirty="0">
                <a:solidFill>
                  <a:srgbClr val="2EC1F5"/>
                </a:solidFill>
              </a:rPr>
              <a:t>Booster  </a:t>
            </a:r>
            <a:r>
              <a:rPr u="heavy" spc="-330" dirty="0">
                <a:solidFill>
                  <a:srgbClr val="2EC1F5"/>
                </a:solidFill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solidFill>
                  <a:srgbClr val="2EC1F5"/>
                </a:solidFill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solidFill>
                  <a:srgbClr val="2EC1F5"/>
                </a:solidFill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2EC1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36967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dirty="0"/>
              <a:t>Predictive Analysis  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2EC1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8" y="325313"/>
            <a:ext cx="43865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EC1F5"/>
                </a:solidFill>
              </a:rPr>
              <a:t>Classification Accuracy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2EC1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8" y="419420"/>
            <a:ext cx="37007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EC1F5"/>
                </a:solidFill>
              </a:rPr>
              <a:t>Confusion Matrix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2EC1F5"/>
                </a:solidFill>
                <a:latin typeface="Carlito"/>
                <a:cs typeface="Carlito"/>
              </a:rPr>
              <a:t>Correct predictions are  </a:t>
            </a:r>
            <a:r>
              <a:rPr sz="1800" spc="-5" dirty="0">
                <a:solidFill>
                  <a:srgbClr val="2EC1F5"/>
                </a:solidFill>
                <a:latin typeface="Carlito"/>
                <a:cs typeface="Carlito"/>
              </a:rPr>
              <a:t>on </a:t>
            </a:r>
            <a:r>
              <a:rPr sz="1800" dirty="0">
                <a:solidFill>
                  <a:srgbClr val="2EC1F5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2EC1F5"/>
                </a:solidFill>
                <a:latin typeface="Carlito"/>
                <a:cs typeface="Carlito"/>
              </a:rPr>
              <a:t>diagonal </a:t>
            </a:r>
            <a:r>
              <a:rPr sz="1800" spc="-20" dirty="0">
                <a:solidFill>
                  <a:srgbClr val="2EC1F5"/>
                </a:solidFill>
                <a:latin typeface="Carlito"/>
                <a:cs typeface="Carlito"/>
              </a:rPr>
              <a:t>from </a:t>
            </a:r>
            <a:r>
              <a:rPr sz="1800" spc="-15" dirty="0">
                <a:solidFill>
                  <a:srgbClr val="2EC1F5"/>
                </a:solidFill>
                <a:latin typeface="Carlito"/>
                <a:cs typeface="Carlito"/>
              </a:rPr>
              <a:t>top  </a:t>
            </a:r>
            <a:r>
              <a:rPr sz="1800" spc="-5" dirty="0">
                <a:solidFill>
                  <a:srgbClr val="2EC1F5"/>
                </a:solidFill>
                <a:latin typeface="Carlito"/>
                <a:cs typeface="Carlito"/>
              </a:rPr>
              <a:t>left </a:t>
            </a:r>
            <a:r>
              <a:rPr sz="1800" spc="-15" dirty="0">
                <a:solidFill>
                  <a:srgbClr val="2EC1F5"/>
                </a:solidFill>
                <a:latin typeface="Carlito"/>
                <a:cs typeface="Carlito"/>
              </a:rPr>
              <a:t>to </a:t>
            </a:r>
            <a:r>
              <a:rPr sz="1800" spc="-20" dirty="0">
                <a:solidFill>
                  <a:srgbClr val="2EC1F5"/>
                </a:solidFill>
                <a:latin typeface="Carlito"/>
                <a:cs typeface="Carlito"/>
              </a:rPr>
              <a:t>bottom</a:t>
            </a:r>
            <a:r>
              <a:rPr sz="1800" spc="-80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EC1F5"/>
                </a:solidFill>
                <a:latin typeface="Carlito"/>
                <a:cs typeface="Carlito"/>
              </a:rPr>
              <a:t>right.</a:t>
            </a:r>
            <a:endParaRPr sz="1800" dirty="0">
              <a:solidFill>
                <a:srgbClr val="2EC1F5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39589"/>
            <a:ext cx="32448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EC1F5"/>
                </a:solidFill>
              </a:rPr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 dirty="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 dirty="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39589"/>
            <a:ext cx="24542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EC1F5"/>
                </a:solidFill>
              </a:rPr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93633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https://github.com/thejaswia/IBM-applied-data-science</a:t>
            </a:r>
            <a:endParaRPr lang="en-IN" sz="2000" u="heavy" spc="-10" dirty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dirty="0">
                <a:solidFill>
                  <a:srgbClr val="2EC1F5"/>
                </a:solidFill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2EC1F5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methodology:</a:t>
            </a:r>
            <a:endParaRPr sz="22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2EC1F5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2EC1F5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2EC1F5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2EC1F5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2EC1F5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EC1F5"/>
                </a:solidFill>
                <a:latin typeface="Carlito"/>
                <a:cs typeface="Carlito"/>
              </a:rPr>
              <a:t>page</a:t>
            </a:r>
            <a:endParaRPr sz="18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2EC1F5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2EC1F5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wrangling</a:t>
            </a:r>
            <a:endParaRPr sz="22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2EC1F5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2EC1F5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2EC1F5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2EC1F5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2EC1F5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EC1F5"/>
                </a:solidFill>
                <a:latin typeface="Carlito"/>
                <a:cs typeface="Carlito"/>
              </a:rPr>
              <a:t>otherwise</a:t>
            </a:r>
            <a:endParaRPr sz="18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2EC1F5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2EC1F5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2EC1F5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2EC1F5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2EC1F5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2EC1F5"/>
                </a:solidFill>
                <a:latin typeface="Carlito"/>
                <a:cs typeface="Carlito"/>
              </a:rPr>
              <a:t>SQL</a:t>
            </a:r>
            <a:endParaRPr sz="22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2EC1F5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2EC1F5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2EC1F5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Dash</a:t>
            </a:r>
            <a:endParaRPr sz="22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2EC1F5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2EC1F5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2EC1F5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2EC1F5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C1F5"/>
                </a:solidFill>
                <a:latin typeface="Carlito"/>
                <a:cs typeface="Carlito"/>
              </a:rPr>
              <a:t>models</a:t>
            </a:r>
            <a:endParaRPr sz="22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2EC1F5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2EC1F5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2EC1F5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2EC1F5"/>
                </a:solidFill>
                <a:latin typeface="Carlito"/>
                <a:cs typeface="Carlito"/>
              </a:rPr>
              <a:t>GridSearchCV</a:t>
            </a:r>
            <a:endParaRPr sz="1800" dirty="0">
              <a:solidFill>
                <a:srgbClr val="2EC1F5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94299"/>
            <a:ext cx="60312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EC1F5"/>
                </a:solidFill>
              </a:rPr>
              <a:t>Data Collection 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2EC1F5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2EC1F5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2EC1F5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2EC1F5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2EC1F5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2EC1F5"/>
                </a:solidFill>
                <a:latin typeface="Carlito"/>
                <a:cs typeface="Carlito"/>
              </a:rPr>
              <a:t>entry.</a:t>
            </a:r>
            <a:endParaRPr sz="20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2EC1F5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2EC1F5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C1F5"/>
                </a:solidFill>
                <a:latin typeface="Carlito"/>
                <a:cs typeface="Carlito"/>
              </a:rPr>
              <a:t>webscraping.</a:t>
            </a:r>
            <a:endParaRPr sz="20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2EC1F5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2EC1F5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2EC1F5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2EC1F5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2EC1F5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2EC1F5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2EC1F5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GridFins,</a:t>
            </a: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2EC1F5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2EC1F5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Latitude</a:t>
            </a:r>
            <a:endParaRPr sz="20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2EC1F5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2EC1F5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2EC1F5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2EC1F5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solidFill>
                <a:srgbClr val="2EC1F5"/>
              </a:solidFill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2EC1F5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2EC1F5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2EC1F5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2EC1F5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2EC1F5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2EC1F5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2EC1F5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2EC1F5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2EC1F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C1F5"/>
                </a:solidFill>
                <a:latin typeface="Carlito"/>
                <a:cs typeface="Carlito"/>
              </a:rPr>
              <a:t>Time</a:t>
            </a:r>
            <a:endParaRPr sz="2000" dirty="0">
              <a:solidFill>
                <a:srgbClr val="2EC1F5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2EC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solidFill>
              <a:srgbClr val="2EC1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solidFill>
              <a:srgbClr val="2EC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solidFill>
              <a:srgbClr val="2EC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solidFill>
              <a:srgbClr val="2EC1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solidFill>
              <a:srgbClr val="2EC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solidFill>
              <a:srgbClr val="2EC1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solidFill>
              <a:srgbClr val="2EC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8602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1500" u="sng" spc="-10" dirty="0" err="1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</a:t>
            </a:r>
            <a:r>
              <a:rPr lang="en-IN" sz="1500" u="sng" spc="-10" dirty="0" err="1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thejaswia</a:t>
            </a: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/IBM-applied-data-science/blob/main/Week1/Data%20Collection%20Api%20.ipynb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2EC1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solidFill>
              <a:srgbClr val="2EC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solidFill>
              <a:srgbClr val="2EC1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solidFill>
              <a:srgbClr val="2EC1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solidFill>
              <a:srgbClr val="2EC1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solidFill>
              <a:srgbClr val="2EC1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solidFill>
              <a:srgbClr val="2EC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1500" u="sng" spc="-10" dirty="0" err="1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</a:t>
            </a:r>
            <a:r>
              <a:rPr lang="en-IN" sz="1500" u="sng" spc="-10" dirty="0" err="1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thejaswia</a:t>
            </a: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/IBM-applied-data-science/blob/main/Week1/Data%20wrangling%20.ipynb</a:t>
            </a:r>
            <a:endParaRPr lang="en-IN"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95</TotalTime>
  <Words>2831</Words>
  <Application>Microsoft Macintosh PowerPoint</Application>
  <PresentationFormat>Widescreen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Calibri</vt:lpstr>
      <vt:lpstr>Calibri Light</vt:lpstr>
      <vt:lpstr>Carlito</vt:lpstr>
      <vt:lpstr>Office 2013 - 2022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Thejaswi A</cp:lastModifiedBy>
  <cp:revision>2</cp:revision>
  <dcterms:created xsi:type="dcterms:W3CDTF">2021-08-26T16:53:12Z</dcterms:created>
  <dcterms:modified xsi:type="dcterms:W3CDTF">2024-05-16T07:04:57Z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