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3A336-9A8F-4ACD-907E-F2720AF4BB33}" v="5" dt="2024-07-17T08:34:0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jaswini NS" userId="58decd6aadc30d13" providerId="LiveId" clId="{9763A336-9A8F-4ACD-907E-F2720AF4BB33}"/>
    <pc:docChg chg="undo custSel addSld delSld modSld">
      <pc:chgData name="Thejaswini NS" userId="58decd6aadc30d13" providerId="LiveId" clId="{9763A336-9A8F-4ACD-907E-F2720AF4BB33}" dt="2024-07-17T08:34:09.419" v="18"/>
      <pc:docMkLst>
        <pc:docMk/>
      </pc:docMkLst>
      <pc:sldChg chg="addSp delSp modSp new del mod">
        <pc:chgData name="Thejaswini NS" userId="58decd6aadc30d13" providerId="LiveId" clId="{9763A336-9A8F-4ACD-907E-F2720AF4BB33}" dt="2024-07-17T08:31:44.138" v="9" actId="680"/>
        <pc:sldMkLst>
          <pc:docMk/>
          <pc:sldMk cId="106777914" sldId="256"/>
        </pc:sldMkLst>
        <pc:spChg chg="add del mod">
          <ac:chgData name="Thejaswini NS" userId="58decd6aadc30d13" providerId="LiveId" clId="{9763A336-9A8F-4ACD-907E-F2720AF4BB33}" dt="2024-07-17T08:31:43.941" v="8" actId="22"/>
          <ac:spMkLst>
            <pc:docMk/>
            <pc:sldMk cId="106777914" sldId="256"/>
            <ac:spMk id="5" creationId="{CD364580-060F-9C71-424C-5343F2452417}"/>
          </ac:spMkLst>
        </pc:spChg>
      </pc:sldChg>
      <pc:sldChg chg="new del">
        <pc:chgData name="Thejaswini NS" userId="58decd6aadc30d13" providerId="LiveId" clId="{9763A336-9A8F-4ACD-907E-F2720AF4BB33}" dt="2024-07-17T08:33:18.044" v="12" actId="47"/>
        <pc:sldMkLst>
          <pc:docMk/>
          <pc:sldMk cId="1968750780" sldId="256"/>
        </pc:sldMkLst>
      </pc:sldChg>
      <pc:sldChg chg="add">
        <pc:chgData name="Thejaswini NS" userId="58decd6aadc30d13" providerId="LiveId" clId="{9763A336-9A8F-4ACD-907E-F2720AF4BB33}" dt="2024-07-17T08:33:11.236" v="11"/>
        <pc:sldMkLst>
          <pc:docMk/>
          <pc:sldMk cId="1294349390" sldId="257"/>
        </pc:sldMkLst>
      </pc:sldChg>
      <pc:sldChg chg="add">
        <pc:chgData name="Thejaswini NS" userId="58decd6aadc30d13" providerId="LiveId" clId="{9763A336-9A8F-4ACD-907E-F2720AF4BB33}" dt="2024-07-17T08:33:57.991" v="17"/>
        <pc:sldMkLst>
          <pc:docMk/>
          <pc:sldMk cId="2155657736" sldId="258"/>
        </pc:sldMkLst>
      </pc:sldChg>
      <pc:sldChg chg="new del">
        <pc:chgData name="Thejaswini NS" userId="58decd6aadc30d13" providerId="LiveId" clId="{9763A336-9A8F-4ACD-907E-F2720AF4BB33}" dt="2024-07-17T08:33:46.892" v="16" actId="680"/>
        <pc:sldMkLst>
          <pc:docMk/>
          <pc:sldMk cId="2677587602" sldId="258"/>
        </pc:sldMkLst>
      </pc:sldChg>
      <pc:sldChg chg="add del">
        <pc:chgData name="Thejaswini NS" userId="58decd6aadc30d13" providerId="LiveId" clId="{9763A336-9A8F-4ACD-907E-F2720AF4BB33}" dt="2024-07-17T08:33:46.599" v="15"/>
        <pc:sldMkLst>
          <pc:docMk/>
          <pc:sldMk cId="1629988247" sldId="259"/>
        </pc:sldMkLst>
      </pc:sldChg>
      <pc:sldChg chg="add">
        <pc:chgData name="Thejaswini NS" userId="58decd6aadc30d13" providerId="LiveId" clId="{9763A336-9A8F-4ACD-907E-F2720AF4BB33}" dt="2024-07-17T08:34:09.419" v="18"/>
        <pc:sldMkLst>
          <pc:docMk/>
          <pc:sldMk cId="236335992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91D0-17CB-808D-D6A3-55BA169D4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D00892-A9DE-BA2D-9AAD-7846841F1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97717C-D418-C63C-F86C-D4B91E6C7D28}"/>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556D2DB1-45C7-7F1C-C91D-3B541577F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1A015-B17C-22B3-2BB8-A2C1E36070B8}"/>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275779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821E-D8EF-6ED8-92FE-4AC0874088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38236C-B178-55BF-6E2D-DEA5465EC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BA58B-31B3-C17F-3440-4F58B3BA8E3D}"/>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0D5959C4-282E-479D-A834-39F039FA2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C3E28-747C-2483-4B64-CED91147D707}"/>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400765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0E767-C9A4-0E82-9AB9-2A260CE3C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6FB996-1223-C9B7-D268-FE2FB494B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DC7D7-17D5-0A2C-1F7D-E49CB24A9B49}"/>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539254C3-562C-08B0-BB01-29C5635F7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311CCD-C06F-9441-7259-8D776F8CEA5A}"/>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191951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F037-B5F7-64BE-F32F-F40E978C17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CC6E8-2A48-CA86-FE98-EDD625F0E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74575-CE23-60E6-D625-A06FFC4CC06A}"/>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C416566B-954F-4B34-02EC-DF8C58ED6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BF23-54F8-C9D6-9E11-8C5095735090}"/>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217402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406B-0F44-1FE9-38CD-6A5083F11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A83D1F-97B9-8002-5B98-FF7BF46F0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D838C-23A4-83B8-C931-E6DB72335AA6}"/>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46A205C3-CDDC-7A79-3054-D402AB66B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79D58-5F72-EC1F-B35B-B5BD1DF23145}"/>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318710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B0F2-BC00-9EE2-F863-BC4D000A4C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49504-057B-51ED-3688-081090832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F1D6F7-448E-8214-7067-F349887E0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C22CFD-168C-8F0D-E796-6DBAA1237D39}"/>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6" name="Footer Placeholder 5">
            <a:extLst>
              <a:ext uri="{FF2B5EF4-FFF2-40B4-BE49-F238E27FC236}">
                <a16:creationId xmlns:a16="http://schemas.microsoft.com/office/drawing/2014/main" id="{CA5EBCAB-A9CD-CBF9-5E93-C51303C90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7F92A-0973-7E77-8D53-6F266BAC1AFB}"/>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37641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E687-51EB-A861-2202-F6F0D358A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4D526-DB46-D114-E9F5-647F0C9D5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87A7F-CE64-B37C-BEA7-3A6D78C2C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01C4EA-49A3-703A-5D6C-F18F33FAA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286C2-F7C3-8B2A-94FF-71905883CF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E67A60-7FB4-BCF5-45A0-0AADC9CE2AA2}"/>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8" name="Footer Placeholder 7">
            <a:extLst>
              <a:ext uri="{FF2B5EF4-FFF2-40B4-BE49-F238E27FC236}">
                <a16:creationId xmlns:a16="http://schemas.microsoft.com/office/drawing/2014/main" id="{D72AA22D-0A99-CD83-8609-4E0FA25F4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FFF6A8-F1EE-4C76-8EA4-F64AA5834491}"/>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12963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D768-3453-867E-72C2-77ABCF03E8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F81BFD-4F39-662F-D80C-F6E7317EC02D}"/>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4" name="Footer Placeholder 3">
            <a:extLst>
              <a:ext uri="{FF2B5EF4-FFF2-40B4-BE49-F238E27FC236}">
                <a16:creationId xmlns:a16="http://schemas.microsoft.com/office/drawing/2014/main" id="{9FAAA90F-BD7B-0265-A227-523F1AE265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E2CC3E-3929-7DE5-EBF6-849D2E8E1CCB}"/>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250511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C9C69-4B4A-EBC7-E628-56D0E2256BB4}"/>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3" name="Footer Placeholder 2">
            <a:extLst>
              <a:ext uri="{FF2B5EF4-FFF2-40B4-BE49-F238E27FC236}">
                <a16:creationId xmlns:a16="http://schemas.microsoft.com/office/drawing/2014/main" id="{83A99186-0427-FF55-6027-065EFF42FB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D7D299-D7A8-6D1F-89FD-93CDD1FB8481}"/>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1724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7729-698B-98C6-E4EC-E68281189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096985-BFBD-5CFF-3D37-63A420B72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F23B4D-321F-EDCC-F449-53A7105C8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2E04C-24AF-1394-D805-9487588C35F5}"/>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6" name="Footer Placeholder 5">
            <a:extLst>
              <a:ext uri="{FF2B5EF4-FFF2-40B4-BE49-F238E27FC236}">
                <a16:creationId xmlns:a16="http://schemas.microsoft.com/office/drawing/2014/main" id="{F38EED0B-B5AB-555A-5B7F-BD9271496A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C15C6-4001-98E6-473E-8DFC148266F4}"/>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346955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0F38-497F-2E28-D1D9-FE304BED0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8A2A3-0FC8-F533-5700-D57E23EB3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B4252A-5C02-90B0-1E4A-49DF98CE7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D358D-F6AB-BCE2-3D21-2BADB986F8B0}"/>
              </a:ext>
            </a:extLst>
          </p:cNvPr>
          <p:cNvSpPr>
            <a:spLocks noGrp="1"/>
          </p:cNvSpPr>
          <p:nvPr>
            <p:ph type="dt" sz="half" idx="10"/>
          </p:nvPr>
        </p:nvSpPr>
        <p:spPr/>
        <p:txBody>
          <a:bodyPr/>
          <a:lstStyle/>
          <a:p>
            <a:fld id="{EF86EA1C-398A-4A86-A00C-0B45429F74BB}" type="datetimeFigureOut">
              <a:rPr lang="en-IN" smtClean="0"/>
              <a:t>17-07-2024</a:t>
            </a:fld>
            <a:endParaRPr lang="en-IN"/>
          </a:p>
        </p:txBody>
      </p:sp>
      <p:sp>
        <p:nvSpPr>
          <p:cNvPr id="6" name="Footer Placeholder 5">
            <a:extLst>
              <a:ext uri="{FF2B5EF4-FFF2-40B4-BE49-F238E27FC236}">
                <a16:creationId xmlns:a16="http://schemas.microsoft.com/office/drawing/2014/main" id="{E7C7DFF2-E61D-2AA2-65D8-FFA3C14B7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0E278-CADE-1AAA-C915-B773687E71B2}"/>
              </a:ext>
            </a:extLst>
          </p:cNvPr>
          <p:cNvSpPr>
            <a:spLocks noGrp="1"/>
          </p:cNvSpPr>
          <p:nvPr>
            <p:ph type="sldNum" sz="quarter" idx="12"/>
          </p:nvPr>
        </p:nvSpPr>
        <p:spPr/>
        <p:txBody>
          <a:bodyPr/>
          <a:lstStyle/>
          <a:p>
            <a:fld id="{ABE72DDB-4A8A-4F7C-962F-0C8D1EA4F09B}" type="slidenum">
              <a:rPr lang="en-IN" smtClean="0"/>
              <a:t>‹#›</a:t>
            </a:fld>
            <a:endParaRPr lang="en-IN"/>
          </a:p>
        </p:txBody>
      </p:sp>
    </p:spTree>
    <p:extLst>
      <p:ext uri="{BB962C8B-B14F-4D97-AF65-F5344CB8AC3E}">
        <p14:creationId xmlns:p14="http://schemas.microsoft.com/office/powerpoint/2010/main" val="176509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93144-14C7-3692-7C2F-F9A0BB5159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D8D4B-1C83-7047-67B0-C41DFC774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E1F84-297C-8FC9-D031-328F8146F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6EA1C-398A-4A86-A00C-0B45429F74BB}" type="datetimeFigureOut">
              <a:rPr lang="en-IN" smtClean="0"/>
              <a:t>17-07-2024</a:t>
            </a:fld>
            <a:endParaRPr lang="en-IN"/>
          </a:p>
        </p:txBody>
      </p:sp>
      <p:sp>
        <p:nvSpPr>
          <p:cNvPr id="5" name="Footer Placeholder 4">
            <a:extLst>
              <a:ext uri="{FF2B5EF4-FFF2-40B4-BE49-F238E27FC236}">
                <a16:creationId xmlns:a16="http://schemas.microsoft.com/office/drawing/2014/main" id="{D87D084B-2011-2180-D2C3-B04DE4470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1D8C76-344F-B9D8-6C81-3AC59E158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72DDB-4A8A-4F7C-962F-0C8D1EA4F09B}" type="slidenum">
              <a:rPr lang="en-IN" smtClean="0"/>
              <a:t>‹#›</a:t>
            </a:fld>
            <a:endParaRPr lang="en-IN"/>
          </a:p>
        </p:txBody>
      </p:sp>
    </p:spTree>
    <p:extLst>
      <p:ext uri="{BB962C8B-B14F-4D97-AF65-F5344CB8AC3E}">
        <p14:creationId xmlns:p14="http://schemas.microsoft.com/office/powerpoint/2010/main" val="70556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EA8D-789C-6FEB-CD15-E45644E03DE4}"/>
              </a:ext>
            </a:extLst>
          </p:cNvPr>
          <p:cNvSpPr>
            <a:spLocks noGrp="1"/>
          </p:cNvSpPr>
          <p:nvPr>
            <p:ph type="title"/>
          </p:nvPr>
        </p:nvSpPr>
        <p:spPr>
          <a:xfrm>
            <a:off x="995471" y="259430"/>
            <a:ext cx="9694682" cy="1325563"/>
          </a:xfrm>
        </p:spPr>
        <p:txBody>
          <a:bodyPr>
            <a:normAutofit/>
          </a:bodyPr>
          <a:lstStyle/>
          <a:p>
            <a:r>
              <a:rPr lang="en-IN" sz="4000" b="1" i="1" dirty="0">
                <a:latin typeface="+mn-lt"/>
              </a:rPr>
              <a:t>                                 </a:t>
            </a:r>
            <a:r>
              <a:rPr lang="en-IN" sz="4000" b="1" i="1" u="sng" dirty="0">
                <a:latin typeface="+mn-lt"/>
              </a:rPr>
              <a:t>Task-01  </a:t>
            </a:r>
            <a:r>
              <a:rPr lang="en-IN" sz="4000" b="1" i="1" dirty="0">
                <a:latin typeface="+mn-lt"/>
              </a:rPr>
              <a:t>                                                   Distribution of Gender’s ratio in a Population</a:t>
            </a:r>
          </a:p>
        </p:txBody>
      </p:sp>
      <p:pic>
        <p:nvPicPr>
          <p:cNvPr id="5" name="Content Placeholder 4">
            <a:extLst>
              <a:ext uri="{FF2B5EF4-FFF2-40B4-BE49-F238E27FC236}">
                <a16:creationId xmlns:a16="http://schemas.microsoft.com/office/drawing/2014/main" id="{283E408E-C1F0-9DAD-8E15-9AF9AC4EC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673" y="1584993"/>
            <a:ext cx="5801784" cy="4351338"/>
          </a:xfrm>
        </p:spPr>
      </p:pic>
    </p:spTree>
    <p:extLst>
      <p:ext uri="{BB962C8B-B14F-4D97-AF65-F5344CB8AC3E}">
        <p14:creationId xmlns:p14="http://schemas.microsoft.com/office/powerpoint/2010/main" val="129434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0CFB-ED23-495B-6467-C8A191C26B1B}"/>
              </a:ext>
            </a:extLst>
          </p:cNvPr>
          <p:cNvSpPr>
            <a:spLocks noGrp="1"/>
          </p:cNvSpPr>
          <p:nvPr>
            <p:ph type="title"/>
          </p:nvPr>
        </p:nvSpPr>
        <p:spPr>
          <a:xfrm>
            <a:off x="177332" y="125127"/>
            <a:ext cx="3384015" cy="529391"/>
          </a:xfrm>
        </p:spPr>
        <p:txBody>
          <a:bodyPr>
            <a:normAutofit/>
          </a:bodyPr>
          <a:lstStyle/>
          <a:p>
            <a:r>
              <a:rPr lang="en-IN" sz="2800" i="1" u="sng" dirty="0">
                <a:latin typeface="Algerian" panose="04020705040A02060702" pitchFamily="82" charset="0"/>
              </a:rPr>
              <a:t>Description:</a:t>
            </a:r>
          </a:p>
        </p:txBody>
      </p:sp>
      <p:sp>
        <p:nvSpPr>
          <p:cNvPr id="3" name="Text Placeholder 2">
            <a:extLst>
              <a:ext uri="{FF2B5EF4-FFF2-40B4-BE49-F238E27FC236}">
                <a16:creationId xmlns:a16="http://schemas.microsoft.com/office/drawing/2014/main" id="{2436C448-438E-3A07-83CC-E2128711AD69}"/>
              </a:ext>
            </a:extLst>
          </p:cNvPr>
          <p:cNvSpPr>
            <a:spLocks noGrp="1"/>
          </p:cNvSpPr>
          <p:nvPr>
            <p:ph type="body" idx="1"/>
          </p:nvPr>
        </p:nvSpPr>
        <p:spPr>
          <a:xfrm>
            <a:off x="664143" y="798897"/>
            <a:ext cx="10683307" cy="5290753"/>
          </a:xfrm>
        </p:spPr>
        <p:txBody>
          <a:bodyPr>
            <a:normAutofit/>
          </a:bodyPr>
          <a:lstStyle/>
          <a:p>
            <a:r>
              <a:rPr lang="en-US" dirty="0">
                <a:solidFill>
                  <a:schemeClr val="tx1"/>
                </a:solidFill>
              </a:rPr>
              <a:t>The graph titled "Distribution of Gender's Rate" offers a detailed visualization of gender distribution from 2017 to 2024. The vertical axis(y-axis) denotes the "Gender Rate," while the horizontal axis(x-axis) specifies the "Year Distribution.“</a:t>
            </a:r>
          </a:p>
          <a:p>
            <a:r>
              <a:rPr lang="en-IN" b="1" u="sng" dirty="0">
                <a:solidFill>
                  <a:schemeClr val="tx1"/>
                </a:solidFill>
              </a:rPr>
              <a:t>Gender Rate Segmentation:</a:t>
            </a:r>
            <a:endParaRPr lang="en-US" b="1" u="sng" dirty="0">
              <a:solidFill>
                <a:schemeClr val="tx1"/>
              </a:solidFill>
            </a:endParaRPr>
          </a:p>
          <a:p>
            <a:r>
              <a:rPr lang="en-US" dirty="0">
                <a:solidFill>
                  <a:schemeClr val="tx1"/>
                </a:solidFill>
              </a:rPr>
              <a:t>The bars are bifurcated into two distinct segments:</a:t>
            </a:r>
          </a:p>
          <a:p>
            <a:pPr>
              <a:buFont typeface="Arial" panose="020B0604020202020204" pitchFamily="34" charset="0"/>
              <a:buChar char="•"/>
            </a:pPr>
            <a:r>
              <a:rPr lang="en-US" b="1" dirty="0">
                <a:solidFill>
                  <a:schemeClr val="tx1"/>
                </a:solidFill>
              </a:rPr>
              <a:t>Female</a:t>
            </a:r>
            <a:r>
              <a:rPr lang="en-US" dirty="0">
                <a:solidFill>
                  <a:schemeClr val="tx1"/>
                </a:solidFill>
              </a:rPr>
              <a:t> (depicted in light green)</a:t>
            </a:r>
          </a:p>
          <a:p>
            <a:pPr>
              <a:buFont typeface="Arial" panose="020B0604020202020204" pitchFamily="34" charset="0"/>
              <a:buChar char="•"/>
            </a:pPr>
            <a:r>
              <a:rPr lang="en-US" b="1" dirty="0">
                <a:solidFill>
                  <a:schemeClr val="tx1"/>
                </a:solidFill>
              </a:rPr>
              <a:t>Male</a:t>
            </a:r>
            <a:r>
              <a:rPr lang="en-US" dirty="0">
                <a:solidFill>
                  <a:schemeClr val="tx1"/>
                </a:solidFill>
              </a:rPr>
              <a:t> (illustrated in dark green)</a:t>
            </a:r>
          </a:p>
          <a:p>
            <a:r>
              <a:rPr lang="en-US" b="1" u="sng" dirty="0">
                <a:solidFill>
                  <a:schemeClr val="tx1"/>
                </a:solidFill>
              </a:rPr>
              <a:t>Trend Insights:</a:t>
            </a:r>
          </a:p>
          <a:p>
            <a:pPr>
              <a:buFont typeface="Arial" panose="020B0604020202020204" pitchFamily="34" charset="0"/>
              <a:buChar char="•"/>
            </a:pPr>
            <a:r>
              <a:rPr lang="en-US" dirty="0">
                <a:solidFill>
                  <a:schemeClr val="tx1"/>
                </a:solidFill>
              </a:rPr>
              <a:t>The Female rate is a constant at 1,000 across the years.</a:t>
            </a:r>
          </a:p>
          <a:p>
            <a:pPr>
              <a:buFont typeface="Arial" panose="020B0604020202020204" pitchFamily="34" charset="0"/>
              <a:buChar char="•"/>
            </a:pPr>
            <a:r>
              <a:rPr lang="en-US" dirty="0">
                <a:solidFill>
                  <a:schemeClr val="tx1"/>
                </a:solidFill>
              </a:rPr>
              <a:t>The Male rate exhibits variability, with a zenith in 2020 at 1,107, followed by a pronounced decline to 502 by 2024.</a:t>
            </a:r>
          </a:p>
          <a:p>
            <a:pPr>
              <a:buFont typeface="Arial" panose="020B0604020202020204" pitchFamily="34" charset="0"/>
              <a:buChar char="•"/>
            </a:pPr>
            <a:r>
              <a:rPr lang="en-US" dirty="0">
                <a:solidFill>
                  <a:schemeClr val="tx1"/>
                </a:solidFill>
              </a:rPr>
              <a:t>Correspondingly, the total Gender Rate mirrors this downward trend post-2020.</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1556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198E-F9CF-9090-5010-63CBC8AC63B6}"/>
              </a:ext>
            </a:extLst>
          </p:cNvPr>
          <p:cNvSpPr>
            <a:spLocks noGrp="1"/>
          </p:cNvSpPr>
          <p:nvPr>
            <p:ph type="ctrTitle"/>
          </p:nvPr>
        </p:nvSpPr>
        <p:spPr>
          <a:xfrm>
            <a:off x="1406012" y="88489"/>
            <a:ext cx="9144000" cy="4454013"/>
          </a:xfrm>
        </p:spPr>
        <p:txBody>
          <a:bodyPr>
            <a:normAutofit/>
          </a:bodyPr>
          <a:lstStyle/>
          <a:p>
            <a:r>
              <a:rPr lang="en-US" sz="2400" dirty="0">
                <a:latin typeface="+mn-lt"/>
              </a:rPr>
              <a:t>This graph serves as a cogent representation of the shifting gender rates over the specified period, emphasizing significant trends and fluctuations in gender distribution.</a:t>
            </a:r>
            <a:br>
              <a:rPr lang="en-US" sz="2400" dirty="0">
                <a:latin typeface="+mn-lt"/>
              </a:rPr>
            </a:br>
            <a:r>
              <a:rPr lang="en-US" sz="2400" dirty="0">
                <a:latin typeface="+mn-lt"/>
              </a:rPr>
              <a:t>Taking above graph as our references and we concluding that the men’s ratio remains constant and female ratio was fluctuating in each and every respective year.</a:t>
            </a:r>
            <a:br>
              <a:rPr lang="en-US" sz="2400" dirty="0">
                <a:latin typeface="+mn-lt"/>
              </a:rPr>
            </a:br>
            <a:endParaRPr lang="en-IN" sz="2400" dirty="0">
              <a:latin typeface="+mn-lt"/>
            </a:endParaRPr>
          </a:p>
        </p:txBody>
      </p:sp>
      <p:sp>
        <p:nvSpPr>
          <p:cNvPr id="3" name="Subtitle 2">
            <a:extLst>
              <a:ext uri="{FF2B5EF4-FFF2-40B4-BE49-F238E27FC236}">
                <a16:creationId xmlns:a16="http://schemas.microsoft.com/office/drawing/2014/main" id="{E6B1006F-87CB-DF6E-C2B4-07DD48670FA0}"/>
              </a:ext>
            </a:extLst>
          </p:cNvPr>
          <p:cNvSpPr>
            <a:spLocks noGrp="1"/>
          </p:cNvSpPr>
          <p:nvPr>
            <p:ph type="subTitle" idx="1"/>
          </p:nvPr>
        </p:nvSpPr>
        <p:spPr>
          <a:xfrm>
            <a:off x="1524000" y="4807974"/>
            <a:ext cx="9144000" cy="449826"/>
          </a:xfrm>
        </p:spPr>
        <p:txBody>
          <a:bodyPr/>
          <a:lstStyle/>
          <a:p>
            <a:endParaRPr lang="en-IN" dirty="0"/>
          </a:p>
        </p:txBody>
      </p:sp>
    </p:spTree>
    <p:extLst>
      <p:ext uri="{BB962C8B-B14F-4D97-AF65-F5344CB8AC3E}">
        <p14:creationId xmlns:p14="http://schemas.microsoft.com/office/powerpoint/2010/main" val="2363359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190</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Algerian</vt:lpstr>
      <vt:lpstr>Arial</vt:lpstr>
      <vt:lpstr>Calibri</vt:lpstr>
      <vt:lpstr>Calibri Light</vt:lpstr>
      <vt:lpstr>Office Theme</vt:lpstr>
      <vt:lpstr>                                 Task-01                                                     Distribution of Gender’s ratio in a Population</vt:lpstr>
      <vt:lpstr>Description:</vt:lpstr>
      <vt:lpstr>This graph serves as a cogent representation of the shifting gender rates over the specified period, emphasizing significant trends and fluctuations in gender distribution. Taking above graph as our references and we concluding that the men’s ratio remains constant and female ratio was fluctuating in each and every respective year.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Thejaswini NS</dc:creator>
  <cp:lastModifiedBy>Thejaswini NS</cp:lastModifiedBy>
  <cp:revision>1</cp:revision>
  <dcterms:created xsi:type="dcterms:W3CDTF">2024-07-17T08:31:30Z</dcterms:created>
  <dcterms:modified xsi:type="dcterms:W3CDTF">2024-07-17T08:34:17Z</dcterms:modified>
</cp:coreProperties>
</file>