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7750383276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7750383276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7750383276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7750383276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7750383276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7750383276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775ab37a0c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775ab37a0c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775ab37a0c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775ab37a0c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775ab37a0c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775ab37a0c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775ab37a0c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775ab37a0c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775ab37a0c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775ab37a0c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7750383276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7750383276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7750383276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7750383276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77037341cb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77037341cb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7750383276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7750383276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7750383276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7750383276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802c4197ab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802c4197ab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802c4197ab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802c4197ab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802c4197ab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802c4197ab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802c4197ab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802c4197ab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7750383276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7750383276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77037341cb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77037341cb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7037341cb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77037341cb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750383276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750383276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7750383276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7750383276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7750383276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7750383276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7750383276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7750383276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7750383276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7750383276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gradFill>
          <a:gsLst>
            <a:gs pos="0">
              <a:srgbClr val="F2F2F2"/>
            </a:gs>
            <a:gs pos="100000">
              <a:srgbClr val="A6A6A6"/>
            </a:gs>
          </a:gsLst>
          <a:lin ang="5400012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Relationship Id="rId4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0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7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8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07200"/>
            <a:ext cx="8839200" cy="27291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ctrTitle"/>
          </p:nvPr>
        </p:nvSpPr>
        <p:spPr>
          <a:xfrm>
            <a:off x="311700" y="146250"/>
            <a:ext cx="8520600" cy="82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000000"/>
                </a:solidFill>
              </a:rPr>
              <a:t>Business Rules Catalog</a:t>
            </a:r>
            <a:endParaRPr sz="3600">
              <a:solidFill>
                <a:srgbClr val="000000"/>
              </a:solidFill>
            </a:endParaRPr>
          </a:p>
        </p:txBody>
      </p:sp>
      <p:sp>
        <p:nvSpPr>
          <p:cNvPr id="109" name="Google Shape;109;p22"/>
          <p:cNvSpPr txBox="1"/>
          <p:nvPr>
            <p:ph type="ctrTitle"/>
          </p:nvPr>
        </p:nvSpPr>
        <p:spPr>
          <a:xfrm>
            <a:off x="311700" y="1116675"/>
            <a:ext cx="8520600" cy="39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●"/>
            </a:pPr>
            <a:r>
              <a:rPr lang="en" sz="2800">
                <a:solidFill>
                  <a:srgbClr val="000000"/>
                </a:solidFill>
              </a:rPr>
              <a:t>The other player can either accept or reject challenge</a:t>
            </a:r>
            <a:endParaRPr sz="28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●"/>
            </a:pPr>
            <a:r>
              <a:rPr lang="en" sz="2800">
                <a:solidFill>
                  <a:srgbClr val="000000"/>
                </a:solidFill>
              </a:rPr>
              <a:t>Both players will have same questions and time to answer</a:t>
            </a:r>
            <a:endParaRPr sz="28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●"/>
            </a:pPr>
            <a:r>
              <a:rPr lang="en" sz="2800">
                <a:solidFill>
                  <a:srgbClr val="000000"/>
                </a:solidFill>
              </a:rPr>
              <a:t>In the end of quiz, results will be shown with winner in case of multiplayer game</a:t>
            </a:r>
            <a:endParaRPr sz="28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ctrTitle"/>
          </p:nvPr>
        </p:nvSpPr>
        <p:spPr>
          <a:xfrm>
            <a:off x="311700" y="146250"/>
            <a:ext cx="8520600" cy="82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000000"/>
                </a:solidFill>
              </a:rPr>
              <a:t>Architectural Design</a:t>
            </a:r>
            <a:endParaRPr b="1" sz="3600">
              <a:solidFill>
                <a:srgbClr val="000000"/>
              </a:solidFill>
            </a:endParaRPr>
          </a:p>
        </p:txBody>
      </p:sp>
      <p:pic>
        <p:nvPicPr>
          <p:cNvPr id="115" name="Google Shape;11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2025" y="972750"/>
            <a:ext cx="4639946" cy="386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ctrTitle"/>
          </p:nvPr>
        </p:nvSpPr>
        <p:spPr>
          <a:xfrm>
            <a:off x="311700" y="146250"/>
            <a:ext cx="8520600" cy="82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000000"/>
                </a:solidFill>
              </a:rPr>
              <a:t>Project Schedule</a:t>
            </a:r>
            <a:endParaRPr b="1" sz="3600">
              <a:solidFill>
                <a:srgbClr val="000000"/>
              </a:solidFill>
            </a:endParaRPr>
          </a:p>
        </p:txBody>
      </p:sp>
      <p:pic>
        <p:nvPicPr>
          <p:cNvPr id="121" name="Google Shape;12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25150"/>
            <a:ext cx="8753879" cy="38659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/>
          <p:nvPr>
            <p:ph type="ctrTitle"/>
          </p:nvPr>
        </p:nvSpPr>
        <p:spPr>
          <a:xfrm>
            <a:off x="311700" y="146250"/>
            <a:ext cx="8520600" cy="82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000000"/>
                </a:solidFill>
              </a:rPr>
              <a:t>Sequence Diagram</a:t>
            </a:r>
            <a:endParaRPr b="1" sz="3600">
              <a:solidFill>
                <a:srgbClr val="000000"/>
              </a:solidFill>
            </a:endParaRPr>
          </a:p>
        </p:txBody>
      </p:sp>
      <p:pic>
        <p:nvPicPr>
          <p:cNvPr id="127" name="Google Shape;12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9525" y="1060225"/>
            <a:ext cx="4704943" cy="386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6"/>
          <p:cNvSpPr txBox="1"/>
          <p:nvPr>
            <p:ph type="ctrTitle"/>
          </p:nvPr>
        </p:nvSpPr>
        <p:spPr>
          <a:xfrm>
            <a:off x="311700" y="146250"/>
            <a:ext cx="8520600" cy="82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000000"/>
                </a:solidFill>
              </a:rPr>
              <a:t>Sequence Diagram</a:t>
            </a:r>
            <a:endParaRPr sz="3600">
              <a:solidFill>
                <a:srgbClr val="000000"/>
              </a:solidFill>
            </a:endParaRPr>
          </a:p>
        </p:txBody>
      </p:sp>
      <p:pic>
        <p:nvPicPr>
          <p:cNvPr id="133" name="Google Shape;13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4238" y="1060225"/>
            <a:ext cx="4635517" cy="3865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7"/>
          <p:cNvSpPr txBox="1"/>
          <p:nvPr>
            <p:ph type="ctrTitle"/>
          </p:nvPr>
        </p:nvSpPr>
        <p:spPr>
          <a:xfrm>
            <a:off x="311700" y="146250"/>
            <a:ext cx="8520600" cy="82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000000"/>
                </a:solidFill>
              </a:rPr>
              <a:t>Sequence Diagram</a:t>
            </a:r>
            <a:endParaRPr sz="3600">
              <a:solidFill>
                <a:srgbClr val="000000"/>
              </a:solidFill>
            </a:endParaRPr>
          </a:p>
        </p:txBody>
      </p:sp>
      <p:pic>
        <p:nvPicPr>
          <p:cNvPr id="139" name="Google Shape;13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3225" y="1105350"/>
            <a:ext cx="4717556" cy="386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8"/>
          <p:cNvSpPr txBox="1"/>
          <p:nvPr>
            <p:ph type="ctrTitle"/>
          </p:nvPr>
        </p:nvSpPr>
        <p:spPr>
          <a:xfrm>
            <a:off x="311700" y="146250"/>
            <a:ext cx="8520600" cy="82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000000"/>
                </a:solidFill>
              </a:rPr>
              <a:t>Sequence Diagram</a:t>
            </a:r>
            <a:endParaRPr sz="3600">
              <a:solidFill>
                <a:srgbClr val="000000"/>
              </a:solidFill>
            </a:endParaRPr>
          </a:p>
        </p:txBody>
      </p:sp>
      <p:pic>
        <p:nvPicPr>
          <p:cNvPr id="145" name="Google Shape;14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8413" y="1068750"/>
            <a:ext cx="3967169" cy="3865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9"/>
          <p:cNvSpPr txBox="1"/>
          <p:nvPr>
            <p:ph type="ctrTitle"/>
          </p:nvPr>
        </p:nvSpPr>
        <p:spPr>
          <a:xfrm>
            <a:off x="311700" y="146250"/>
            <a:ext cx="8520600" cy="82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000000"/>
                </a:solidFill>
              </a:rPr>
              <a:t>Sequence Diagram</a:t>
            </a:r>
            <a:endParaRPr sz="3600">
              <a:solidFill>
                <a:srgbClr val="000000"/>
              </a:solidFill>
            </a:endParaRPr>
          </a:p>
        </p:txBody>
      </p:sp>
      <p:pic>
        <p:nvPicPr>
          <p:cNvPr id="151" name="Google Shape;15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3513" y="1026400"/>
            <a:ext cx="5056975" cy="386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0"/>
          <p:cNvSpPr txBox="1"/>
          <p:nvPr>
            <p:ph type="ctrTitle"/>
          </p:nvPr>
        </p:nvSpPr>
        <p:spPr>
          <a:xfrm>
            <a:off x="311700" y="146250"/>
            <a:ext cx="8520600" cy="82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000000"/>
                </a:solidFill>
              </a:rPr>
              <a:t>Logical Model/Class Diagram</a:t>
            </a:r>
            <a:endParaRPr b="1" sz="3600">
              <a:solidFill>
                <a:srgbClr val="000000"/>
              </a:solidFill>
            </a:endParaRPr>
          </a:p>
        </p:txBody>
      </p:sp>
      <p:pic>
        <p:nvPicPr>
          <p:cNvPr id="157" name="Google Shape;15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1200" y="1015100"/>
            <a:ext cx="4561590" cy="38659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1"/>
          <p:cNvSpPr txBox="1"/>
          <p:nvPr>
            <p:ph type="ctrTitle"/>
          </p:nvPr>
        </p:nvSpPr>
        <p:spPr>
          <a:xfrm>
            <a:off x="311700" y="146250"/>
            <a:ext cx="8520600" cy="82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000000"/>
                </a:solidFill>
              </a:rPr>
              <a:t>Entity-Relationship Diagram</a:t>
            </a:r>
            <a:endParaRPr b="1" sz="3600">
              <a:solidFill>
                <a:srgbClr val="000000"/>
              </a:solidFill>
            </a:endParaRPr>
          </a:p>
        </p:txBody>
      </p:sp>
      <p:pic>
        <p:nvPicPr>
          <p:cNvPr id="163" name="Google Shape;16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0513" y="1017850"/>
            <a:ext cx="5882972" cy="38659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Quiz of Intelligence</a:t>
            </a:r>
            <a:endParaRPr b="1">
              <a:solidFill>
                <a:srgbClr val="000000"/>
              </a:solidFill>
            </a:endParaRPr>
          </a:p>
        </p:txBody>
      </p:sp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21663" y="3462850"/>
            <a:ext cx="1900675" cy="138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293275"/>
            <a:ext cx="1567875" cy="156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2"/>
          <p:cNvSpPr txBox="1"/>
          <p:nvPr>
            <p:ph type="ctrTitle"/>
          </p:nvPr>
        </p:nvSpPr>
        <p:spPr>
          <a:xfrm>
            <a:off x="311700" y="146250"/>
            <a:ext cx="8520600" cy="82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000000"/>
                </a:solidFill>
              </a:rPr>
              <a:t>Database Diagram</a:t>
            </a:r>
            <a:endParaRPr b="1" sz="3600">
              <a:solidFill>
                <a:srgbClr val="000000"/>
              </a:solidFill>
            </a:endParaRPr>
          </a:p>
        </p:txBody>
      </p:sp>
      <p:pic>
        <p:nvPicPr>
          <p:cNvPr id="169" name="Google Shape;16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6475" y="981275"/>
            <a:ext cx="7751040" cy="3865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3"/>
          <p:cNvSpPr txBox="1"/>
          <p:nvPr>
            <p:ph type="ctrTitle"/>
          </p:nvPr>
        </p:nvSpPr>
        <p:spPr>
          <a:xfrm>
            <a:off x="311700" y="146250"/>
            <a:ext cx="8520600" cy="82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000000"/>
                </a:solidFill>
              </a:rPr>
              <a:t>User Interface</a:t>
            </a:r>
            <a:endParaRPr b="1" sz="3600">
              <a:solidFill>
                <a:srgbClr val="000000"/>
              </a:solidFill>
            </a:endParaRPr>
          </a:p>
        </p:txBody>
      </p:sp>
      <p:pic>
        <p:nvPicPr>
          <p:cNvPr id="175" name="Google Shape;17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76163" y="998325"/>
            <a:ext cx="2191674" cy="3865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4"/>
          <p:cNvSpPr txBox="1"/>
          <p:nvPr>
            <p:ph type="ctrTitle"/>
          </p:nvPr>
        </p:nvSpPr>
        <p:spPr>
          <a:xfrm>
            <a:off x="311700" y="146250"/>
            <a:ext cx="8520600" cy="82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000000"/>
                </a:solidFill>
              </a:rPr>
              <a:t>User Interface</a:t>
            </a:r>
            <a:endParaRPr sz="3600">
              <a:solidFill>
                <a:srgbClr val="000000"/>
              </a:solidFill>
            </a:endParaRPr>
          </a:p>
        </p:txBody>
      </p:sp>
      <p:pic>
        <p:nvPicPr>
          <p:cNvPr id="181" name="Google Shape;18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82875" y="1026400"/>
            <a:ext cx="2178245" cy="38659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5"/>
          <p:cNvSpPr txBox="1"/>
          <p:nvPr>
            <p:ph type="ctrTitle"/>
          </p:nvPr>
        </p:nvSpPr>
        <p:spPr>
          <a:xfrm>
            <a:off x="311700" y="146250"/>
            <a:ext cx="8520600" cy="82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000000"/>
                </a:solidFill>
              </a:rPr>
              <a:t>User Interface</a:t>
            </a:r>
            <a:endParaRPr sz="3600">
              <a:solidFill>
                <a:srgbClr val="000000"/>
              </a:solidFill>
            </a:endParaRPr>
          </a:p>
        </p:txBody>
      </p:sp>
      <p:pic>
        <p:nvPicPr>
          <p:cNvPr id="187" name="Google Shape;18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85250" y="1023650"/>
            <a:ext cx="2173511" cy="38659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6"/>
          <p:cNvSpPr txBox="1"/>
          <p:nvPr>
            <p:ph type="ctrTitle"/>
          </p:nvPr>
        </p:nvSpPr>
        <p:spPr>
          <a:xfrm>
            <a:off x="311700" y="146250"/>
            <a:ext cx="8520600" cy="82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000000"/>
                </a:solidFill>
              </a:rPr>
              <a:t>User Interface</a:t>
            </a:r>
            <a:endParaRPr sz="3600">
              <a:solidFill>
                <a:srgbClr val="000000"/>
              </a:solidFill>
            </a:endParaRPr>
          </a:p>
        </p:txBody>
      </p:sp>
      <p:pic>
        <p:nvPicPr>
          <p:cNvPr id="193" name="Google Shape;193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84038" y="1023650"/>
            <a:ext cx="2175917" cy="3865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7"/>
          <p:cNvSpPr txBox="1"/>
          <p:nvPr>
            <p:ph type="ctrTitle"/>
          </p:nvPr>
        </p:nvSpPr>
        <p:spPr>
          <a:xfrm>
            <a:off x="311700" y="146250"/>
            <a:ext cx="8520600" cy="82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000000"/>
                </a:solidFill>
              </a:rPr>
              <a:t>User Interface</a:t>
            </a:r>
            <a:endParaRPr sz="3600">
              <a:solidFill>
                <a:srgbClr val="000000"/>
              </a:solidFill>
            </a:endParaRPr>
          </a:p>
        </p:txBody>
      </p:sp>
      <p:pic>
        <p:nvPicPr>
          <p:cNvPr id="199" name="Google Shape;199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83250" y="972750"/>
            <a:ext cx="2177508" cy="3865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8"/>
          <p:cNvSpPr txBox="1"/>
          <p:nvPr>
            <p:ph type="ctrTitle"/>
          </p:nvPr>
        </p:nvSpPr>
        <p:spPr>
          <a:xfrm>
            <a:off x="311700" y="146250"/>
            <a:ext cx="8520600" cy="82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000000"/>
                </a:solidFill>
              </a:rPr>
              <a:t>Tools</a:t>
            </a:r>
            <a:endParaRPr b="1" sz="3600">
              <a:solidFill>
                <a:srgbClr val="000000"/>
              </a:solidFill>
            </a:endParaRPr>
          </a:p>
        </p:txBody>
      </p:sp>
      <p:sp>
        <p:nvSpPr>
          <p:cNvPr id="205" name="Google Shape;205;p38"/>
          <p:cNvSpPr txBox="1"/>
          <p:nvPr>
            <p:ph type="ctrTitle"/>
          </p:nvPr>
        </p:nvSpPr>
        <p:spPr>
          <a:xfrm>
            <a:off x="311700" y="972800"/>
            <a:ext cx="8520600" cy="393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●"/>
            </a:pPr>
            <a:r>
              <a:rPr lang="en" sz="2800">
                <a:solidFill>
                  <a:srgbClr val="000000"/>
                </a:solidFill>
              </a:rPr>
              <a:t>Unity Game Engine</a:t>
            </a:r>
            <a:endParaRPr sz="28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●"/>
            </a:pPr>
            <a:r>
              <a:rPr lang="en" sz="2800">
                <a:solidFill>
                  <a:srgbClr val="000000"/>
                </a:solidFill>
              </a:rPr>
              <a:t>Firebase</a:t>
            </a:r>
            <a:endParaRPr sz="28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●"/>
            </a:pPr>
            <a:r>
              <a:rPr lang="en" sz="2800">
                <a:solidFill>
                  <a:srgbClr val="000000"/>
                </a:solidFill>
              </a:rPr>
              <a:t>C#</a:t>
            </a:r>
            <a:endParaRPr sz="28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●"/>
            </a:pPr>
            <a:r>
              <a:rPr lang="en" sz="2800">
                <a:solidFill>
                  <a:srgbClr val="000000"/>
                </a:solidFill>
              </a:rPr>
              <a:t>Rider IDE / VS Code</a:t>
            </a:r>
            <a:endParaRPr sz="28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●"/>
            </a:pPr>
            <a:r>
              <a:rPr lang="en" sz="2800">
                <a:solidFill>
                  <a:srgbClr val="000000"/>
                </a:solidFill>
              </a:rPr>
              <a:t>Figma </a:t>
            </a:r>
            <a:endParaRPr sz="2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ctrTitle"/>
          </p:nvPr>
        </p:nvSpPr>
        <p:spPr>
          <a:xfrm>
            <a:off x="311708" y="211175"/>
            <a:ext cx="8520600" cy="20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Group Members Introduction</a:t>
            </a:r>
            <a:endParaRPr b="1">
              <a:solidFill>
                <a:srgbClr val="000000"/>
              </a:solidFill>
            </a:endParaRPr>
          </a:p>
        </p:txBody>
      </p:sp>
      <p:sp>
        <p:nvSpPr>
          <p:cNvPr id="67" name="Google Shape;67;p15"/>
          <p:cNvSpPr txBox="1"/>
          <p:nvPr>
            <p:ph idx="1" type="subTitle"/>
          </p:nvPr>
        </p:nvSpPr>
        <p:spPr>
          <a:xfrm>
            <a:off x="311700" y="3032125"/>
            <a:ext cx="8520600" cy="7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Jawad Ali								bc160401965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idx="1" type="subTitle"/>
          </p:nvPr>
        </p:nvSpPr>
        <p:spPr>
          <a:xfrm>
            <a:off x="311700" y="1050875"/>
            <a:ext cx="8520600" cy="40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lnSpc>
                <a:spcPct val="10909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800"/>
              <a:buChar char="❖"/>
            </a:pPr>
            <a:r>
              <a:rPr lang="en">
                <a:solidFill>
                  <a:srgbClr val="000000"/>
                </a:solidFill>
              </a:rPr>
              <a:t>Quiz of intelligence is designed for educational purpose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❖"/>
            </a:pPr>
            <a:r>
              <a:rPr lang="en">
                <a:solidFill>
                  <a:srgbClr val="000000"/>
                </a:solidFill>
              </a:rPr>
              <a:t>It will check user’s knowledge in different fields of life e.g. music, sports etc.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❖"/>
            </a:pPr>
            <a:r>
              <a:rPr lang="en">
                <a:solidFill>
                  <a:srgbClr val="000000"/>
                </a:solidFill>
              </a:rPr>
              <a:t>User can also challenge his friend to inspect who is more intelligent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73" name="Google Shape;73;p16"/>
          <p:cNvSpPr txBox="1"/>
          <p:nvPr>
            <p:ph type="ctrTitle"/>
          </p:nvPr>
        </p:nvSpPr>
        <p:spPr>
          <a:xfrm>
            <a:off x="311700" y="134975"/>
            <a:ext cx="8520600" cy="82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000000"/>
                </a:solidFill>
              </a:rPr>
              <a:t>Introduction of Project</a:t>
            </a:r>
            <a:endParaRPr b="1" sz="36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idx="1" type="subTitle"/>
          </p:nvPr>
        </p:nvSpPr>
        <p:spPr>
          <a:xfrm>
            <a:off x="311700" y="974675"/>
            <a:ext cx="8520600" cy="40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❖"/>
            </a:pPr>
            <a:r>
              <a:rPr lang="en">
                <a:solidFill>
                  <a:srgbClr val="000000"/>
                </a:solidFill>
              </a:rPr>
              <a:t>On every correct answer, user will get coins and points as reward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406400" lvl="0" marL="457200" rtl="0" algn="l">
              <a:lnSpc>
                <a:spcPct val="10909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800"/>
              <a:buChar char="❖"/>
            </a:pPr>
            <a:r>
              <a:rPr lang="en">
                <a:solidFill>
                  <a:srgbClr val="000000"/>
                </a:solidFill>
              </a:rPr>
              <a:t>On difficult questions, user can take hint to hide two wrong options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406400" lvl="0" marL="457200" rtl="0" algn="l">
              <a:lnSpc>
                <a:spcPct val="10909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800"/>
              <a:buChar char="❖"/>
            </a:pPr>
            <a:r>
              <a:rPr lang="en">
                <a:solidFill>
                  <a:srgbClr val="000000"/>
                </a:solidFill>
              </a:rPr>
              <a:t>At the end of quiz result will be shown and winner in case of multiplayer quiz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79" name="Google Shape;79;p17"/>
          <p:cNvSpPr txBox="1"/>
          <p:nvPr>
            <p:ph type="ctrTitle"/>
          </p:nvPr>
        </p:nvSpPr>
        <p:spPr>
          <a:xfrm>
            <a:off x="311700" y="134975"/>
            <a:ext cx="8520600" cy="82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000000"/>
                </a:solidFill>
              </a:rPr>
              <a:t>Introduction of Project</a:t>
            </a:r>
            <a:endParaRPr sz="36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ctrTitle"/>
          </p:nvPr>
        </p:nvSpPr>
        <p:spPr>
          <a:xfrm>
            <a:off x="311700" y="134975"/>
            <a:ext cx="8520600" cy="82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000000"/>
                </a:solidFill>
              </a:rPr>
              <a:t>VU Process Model</a:t>
            </a:r>
            <a:endParaRPr b="1" sz="3600">
              <a:solidFill>
                <a:srgbClr val="000000"/>
              </a:solidFill>
            </a:endParaRPr>
          </a:p>
        </p:txBody>
      </p:sp>
      <p:pic>
        <p:nvPicPr>
          <p:cNvPr id="85" name="Google Shape;8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5650" y="961475"/>
            <a:ext cx="4652701" cy="4073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ctrTitle"/>
          </p:nvPr>
        </p:nvSpPr>
        <p:spPr>
          <a:xfrm>
            <a:off x="311700" y="134975"/>
            <a:ext cx="8520600" cy="82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000000"/>
                </a:solidFill>
              </a:rPr>
              <a:t>Use Case Diagram</a:t>
            </a:r>
            <a:endParaRPr b="1" sz="3600">
              <a:solidFill>
                <a:srgbClr val="000000"/>
              </a:solidFill>
            </a:endParaRPr>
          </a:p>
        </p:txBody>
      </p:sp>
      <p:pic>
        <p:nvPicPr>
          <p:cNvPr id="91" name="Google Shape;9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6837" y="981275"/>
            <a:ext cx="3950319" cy="3877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ctrTitle"/>
          </p:nvPr>
        </p:nvSpPr>
        <p:spPr>
          <a:xfrm>
            <a:off x="311700" y="146250"/>
            <a:ext cx="8520600" cy="82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000000"/>
                </a:solidFill>
              </a:rPr>
              <a:t>Business Rules Catalog</a:t>
            </a:r>
            <a:endParaRPr b="1" sz="3600">
              <a:solidFill>
                <a:srgbClr val="000000"/>
              </a:solidFill>
            </a:endParaRPr>
          </a:p>
        </p:txBody>
      </p:sp>
      <p:sp>
        <p:nvSpPr>
          <p:cNvPr id="97" name="Google Shape;97;p20"/>
          <p:cNvSpPr txBox="1"/>
          <p:nvPr>
            <p:ph type="ctrTitle"/>
          </p:nvPr>
        </p:nvSpPr>
        <p:spPr>
          <a:xfrm>
            <a:off x="311700" y="972750"/>
            <a:ext cx="8520600" cy="40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●"/>
            </a:pPr>
            <a:r>
              <a:rPr lang="en" sz="2800">
                <a:solidFill>
                  <a:srgbClr val="000000"/>
                </a:solidFill>
              </a:rPr>
              <a:t>Facebook based login</a:t>
            </a:r>
            <a:endParaRPr sz="28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●"/>
            </a:pPr>
            <a:r>
              <a:rPr lang="en" sz="2800">
                <a:solidFill>
                  <a:srgbClr val="000000"/>
                </a:solidFill>
              </a:rPr>
              <a:t>T</a:t>
            </a:r>
            <a:r>
              <a:rPr lang="en" sz="2800">
                <a:solidFill>
                  <a:srgbClr val="000000"/>
                </a:solidFill>
              </a:rPr>
              <a:t>here should be questions from different topics</a:t>
            </a:r>
            <a:endParaRPr sz="28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●"/>
            </a:pPr>
            <a:r>
              <a:rPr lang="en" sz="2800">
                <a:solidFill>
                  <a:srgbClr val="000000"/>
                </a:solidFill>
              </a:rPr>
              <a:t>User can either select from one of these topics or will get questions from all topics randomly</a:t>
            </a:r>
            <a:endParaRPr sz="28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●"/>
            </a:pPr>
            <a:r>
              <a:rPr lang="en" sz="2800">
                <a:solidFill>
                  <a:srgbClr val="000000"/>
                </a:solidFill>
              </a:rPr>
              <a:t>Each questionnaire will consist of 7 questions</a:t>
            </a:r>
            <a:endParaRPr sz="28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ctrTitle"/>
          </p:nvPr>
        </p:nvSpPr>
        <p:spPr>
          <a:xfrm>
            <a:off x="311700" y="146250"/>
            <a:ext cx="8520600" cy="82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000000"/>
                </a:solidFill>
              </a:rPr>
              <a:t>Business Rules Catalog</a:t>
            </a:r>
            <a:endParaRPr sz="3600">
              <a:solidFill>
                <a:srgbClr val="000000"/>
              </a:solidFill>
            </a:endParaRPr>
          </a:p>
        </p:txBody>
      </p:sp>
      <p:sp>
        <p:nvSpPr>
          <p:cNvPr id="103" name="Google Shape;103;p21"/>
          <p:cNvSpPr txBox="1"/>
          <p:nvPr>
            <p:ph type="ctrTitle"/>
          </p:nvPr>
        </p:nvSpPr>
        <p:spPr>
          <a:xfrm>
            <a:off x="311700" y="1116675"/>
            <a:ext cx="8520600" cy="39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●"/>
            </a:pPr>
            <a:r>
              <a:rPr lang="en" sz="2800">
                <a:solidFill>
                  <a:srgbClr val="000000"/>
                </a:solidFill>
              </a:rPr>
              <a:t>On every correct answer user will get 10 points and coins based on time he take to answer</a:t>
            </a:r>
            <a:endParaRPr sz="28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●"/>
            </a:pPr>
            <a:r>
              <a:rPr lang="en" sz="2800">
                <a:solidFill>
                  <a:srgbClr val="000000"/>
                </a:solidFill>
              </a:rPr>
              <a:t>In difficult questions, user can take hint by investing coins</a:t>
            </a:r>
            <a:endParaRPr sz="28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●"/>
            </a:pPr>
            <a:r>
              <a:rPr lang="en" sz="2800">
                <a:solidFill>
                  <a:srgbClr val="000000"/>
                </a:solidFill>
              </a:rPr>
              <a:t>In multiplayer mode, user can challenge his friend to play with him</a:t>
            </a:r>
            <a:endParaRPr sz="28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