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6" r:id="rId12"/>
    <p:sldId id="270" r:id="rId13"/>
    <p:sldId id="277" r:id="rId14"/>
    <p:sldId id="272" r:id="rId15"/>
    <p:sldId id="271" r:id="rId16"/>
    <p:sldId id="281" r:id="rId17"/>
    <p:sldId id="279" r:id="rId18"/>
    <p:sldId id="275" r:id="rId19"/>
    <p:sldId id="280" r:id="rId20"/>
    <p:sldId id="274" r:id="rId21"/>
    <p:sldId id="269" r:id="rId22"/>
    <p:sldId id="268" r:id="rId23"/>
    <p:sldId id="273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59" d="100"/>
          <a:sy n="59" d="100"/>
        </p:scale>
        <p:origin x="96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FB3BB-47C1-4C11-992F-DA5E6D7958A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CD235-CD59-4C75-BA82-A556EDE1E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4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CD235-CD59-4C75-BA82-A556EDE1E6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00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0034" y="592518"/>
            <a:ext cx="4011930" cy="72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837" y="1869749"/>
            <a:ext cx="10728324" cy="4069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386073"/>
            <a:ext cx="10515600" cy="431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2585" marR="5080" indent="-1620520" algn="ctr">
              <a:lnSpc>
                <a:spcPts val="3080"/>
              </a:lnSpc>
              <a:spcBef>
                <a:spcPts val="409"/>
              </a:spcBef>
            </a:pPr>
            <a:r>
              <a:rPr lang="en-GB" sz="4000" spc="-50" dirty="0"/>
              <a:t> AN </a:t>
            </a:r>
            <a:r>
              <a:rPr lang="en-GB" sz="4000" spc="20" dirty="0"/>
              <a:t>INTELLIGENT BRAILLE SYSTEM</a:t>
            </a:r>
            <a:endParaRPr lang="en-GB"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085464" y="3193986"/>
            <a:ext cx="6018530" cy="45012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632585" marR="5080" indent="-1620520">
              <a:lnSpc>
                <a:spcPts val="3080"/>
              </a:lnSpc>
              <a:spcBef>
                <a:spcPts val="409"/>
              </a:spcBef>
            </a:pPr>
            <a:r>
              <a:rPr sz="2750" b="1" spc="-5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92916"/>
            <a:ext cx="9282838" cy="13315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8200" y="4800600"/>
            <a:ext cx="9525000" cy="15555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latin typeface="Times New Roman"/>
                <a:cs typeface="Times New Roman"/>
              </a:rPr>
              <a:t>T</a:t>
            </a:r>
            <a:r>
              <a:rPr sz="2000" b="1" spc="125" dirty="0">
                <a:latin typeface="Times New Roman"/>
                <a:cs typeface="Times New Roman"/>
              </a:rPr>
              <a:t>E</a:t>
            </a:r>
            <a:r>
              <a:rPr sz="2000" b="1" spc="-95" dirty="0">
                <a:latin typeface="Times New Roman"/>
                <a:cs typeface="Times New Roman"/>
              </a:rPr>
              <a:t>A</a:t>
            </a:r>
            <a:r>
              <a:rPr sz="2000" b="1" spc="-90" dirty="0">
                <a:latin typeface="Times New Roman"/>
                <a:cs typeface="Times New Roman"/>
              </a:rPr>
              <a:t>M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60" dirty="0">
                <a:latin typeface="Times New Roman"/>
                <a:cs typeface="Times New Roman"/>
              </a:rPr>
              <a:t>M</a:t>
            </a:r>
            <a:r>
              <a:rPr sz="2000" b="1" spc="125" dirty="0">
                <a:latin typeface="Times New Roman"/>
                <a:cs typeface="Times New Roman"/>
              </a:rPr>
              <a:t>E</a:t>
            </a:r>
            <a:r>
              <a:rPr sz="2000" b="1" spc="-60" dirty="0">
                <a:latin typeface="Times New Roman"/>
                <a:cs typeface="Times New Roman"/>
              </a:rPr>
              <a:t>M</a:t>
            </a:r>
            <a:r>
              <a:rPr sz="2000" b="1" spc="-65" dirty="0">
                <a:latin typeface="Times New Roman"/>
                <a:cs typeface="Times New Roman"/>
              </a:rPr>
              <a:t>B</a:t>
            </a:r>
            <a:r>
              <a:rPr sz="2000" b="1" spc="50" dirty="0">
                <a:latin typeface="Times New Roman"/>
                <a:cs typeface="Times New Roman"/>
              </a:rPr>
              <a:t>E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S</a:t>
            </a:r>
            <a:r>
              <a:rPr sz="2000" spc="-13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74700" marR="5080" algn="just">
              <a:lnSpc>
                <a:spcPct val="100000"/>
              </a:lnSpc>
              <a:spcBef>
                <a:spcPts val="5"/>
              </a:spcBef>
            </a:pPr>
            <a:r>
              <a:rPr lang="en-GB" sz="2000" spc="45" dirty="0">
                <a:latin typeface="Times New Roman"/>
                <a:cs typeface="Times New Roman"/>
              </a:rPr>
              <a:t>    </a:t>
            </a:r>
            <a:r>
              <a:rPr sz="2000" spc="45" dirty="0">
                <a:latin typeface="Times New Roman"/>
                <a:cs typeface="Times New Roman"/>
              </a:rPr>
              <a:t>T</a:t>
            </a:r>
            <a:r>
              <a:rPr sz="2000" spc="125" dirty="0">
                <a:latin typeface="Times New Roman"/>
                <a:cs typeface="Times New Roman"/>
              </a:rPr>
              <a:t>H</a:t>
            </a:r>
            <a:r>
              <a:rPr sz="2000" spc="12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J</a:t>
            </a:r>
            <a:r>
              <a:rPr sz="2000" spc="15" dirty="0">
                <a:latin typeface="Times New Roman"/>
                <a:cs typeface="Times New Roman"/>
              </a:rPr>
              <a:t>E</a:t>
            </a:r>
            <a:r>
              <a:rPr sz="2000" spc="-100" dirty="0">
                <a:latin typeface="Times New Roman"/>
                <a:cs typeface="Times New Roman"/>
              </a:rPr>
              <a:t>A</a:t>
            </a:r>
            <a:r>
              <a:rPr sz="2000" spc="-65" dirty="0">
                <a:latin typeface="Times New Roman"/>
                <a:cs typeface="Times New Roman"/>
              </a:rPr>
              <a:t>L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</a:t>
            </a:r>
            <a:r>
              <a:rPr sz="2000" spc="-105" dirty="0">
                <a:latin typeface="Times New Roman"/>
                <a:cs typeface="Times New Roman"/>
              </a:rPr>
              <a:t>R</a:t>
            </a:r>
            <a:r>
              <a:rPr sz="2000" spc="50" dirty="0">
                <a:latin typeface="Times New Roman"/>
                <a:cs typeface="Times New Roman"/>
              </a:rPr>
              <a:t>I</a:t>
            </a:r>
            <a:r>
              <a:rPr lang="en-GB"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K</a:t>
            </a:r>
            <a:r>
              <a:rPr lang="en-GB" sz="2000" spc="-15" dirty="0">
                <a:latin typeface="Times New Roman"/>
                <a:cs typeface="Times New Roman"/>
              </a:rPr>
              <a:t>                                  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spc="-30" dirty="0">
                <a:latin typeface="Times New Roman"/>
                <a:cs typeface="Times New Roman"/>
              </a:rPr>
              <a:t>811721</a:t>
            </a:r>
            <a:r>
              <a:rPr sz="2000" spc="-105" dirty="0">
                <a:latin typeface="Times New Roman"/>
                <a:cs typeface="Times New Roman"/>
              </a:rPr>
              <a:t>2</a:t>
            </a:r>
            <a:r>
              <a:rPr sz="2000" spc="-30" dirty="0">
                <a:latin typeface="Times New Roman"/>
                <a:cs typeface="Times New Roman"/>
              </a:rPr>
              <a:t>4</a:t>
            </a:r>
            <a:r>
              <a:rPr sz="2000" spc="-105" dirty="0">
                <a:latin typeface="Times New Roman"/>
                <a:cs typeface="Times New Roman"/>
              </a:rPr>
              <a:t>3</a:t>
            </a:r>
            <a:r>
              <a:rPr sz="2000" spc="-30" dirty="0">
                <a:latin typeface="Times New Roman"/>
                <a:cs typeface="Times New Roman"/>
              </a:rPr>
              <a:t>0</a:t>
            </a:r>
            <a:r>
              <a:rPr sz="2000" spc="-105" dirty="0">
                <a:latin typeface="Times New Roman"/>
                <a:cs typeface="Times New Roman"/>
              </a:rPr>
              <a:t>5</a:t>
            </a:r>
            <a:r>
              <a:rPr lang="en-GB" sz="2000" spc="-30" dirty="0">
                <a:latin typeface="Times New Roman"/>
                <a:cs typeface="Times New Roman"/>
              </a:rPr>
              <a:t>7</a:t>
            </a:r>
            <a:r>
              <a:rPr sz="2000" spc="-65" dirty="0">
                <a:latin typeface="Times New Roman"/>
                <a:cs typeface="Times New Roman"/>
              </a:rPr>
              <a:t>)  </a:t>
            </a:r>
            <a:endParaRPr lang="en-GB" sz="2000" spc="-65" dirty="0">
              <a:latin typeface="Times New Roman"/>
              <a:cs typeface="Times New Roman"/>
            </a:endParaRPr>
          </a:p>
          <a:p>
            <a:pPr marL="774700" marR="5080" algn="just">
              <a:lnSpc>
                <a:spcPct val="100000"/>
              </a:lnSpc>
              <a:spcBef>
                <a:spcPts val="5"/>
              </a:spcBef>
            </a:pPr>
            <a:r>
              <a:rPr lang="en-GB" sz="2000" spc="-100" dirty="0">
                <a:latin typeface="Times New Roman"/>
                <a:cs typeface="Times New Roman"/>
              </a:rPr>
              <a:t>      </a:t>
            </a:r>
            <a:r>
              <a:rPr sz="2000" spc="-100" dirty="0">
                <a:latin typeface="Times New Roman"/>
                <a:cs typeface="Times New Roman"/>
              </a:rPr>
              <a:t>SU</a:t>
            </a:r>
            <a:r>
              <a:rPr sz="2000" spc="-140" dirty="0">
                <a:latin typeface="Times New Roman"/>
                <a:cs typeface="Times New Roman"/>
              </a:rPr>
              <a:t>J</a:t>
            </a:r>
            <a:r>
              <a:rPr sz="2000" spc="-100" dirty="0">
                <a:latin typeface="Times New Roman"/>
                <a:cs typeface="Times New Roman"/>
              </a:rPr>
              <a:t>A</a:t>
            </a:r>
            <a:r>
              <a:rPr sz="2000" spc="80" dirty="0">
                <a:latin typeface="Times New Roman"/>
                <a:cs typeface="Times New Roman"/>
              </a:rPr>
              <a:t>I</a:t>
            </a:r>
            <a:r>
              <a:rPr sz="2000" spc="125" dirty="0">
                <a:latin typeface="Times New Roman"/>
                <a:cs typeface="Times New Roman"/>
              </a:rPr>
              <a:t>N</a:t>
            </a:r>
            <a:r>
              <a:rPr sz="2000" spc="80" dirty="0">
                <a:latin typeface="Times New Roman"/>
                <a:cs typeface="Times New Roman"/>
              </a:rPr>
              <a:t>I</a:t>
            </a:r>
            <a:r>
              <a:rPr sz="2000" spc="45" dirty="0">
                <a:latin typeface="Times New Roman"/>
                <a:cs typeface="Times New Roman"/>
              </a:rPr>
              <a:t>T</a:t>
            </a:r>
            <a:r>
              <a:rPr sz="2000" spc="125" dirty="0">
                <a:latin typeface="Times New Roman"/>
                <a:cs typeface="Times New Roman"/>
              </a:rPr>
              <a:t>H</a:t>
            </a:r>
            <a:r>
              <a:rPr sz="2000" spc="-75" dirty="0">
                <a:latin typeface="Times New Roman"/>
                <a:cs typeface="Times New Roman"/>
              </a:rPr>
              <a:t>A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lang="en-GB" sz="2000" spc="-225" dirty="0">
                <a:latin typeface="Times New Roman"/>
                <a:cs typeface="Times New Roman"/>
              </a:rPr>
              <a:t>   </a:t>
            </a:r>
            <a:r>
              <a:rPr sz="2000" spc="125" dirty="0">
                <a:latin typeface="Times New Roman"/>
                <a:cs typeface="Times New Roman"/>
              </a:rPr>
              <a:t>G</a:t>
            </a:r>
            <a:r>
              <a:rPr lang="en-GB" sz="2000" spc="125" dirty="0">
                <a:latin typeface="Times New Roman"/>
                <a:cs typeface="Times New Roman"/>
              </a:rPr>
              <a:t>                           </a:t>
            </a:r>
            <a:r>
              <a:rPr sz="2000" spc="-70" dirty="0">
                <a:latin typeface="Times New Roman"/>
                <a:cs typeface="Times New Roman"/>
              </a:rPr>
              <a:t>(</a:t>
            </a:r>
            <a:r>
              <a:rPr sz="2000" spc="-30" dirty="0">
                <a:latin typeface="Times New Roman"/>
                <a:cs typeface="Times New Roman"/>
              </a:rPr>
              <a:t>8117</a:t>
            </a:r>
            <a:r>
              <a:rPr sz="2000" spc="-105" dirty="0">
                <a:latin typeface="Times New Roman"/>
                <a:cs typeface="Times New Roman"/>
              </a:rPr>
              <a:t>2</a:t>
            </a:r>
            <a:r>
              <a:rPr sz="2000" spc="-30" dirty="0">
                <a:latin typeface="Times New Roman"/>
                <a:cs typeface="Times New Roman"/>
              </a:rPr>
              <a:t>1</a:t>
            </a:r>
            <a:r>
              <a:rPr sz="2000" spc="-105" dirty="0">
                <a:latin typeface="Times New Roman"/>
                <a:cs typeface="Times New Roman"/>
              </a:rPr>
              <a:t>2</a:t>
            </a:r>
            <a:r>
              <a:rPr sz="2000" spc="-30" dirty="0">
                <a:latin typeface="Times New Roman"/>
                <a:cs typeface="Times New Roman"/>
              </a:rPr>
              <a:t>4</a:t>
            </a:r>
            <a:r>
              <a:rPr sz="2000" spc="-105" dirty="0">
                <a:latin typeface="Times New Roman"/>
                <a:cs typeface="Times New Roman"/>
              </a:rPr>
              <a:t>3</a:t>
            </a:r>
            <a:r>
              <a:rPr sz="2000" spc="-30" dirty="0">
                <a:latin typeface="Times New Roman"/>
                <a:cs typeface="Times New Roman"/>
              </a:rPr>
              <a:t>0</a:t>
            </a:r>
            <a:r>
              <a:rPr sz="2000" spc="-105" dirty="0">
                <a:latin typeface="Times New Roman"/>
                <a:cs typeface="Times New Roman"/>
              </a:rPr>
              <a:t>5</a:t>
            </a:r>
            <a:r>
              <a:rPr sz="2000" spc="-30" dirty="0">
                <a:latin typeface="Times New Roman"/>
                <a:cs typeface="Times New Roman"/>
              </a:rPr>
              <a:t>5</a:t>
            </a:r>
            <a:r>
              <a:rPr sz="2000" spc="-65" dirty="0">
                <a:latin typeface="Times New Roman"/>
                <a:cs typeface="Times New Roman"/>
              </a:rPr>
              <a:t>)  </a:t>
            </a:r>
            <a:endParaRPr lang="en-GB" sz="2000" spc="-65" dirty="0">
              <a:latin typeface="Times New Roman"/>
              <a:cs typeface="Times New Roman"/>
            </a:endParaRPr>
          </a:p>
          <a:p>
            <a:pPr marL="774700" marR="5080" algn="just">
              <a:lnSpc>
                <a:spcPct val="100000"/>
              </a:lnSpc>
              <a:spcBef>
                <a:spcPts val="5"/>
              </a:spcBef>
            </a:pPr>
            <a:r>
              <a:rPr lang="en-GB" sz="2000" spc="130" dirty="0">
                <a:latin typeface="Times New Roman"/>
                <a:cs typeface="Times New Roman"/>
              </a:rPr>
              <a:t>    </a:t>
            </a:r>
            <a:r>
              <a:rPr sz="2000" spc="130" dirty="0">
                <a:latin typeface="Times New Roman"/>
                <a:cs typeface="Times New Roman"/>
              </a:rPr>
              <a:t>D</a:t>
            </a:r>
            <a:r>
              <a:rPr sz="2000" spc="125" dirty="0">
                <a:latin typeface="Times New Roman"/>
                <a:cs typeface="Times New Roman"/>
              </a:rPr>
              <a:t>H</a:t>
            </a:r>
            <a:r>
              <a:rPr sz="2000" spc="75" dirty="0">
                <a:latin typeface="Times New Roman"/>
                <a:cs typeface="Times New Roman"/>
              </a:rPr>
              <a:t>I</a:t>
            </a:r>
            <a:r>
              <a:rPr sz="2000" spc="-95" dirty="0">
                <a:latin typeface="Times New Roman"/>
                <a:cs typeface="Times New Roman"/>
              </a:rPr>
              <a:t>V</a:t>
            </a:r>
            <a:r>
              <a:rPr sz="2000" spc="-250" dirty="0">
                <a:latin typeface="Times New Roman"/>
                <a:cs typeface="Times New Roman"/>
              </a:rPr>
              <a:t>Y</a:t>
            </a:r>
            <a:r>
              <a:rPr sz="2000" spc="-70" dirty="0">
                <a:latin typeface="Times New Roman"/>
                <a:cs typeface="Times New Roman"/>
              </a:rPr>
              <a:t>A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lang="en-GB" sz="2000" spc="-150" dirty="0">
                <a:latin typeface="Times New Roman"/>
                <a:cs typeface="Times New Roman"/>
              </a:rPr>
              <a:t>        </a:t>
            </a:r>
            <a:r>
              <a:rPr sz="2000" spc="-70" dirty="0">
                <a:latin typeface="Times New Roman"/>
                <a:cs typeface="Times New Roman"/>
              </a:rPr>
              <a:t>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D</a:t>
            </a:r>
            <a:r>
              <a:rPr lang="en-GB" sz="2000" spc="130" dirty="0">
                <a:latin typeface="Times New Roman"/>
                <a:cs typeface="Times New Roman"/>
              </a:rPr>
              <a:t>                           </a:t>
            </a:r>
            <a:r>
              <a:rPr sz="2000" spc="-70" dirty="0">
                <a:latin typeface="Times New Roman"/>
                <a:cs typeface="Times New Roman"/>
              </a:rPr>
              <a:t>(</a:t>
            </a:r>
            <a:r>
              <a:rPr sz="2000" spc="-30" dirty="0">
                <a:latin typeface="Times New Roman"/>
                <a:cs typeface="Times New Roman"/>
              </a:rPr>
              <a:t>811721</a:t>
            </a:r>
            <a:r>
              <a:rPr sz="2000" spc="-105" dirty="0">
                <a:latin typeface="Times New Roman"/>
                <a:cs typeface="Times New Roman"/>
              </a:rPr>
              <a:t>2</a:t>
            </a:r>
            <a:r>
              <a:rPr sz="2000" spc="-30" dirty="0">
                <a:latin typeface="Times New Roman"/>
                <a:cs typeface="Times New Roman"/>
              </a:rPr>
              <a:t>4</a:t>
            </a:r>
            <a:r>
              <a:rPr sz="2000" spc="-105" dirty="0">
                <a:latin typeface="Times New Roman"/>
                <a:cs typeface="Times New Roman"/>
              </a:rPr>
              <a:t>3</a:t>
            </a:r>
            <a:r>
              <a:rPr sz="2000" spc="-30" dirty="0">
                <a:latin typeface="Times New Roman"/>
                <a:cs typeface="Times New Roman"/>
              </a:rPr>
              <a:t>0</a:t>
            </a:r>
            <a:r>
              <a:rPr sz="2000" spc="-105" dirty="0">
                <a:latin typeface="Times New Roman"/>
                <a:cs typeface="Times New Roman"/>
              </a:rPr>
              <a:t>1</a:t>
            </a:r>
            <a:r>
              <a:rPr sz="2000" spc="-30" dirty="0">
                <a:latin typeface="Times New Roman"/>
                <a:cs typeface="Times New Roman"/>
              </a:rPr>
              <a:t>4</a:t>
            </a:r>
            <a:r>
              <a:rPr sz="2000" spc="-65" dirty="0">
                <a:latin typeface="Times New Roman"/>
                <a:cs typeface="Times New Roman"/>
              </a:rPr>
              <a:t>)  </a:t>
            </a:r>
            <a:endParaRPr lang="en-GB" sz="2000" spc="-65" dirty="0">
              <a:latin typeface="Times New Roman"/>
              <a:cs typeface="Times New Roman"/>
            </a:endParaRPr>
          </a:p>
          <a:p>
            <a:pPr marL="774700" marR="5080" algn="just">
              <a:lnSpc>
                <a:spcPct val="100000"/>
              </a:lnSpc>
              <a:spcBef>
                <a:spcPts val="5"/>
              </a:spcBef>
            </a:pPr>
            <a:r>
              <a:rPr lang="en-GB" sz="2000" spc="-95" dirty="0">
                <a:latin typeface="Times New Roman"/>
                <a:cs typeface="Times New Roman"/>
              </a:rPr>
              <a:t>      </a:t>
            </a:r>
            <a:r>
              <a:rPr sz="2000" spc="-95" dirty="0">
                <a:latin typeface="Times New Roman"/>
                <a:cs typeface="Times New Roman"/>
              </a:rPr>
              <a:t>S</a:t>
            </a:r>
            <a:r>
              <a:rPr sz="2000" spc="-215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T</a:t>
            </a:r>
            <a:r>
              <a:rPr sz="2000" spc="125" dirty="0">
                <a:latin typeface="Times New Roman"/>
                <a:cs typeface="Times New Roman"/>
              </a:rPr>
              <a:t>H</a:t>
            </a:r>
            <a:r>
              <a:rPr sz="2000" spc="-100" dirty="0">
                <a:latin typeface="Times New Roman"/>
                <a:cs typeface="Times New Roman"/>
              </a:rPr>
              <a:t>V</a:t>
            </a:r>
            <a:r>
              <a:rPr sz="2000" spc="8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KA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lang="en-GB" sz="2000" spc="-145" dirty="0">
                <a:latin typeface="Times New Roman"/>
                <a:cs typeface="Times New Roman"/>
              </a:rPr>
              <a:t>        </a:t>
            </a:r>
            <a:r>
              <a:rPr sz="2000" spc="-100" dirty="0">
                <a:latin typeface="Times New Roman"/>
                <a:cs typeface="Times New Roman"/>
              </a:rPr>
              <a:t>A</a:t>
            </a:r>
            <a:r>
              <a:rPr lang="en-GB" sz="2000" spc="-100" dirty="0">
                <a:latin typeface="Times New Roman"/>
                <a:cs typeface="Times New Roman"/>
              </a:rPr>
              <a:t>                                          </a:t>
            </a:r>
            <a:r>
              <a:rPr sz="2000" spc="-70" dirty="0">
                <a:latin typeface="Times New Roman"/>
                <a:cs typeface="Times New Roman"/>
              </a:rPr>
              <a:t>(</a:t>
            </a:r>
            <a:r>
              <a:rPr sz="2000" spc="-30" dirty="0">
                <a:latin typeface="Times New Roman"/>
                <a:cs typeface="Times New Roman"/>
              </a:rPr>
              <a:t>81172</a:t>
            </a:r>
            <a:r>
              <a:rPr sz="2000" spc="-105" dirty="0">
                <a:latin typeface="Times New Roman"/>
                <a:cs typeface="Times New Roman"/>
              </a:rPr>
              <a:t>1</a:t>
            </a:r>
            <a:r>
              <a:rPr sz="2000" spc="-30" dirty="0">
                <a:latin typeface="Times New Roman"/>
                <a:cs typeface="Times New Roman"/>
              </a:rPr>
              <a:t>2</a:t>
            </a:r>
            <a:r>
              <a:rPr sz="2000" spc="-105" dirty="0">
                <a:latin typeface="Times New Roman"/>
                <a:cs typeface="Times New Roman"/>
              </a:rPr>
              <a:t>4</a:t>
            </a:r>
            <a:r>
              <a:rPr sz="2000" spc="-30" dirty="0">
                <a:latin typeface="Times New Roman"/>
                <a:cs typeface="Times New Roman"/>
              </a:rPr>
              <a:t>3</a:t>
            </a:r>
            <a:r>
              <a:rPr sz="2000" spc="-105" dirty="0">
                <a:latin typeface="Times New Roman"/>
                <a:cs typeface="Times New Roman"/>
              </a:rPr>
              <a:t>0</a:t>
            </a:r>
            <a:r>
              <a:rPr sz="2000" spc="-30" dirty="0">
                <a:latin typeface="Times New Roman"/>
                <a:cs typeface="Times New Roman"/>
              </a:rPr>
              <a:t>4</a:t>
            </a:r>
            <a:r>
              <a:rPr sz="2000" spc="-105" dirty="0">
                <a:latin typeface="Times New Roman"/>
                <a:cs typeface="Times New Roman"/>
              </a:rPr>
              <a:t>9</a:t>
            </a:r>
            <a:r>
              <a:rPr sz="2000" spc="-7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5229" y="3429000"/>
            <a:ext cx="7239000" cy="43345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2400" b="1" spc="130" dirty="0">
                <a:latin typeface="Times New Roman"/>
                <a:cs typeface="Times New Roman"/>
              </a:rPr>
              <a:t>G</a:t>
            </a:r>
            <a:r>
              <a:rPr sz="2400" b="1" spc="-25" dirty="0">
                <a:latin typeface="Times New Roman"/>
                <a:cs typeface="Times New Roman"/>
              </a:rPr>
              <a:t>U</a:t>
            </a:r>
            <a:r>
              <a:rPr sz="2400" b="1" spc="75" dirty="0">
                <a:latin typeface="Times New Roman"/>
                <a:cs typeface="Times New Roman"/>
              </a:rPr>
              <a:t>I</a:t>
            </a:r>
            <a:r>
              <a:rPr sz="2400" b="1" spc="130" dirty="0">
                <a:latin typeface="Times New Roman"/>
                <a:cs typeface="Times New Roman"/>
              </a:rPr>
              <a:t>D</a:t>
            </a:r>
            <a:r>
              <a:rPr sz="2400" b="1" spc="110" dirty="0">
                <a:latin typeface="Times New Roman"/>
                <a:cs typeface="Times New Roman"/>
              </a:rPr>
              <a:t>E</a:t>
            </a:r>
            <a:r>
              <a:rPr sz="2400" b="1" spc="-185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N</a:t>
            </a:r>
            <a:r>
              <a:rPr sz="2400" b="1" spc="-95" dirty="0">
                <a:latin typeface="Times New Roman"/>
                <a:cs typeface="Times New Roman"/>
              </a:rPr>
              <a:t>A</a:t>
            </a:r>
            <a:r>
              <a:rPr sz="2400" b="1" spc="-60" dirty="0">
                <a:latin typeface="Times New Roman"/>
                <a:cs typeface="Times New Roman"/>
              </a:rPr>
              <a:t>M</a:t>
            </a:r>
            <a:r>
              <a:rPr sz="2400" b="1" spc="110" dirty="0">
                <a:latin typeface="Times New Roman"/>
                <a:cs typeface="Times New Roman"/>
              </a:rPr>
              <a:t>E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: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M</a:t>
            </a:r>
            <a:r>
              <a:rPr lang="en-GB" sz="2400" spc="-65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r>
              <a:rPr sz="2400" spc="-155" dirty="0">
                <a:latin typeface="Times New Roman"/>
                <a:cs typeface="Times New Roman"/>
              </a:rPr>
              <a:t>R</a:t>
            </a:r>
            <a:r>
              <a:rPr sz="2400" spc="13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N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J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-175" dirty="0">
                <a:latin typeface="Times New Roman"/>
                <a:cs typeface="Times New Roman"/>
              </a:rPr>
              <a:t>U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.</a:t>
            </a:r>
            <a:r>
              <a:rPr sz="2400" spc="-55" dirty="0">
                <a:latin typeface="Times New Roman"/>
                <a:cs typeface="Times New Roman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M</a:t>
            </a:r>
            <a:r>
              <a:rPr sz="2400" spc="15" dirty="0">
                <a:latin typeface="Times New Roman"/>
                <a:cs typeface="Times New Roman"/>
              </a:rPr>
              <a:t>.</a:t>
            </a:r>
            <a:r>
              <a:rPr sz="2400" spc="5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.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AP/AI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 rot="10800000" flipH="1" flipV="1">
            <a:off x="11658600" y="6291188"/>
            <a:ext cx="30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pic>
        <p:nvPicPr>
          <p:cNvPr id="1026" name="Picture 2" descr="Anna University">
            <a:extLst>
              <a:ext uri="{FF2B5EF4-FFF2-40B4-BE49-F238E27FC236}">
                <a16:creationId xmlns:a16="http://schemas.microsoft.com/office/drawing/2014/main" id="{D5851600-BFE7-1D92-FBA6-44906C4D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71" y="168908"/>
            <a:ext cx="1252537" cy="12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027" y="592518"/>
            <a:ext cx="1036510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30"/>
              </a:spcBef>
            </a:pPr>
            <a:r>
              <a:rPr lang="en-GB" sz="4400" spc="-55" dirty="0"/>
              <a:t>INPUT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GB" sz="4400" spc="-55" dirty="0"/>
              <a:t> </a:t>
            </a:r>
            <a:r>
              <a:rPr sz="4400" spc="85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447800"/>
            <a:ext cx="10354310" cy="4961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captures high-quality images of Braille text, establishing the foundation for accurate interpretation.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advanced camera settings to capture detailed images of Braille text.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image quality through contrast and noise adjustments, preparing for analysis.</a:t>
            </a:r>
          </a:p>
          <a:p>
            <a:pPr marL="1269365" lvl="2" indent="-342900">
              <a:lnSpc>
                <a:spcPct val="150000"/>
              </a:lnSpc>
              <a:spcBef>
                <a:spcPts val="125"/>
              </a:spcBef>
              <a:buSzPct val="95348"/>
              <a:buFont typeface="Wingdings" panose="05000000000000000000" pitchFamily="2" charset="2"/>
              <a:buChar char="Ø"/>
              <a:tabLst>
                <a:tab pos="241935" algn="l"/>
                <a:tab pos="1070610" algn="l"/>
                <a:tab pos="2529205" algn="l"/>
                <a:tab pos="4091940" algn="l"/>
                <a:tab pos="5579110" algn="l"/>
                <a:tab pos="6246495" algn="l"/>
                <a:tab pos="7724140" algn="l"/>
                <a:tab pos="8887460" algn="l"/>
                <a:tab pos="9945370" algn="l"/>
              </a:tabLst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&amp; Efficiency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Streamlines image capture for easy user interaction and accurate data acquisition.</a:t>
            </a:r>
            <a:endParaRPr lang="en-GB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6465" lvl="2">
              <a:lnSpc>
                <a:spcPct val="150000"/>
              </a:lnSpc>
              <a:spcBef>
                <a:spcPts val="125"/>
              </a:spcBef>
              <a:buSzPct val="95348"/>
              <a:tabLst>
                <a:tab pos="241935" algn="l"/>
                <a:tab pos="1070610" algn="l"/>
                <a:tab pos="2529205" algn="l"/>
                <a:tab pos="4091940" algn="l"/>
                <a:tab pos="5579110" algn="l"/>
                <a:tab pos="6246495" algn="l"/>
                <a:tab pos="7724140" algn="l"/>
                <a:tab pos="8887460" algn="l"/>
                <a:tab pos="9945370" algn="l"/>
              </a:tabLst>
            </a:pPr>
            <a:r>
              <a:rPr lang="en-GB" sz="2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: OpenCV,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OS, Pillow.</a:t>
            </a:r>
            <a:endParaRPr lang="en-GB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38808-BC3C-E23B-3F83-9B5BE06EC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" y="1094207"/>
            <a:ext cx="12192000" cy="5772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EE0EA2-41E7-4BC7-B156-6E50ED0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" y="-29901"/>
            <a:ext cx="1219200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9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744199" cy="914400"/>
          </a:xfrm>
        </p:spPr>
        <p:txBody>
          <a:bodyPr/>
          <a:lstStyle/>
          <a:p>
            <a:pPr algn="ctr"/>
            <a:r>
              <a:rPr lang="en-GB" sz="4400" dirty="0"/>
              <a:t> DOT PATTERN RECOGNITION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10668000" cy="77042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br>
              <a:rPr lang="en-GB" sz="2150" dirty="0"/>
            </a:br>
            <a:r>
              <a:rPr lang="en-GB" sz="2300" dirty="0"/>
              <a:t>This module detects and extracts Braille dot patterns, transforming the captured image into a structured data format.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Detection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the exact positions of Braille dots within the captured image.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Extraction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Translates identified dot positions into structured data for further processing.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Optimization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dot recognition across various lighting and background conditions.</a:t>
            </a:r>
          </a:p>
          <a:p>
            <a:pPr lvl="2" algn="just">
              <a:lnSpc>
                <a:spcPct val="150000"/>
              </a:lnSpc>
            </a:pP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: </a:t>
            </a:r>
            <a:r>
              <a:rPr lang="en-GB" sz="2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</a:t>
            </a:r>
            <a:r>
              <a:rPr lang="en-GB" sz="2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Mutils</a:t>
            </a: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Skimag</a:t>
            </a: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5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b="1" dirty="0"/>
          </a:p>
          <a:p>
            <a:pPr algn="just">
              <a:lnSpc>
                <a:spcPct val="150000"/>
              </a:lnSpc>
            </a:pPr>
            <a:endParaRPr lang="en-GB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dirty="0"/>
          </a:p>
          <a:p>
            <a:pPr algn="just">
              <a:lnSpc>
                <a:spcPct val="150000"/>
              </a:lnSpc>
            </a:pPr>
            <a:endParaRPr lang="en-GB" sz="2150" dirty="0"/>
          </a:p>
        </p:txBody>
      </p:sp>
    </p:spTree>
    <p:extLst>
      <p:ext uri="{BB962C8B-B14F-4D97-AF65-F5344CB8AC3E}">
        <p14:creationId xmlns:p14="http://schemas.microsoft.com/office/powerpoint/2010/main" val="45158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35090F-98F8-307D-9D63-432A68F4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3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698161" cy="1400383"/>
          </a:xfrm>
        </p:spPr>
        <p:txBody>
          <a:bodyPr/>
          <a:lstStyle/>
          <a:p>
            <a:pPr algn="ctr"/>
            <a:r>
              <a:rPr lang="en-GB" dirty="0"/>
              <a:t>BRAILLE LANGUAGE INTERPRETATION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57583"/>
            <a:ext cx="10774361" cy="115236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GB" sz="2300" dirty="0"/>
              <a:t>This module translates extracted Braille patterns into readable text, bridging Braille and standard language.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Mapping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Maps specific dot arrangements to corresponding characters in readable text.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Conversion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the structured data into coherent text output.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Support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Adapts for different Braille languages, ensuring broader accessibility.</a:t>
            </a:r>
            <a:b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: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NumPy, Regular Expressions.</a:t>
            </a:r>
            <a:endParaRPr lang="en-GB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79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85708"/>
            <a:ext cx="9859960" cy="700192"/>
          </a:xfrm>
        </p:spPr>
        <p:txBody>
          <a:bodyPr/>
          <a:lstStyle/>
          <a:p>
            <a:pPr algn="ctr"/>
            <a:r>
              <a:rPr lang="en-GB" dirty="0"/>
              <a:t>ERROR CORRECTION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10728324" cy="173521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96182" y="1828800"/>
            <a:ext cx="98599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refines translated text by correcting misidentified characters for accuracy.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Correction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and corrects misrecognized letters.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Prediction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Utilizes context to correct likely errors in words.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precise translation for readability.</a:t>
            </a:r>
          </a:p>
          <a:p>
            <a:pPr lvl="2">
              <a:lnSpc>
                <a:spcPct val="150000"/>
              </a:lnSpc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: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pyspellchecker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language_tool_python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transformers.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0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4405-58F4-9DAD-82EA-EE9588AB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B7C44-8433-EC2E-BAC3-249D2F179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82014-7CE9-2DF9-C80C-D1379C8CD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6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2EC4C-F49D-AC1A-DB50-4DDC0B044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2518"/>
            <a:ext cx="10972800" cy="1400383"/>
          </a:xfrm>
        </p:spPr>
        <p:txBody>
          <a:bodyPr/>
          <a:lstStyle/>
          <a:p>
            <a:pPr algn="ctr"/>
            <a:r>
              <a:rPr lang="en-GB" dirty="0"/>
              <a:t>TRANSLATION AND AUDIO OUTPUT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209800"/>
            <a:ext cx="10728324" cy="3811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/>
              <a:t>This module converts final translated text into  </a:t>
            </a:r>
            <a:r>
              <a:rPr lang="en-GB" sz="2400" dirty="0" err="1"/>
              <a:t>tamil</a:t>
            </a:r>
            <a:r>
              <a:rPr lang="en-GB" sz="2400" dirty="0"/>
              <a:t> audio, providing real-time accessibility.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Conversion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Transforms readable text into natural-sounding audio output.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Accessibility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audio interface that promotes inclusivity and ease of access in language of their choice.</a:t>
            </a:r>
          </a:p>
          <a:p>
            <a:pPr lvl="2">
              <a:lnSpc>
                <a:spcPct val="150000"/>
              </a:lnSpc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: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GoogleTranslator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GTTS (Google Text To Speech)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1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72435-357F-8EB7-E14D-0BEA9308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20"/>
            <a:ext cx="12192000" cy="3560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389B8-6B21-888E-8059-82BBC15C2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1883"/>
            <a:ext cx="12192000" cy="32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6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10380980" cy="130151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R="191770" algn="ctr">
              <a:lnSpc>
                <a:spcPct val="150000"/>
              </a:lnSpc>
              <a:spcBef>
                <a:spcPts val="2940"/>
              </a:spcBef>
            </a:pPr>
            <a:r>
              <a:rPr spc="-40" dirty="0"/>
              <a:t>OBJECTIVE</a:t>
            </a:r>
            <a:endParaRPr sz="2500" b="0" spc="-40" dirty="0"/>
          </a:p>
        </p:txBody>
      </p:sp>
      <p:sp>
        <p:nvSpPr>
          <p:cNvPr id="4" name="Rectangle 3"/>
          <p:cNvSpPr/>
          <p:nvPr/>
        </p:nvSpPr>
        <p:spPr>
          <a:xfrm>
            <a:off x="1425893" y="2057400"/>
            <a:ext cx="9869487" cy="2283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robust Braille image recognition system that accurately extracts and translates Braille text, providing real-time audio output to enhance accessibility for visually impaired individuals.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700192"/>
          </a:xfrm>
        </p:spPr>
        <p:txBody>
          <a:bodyPr/>
          <a:lstStyle/>
          <a:p>
            <a:r>
              <a:rPr lang="en-GB" dirty="0"/>
              <a:t>                       ADVANTAGES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728324" cy="6278642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Provides visually impaired users with real-time audio conversion of Braille, allowing them to access written content independently without needing assistance.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Facilitates interaction between Braille and non-Braille users by converting Braille text to audio, enhancing communication and understanding.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Quickly translates Braille into spoken words, enabling users to stay informed and responsive in dynamic environments.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Acts as a bridge to accessible information, empowering users to handle educational, professional, and daily tasks autonomously.</a:t>
            </a:r>
          </a:p>
          <a:p>
            <a:pPr>
              <a:lnSpc>
                <a:spcPct val="200000"/>
              </a:lnSpc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28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92518"/>
            <a:ext cx="9144000" cy="723900"/>
          </a:xfrm>
        </p:spPr>
        <p:txBody>
          <a:bodyPr/>
          <a:lstStyle/>
          <a:p>
            <a:pPr algn="ctr"/>
            <a:r>
              <a:rPr lang="en-GB" dirty="0"/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10728324" cy="250786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/>
              <a:t> </a:t>
            </a:r>
            <a:r>
              <a:rPr lang="en-GB" sz="2800" dirty="0"/>
              <a:t>This project leverages deep learning to convert Braille to real-time audio, enhancing accessibility for visually impaired users. It promotes independence, enabling seamless access to written information and fostering inclusivity.</a:t>
            </a:r>
          </a:p>
        </p:txBody>
      </p:sp>
    </p:spTree>
    <p:extLst>
      <p:ext uri="{BB962C8B-B14F-4D97-AF65-F5344CB8AC3E}">
        <p14:creationId xmlns:p14="http://schemas.microsoft.com/office/powerpoint/2010/main" val="48092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034" y="304800"/>
            <a:ext cx="401193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0"/>
              </a:spcBef>
            </a:pPr>
            <a:r>
              <a:rPr spc="7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10728324" cy="54874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889001" marR="165100" indent="-457200">
              <a:lnSpc>
                <a:spcPct val="200000"/>
              </a:lnSpc>
              <a:spcBef>
                <a:spcPts val="975"/>
              </a:spcBef>
              <a:buFont typeface="+mj-lt"/>
              <a:buAutoNum type="arabicPeriod"/>
              <a:tabLst>
                <a:tab pos="890269" algn="l"/>
                <a:tab pos="890905" algn="l"/>
              </a:tabLst>
            </a:pPr>
            <a:r>
              <a:rPr lang="en-GB" dirty="0"/>
              <a:t>J. Wang, X. Zhou, Y. Chen (2023) Braille tactile-to-audio conversion using deep CNNs and attention mechanisms. vol. 188, pp. 1024–1035.</a:t>
            </a:r>
          </a:p>
          <a:p>
            <a:pPr marL="889001" marR="466725" indent="-457200">
              <a:lnSpc>
                <a:spcPct val="200000"/>
              </a:lnSpc>
              <a:spcBef>
                <a:spcPts val="1055"/>
              </a:spcBef>
              <a:buFont typeface="+mj-lt"/>
              <a:buAutoNum type="arabicPeriod"/>
              <a:tabLst>
                <a:tab pos="890269" algn="l"/>
                <a:tab pos="890905" algn="l"/>
              </a:tabLst>
            </a:pPr>
            <a:r>
              <a:rPr lang="en-GB" dirty="0"/>
              <a:t>Z. Li, P. S. Singh (2022) Instant Braille recognition with high-accuracy TTS for real-time applications. vol. 12, no. 3, pp. 345–356.</a:t>
            </a:r>
          </a:p>
          <a:p>
            <a:pPr marL="889001" marR="82550" indent="-457200">
              <a:lnSpc>
                <a:spcPct val="200000"/>
              </a:lnSpc>
              <a:spcBef>
                <a:spcPts val="975"/>
              </a:spcBef>
              <a:buFont typeface="+mj-lt"/>
              <a:buAutoNum type="arabicPeriod"/>
              <a:tabLst>
                <a:tab pos="890269" algn="l"/>
                <a:tab pos="890905" algn="l"/>
              </a:tabLst>
            </a:pPr>
            <a:r>
              <a:rPr lang="en-GB" dirty="0"/>
              <a:t>T. Sato, K. Ito (2021) Enhanced Braille-to-text using CNN-LSTM models for improved audio output. vol. 14, pp. 512–521.</a:t>
            </a:r>
          </a:p>
          <a:p>
            <a:pPr marL="889001" marR="82550" indent="-457200">
              <a:lnSpc>
                <a:spcPct val="200000"/>
              </a:lnSpc>
              <a:spcBef>
                <a:spcPts val="975"/>
              </a:spcBef>
              <a:buFont typeface="+mj-lt"/>
              <a:buAutoNum type="arabicPeriod"/>
              <a:tabLst>
                <a:tab pos="890269" algn="l"/>
                <a:tab pos="890905" algn="l"/>
              </a:tabLst>
            </a:pPr>
            <a:r>
              <a:rPr lang="en-GB" dirty="0"/>
              <a:t>A. Gupta, R. Singh (2021) Speech conversion for Braille recognition and accessibility. vol. 19, pp. 389–396.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590800"/>
            <a:ext cx="6477000" cy="1219200"/>
          </a:xfrm>
        </p:spPr>
        <p:txBody>
          <a:bodyPr/>
          <a:lstStyle/>
          <a:p>
            <a:r>
              <a:rPr lang="en-GB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280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985" y="457200"/>
            <a:ext cx="684403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PROBLEM</a:t>
            </a:r>
            <a:r>
              <a:rPr spc="60" dirty="0"/>
              <a:t> </a:t>
            </a:r>
            <a:r>
              <a:rPr spc="18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440" y="1160884"/>
            <a:ext cx="10231120" cy="54878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 algn="just">
              <a:lnSpc>
                <a:spcPct val="200000"/>
              </a:lnSpc>
              <a:spcBef>
                <a:spcPts val="125"/>
              </a:spcBef>
              <a:buSzPct val="95348"/>
              <a:buFont typeface="Wingdings"/>
              <a:buChar char=""/>
              <a:tabLst>
                <a:tab pos="2419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Existing</a:t>
            </a:r>
            <a:r>
              <a:rPr sz="2000" b="1" spc="1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System:</a:t>
            </a:r>
            <a:endParaRPr lang="en-GB" sz="2000" b="1" dirty="0">
              <a:latin typeface="Times New Roman"/>
              <a:cs typeface="Times New Roman"/>
            </a:endParaRPr>
          </a:p>
          <a:p>
            <a:pPr marL="469265" lvl="1" algn="just">
              <a:lnSpc>
                <a:spcPct val="200000"/>
              </a:lnSpc>
              <a:spcBef>
                <a:spcPts val="125"/>
              </a:spcBef>
              <a:buSzPct val="95348"/>
              <a:tabLst>
                <a:tab pos="24193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use LSTMs and CNNs for Braille pattern recognition and conversion. However, they struggle with handling complex Braille patterns and providing real-time audio output, often lacking the capability to operate in dynamic environments.</a:t>
            </a:r>
          </a:p>
          <a:p>
            <a:pPr marL="354965" indent="-342900" algn="just">
              <a:lnSpc>
                <a:spcPct val="200000"/>
              </a:lnSpc>
              <a:spcBef>
                <a:spcPts val="125"/>
              </a:spcBef>
              <a:buSzPct val="95348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US" sz="2000" b="1" spc="-20" dirty="0">
                <a:latin typeface="Times New Roman"/>
                <a:cs typeface="Times New Roman"/>
              </a:rPr>
              <a:t>Proposed</a:t>
            </a:r>
            <a:r>
              <a:rPr lang="en-US" sz="2000" b="1" spc="24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System:</a:t>
            </a:r>
          </a:p>
          <a:p>
            <a:pPr marL="469265" lvl="1">
              <a:lnSpc>
                <a:spcPct val="200000"/>
              </a:lnSpc>
              <a:buSzPct val="95348"/>
              <a:tabLst>
                <a:tab pos="241935" algn="l"/>
              </a:tabLs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system leverages OpenCV, NumPy, pandas,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PySpellChecker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regex (re), and transformers to process and recognize Braille patterns, enhance text conversion accuracy, and enable real-time audio output. This combination of technologies ensures better handling of complex Braille patterns and provides an inclusive solution with instant audio access..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364" y="227330"/>
            <a:ext cx="63169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LITERATURE</a:t>
            </a:r>
            <a:r>
              <a:rPr spc="180" dirty="0"/>
              <a:t> </a:t>
            </a:r>
            <a:r>
              <a:rPr spc="-160"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53656"/>
              </p:ext>
            </p:extLst>
          </p:nvPr>
        </p:nvGraphicFramePr>
        <p:xfrm>
          <a:off x="422859" y="1066672"/>
          <a:ext cx="11464340" cy="5486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5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1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292100">
                        <a:lnSpc>
                          <a:spcPct val="100899"/>
                        </a:lnSpc>
                        <a:spcBef>
                          <a:spcPts val="204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386715">
                        <a:lnSpc>
                          <a:spcPct val="100899"/>
                        </a:lnSpc>
                        <a:spcBef>
                          <a:spcPts val="204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</a:t>
                      </a:r>
                      <a:r>
                        <a:rPr lang="en-GB"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>
                        <a:lnSpc>
                          <a:spcPct val="150000"/>
                        </a:lnSpc>
                        <a:spcBef>
                          <a:spcPts val="21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Braille Text to Speech Conversion.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215900">
                        <a:lnSpc>
                          <a:spcPct val="150000"/>
                        </a:lnSpc>
                        <a:spcBef>
                          <a:spcPts val="21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Patel, M. Kumar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89230">
                        <a:lnSpc>
                          <a:spcPct val="150000"/>
                        </a:lnSpc>
                        <a:spcBef>
                          <a:spcPts val="21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OCR-based Braille text recognition with TTS module.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02870">
                        <a:lnSpc>
                          <a:spcPct val="150000"/>
                        </a:lnSpc>
                        <a:spcBef>
                          <a:spcPts val="22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language support for multilingual Braille.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1460">
                        <a:lnSpc>
                          <a:spcPct val="150000"/>
                        </a:lnSpc>
                        <a:spcBef>
                          <a:spcPts val="24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Assistive Technology for Braille Reading Using Optical Braille Recognition.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360680">
                        <a:lnSpc>
                          <a:spcPct val="150000"/>
                        </a:lnSpc>
                        <a:spcBef>
                          <a:spcPts val="25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Lee, P. Singh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50000"/>
                        </a:lnSpc>
                        <a:spcBef>
                          <a:spcPts val="334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21285">
                        <a:lnSpc>
                          <a:spcPct val="150000"/>
                        </a:lnSpc>
                        <a:spcBef>
                          <a:spcPts val="235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Optical Braille recognition with TTS for real-time audio feedback.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99695">
                        <a:lnSpc>
                          <a:spcPct val="150000"/>
                        </a:lnSpc>
                        <a:spcBef>
                          <a:spcPts val="25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Inconsistent accuracy in recognizing worn-out Braille.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36560"/>
              </p:ext>
            </p:extLst>
          </p:nvPr>
        </p:nvGraphicFramePr>
        <p:xfrm>
          <a:off x="533400" y="228600"/>
          <a:ext cx="11321277" cy="6247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90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274955">
                        <a:lnSpc>
                          <a:spcPct val="1008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379730">
                        <a:lnSpc>
                          <a:spcPct val="100800"/>
                        </a:lnSpc>
                        <a:spcBef>
                          <a:spcPts val="20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 USED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</a:t>
                      </a:r>
                      <a:r>
                        <a:rPr lang="en-GB"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550">
                        <a:lnSpc>
                          <a:spcPct val="150000"/>
                        </a:lnSpc>
                        <a:spcBef>
                          <a:spcPts val="21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Strategy for Braille Character Recognition.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50000"/>
                        </a:lnSpc>
                        <a:spcBef>
                          <a:spcPts val="225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 Sato, Y. Nakamura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50000"/>
                        </a:lnSpc>
                        <a:spcBef>
                          <a:spcPts val="300"/>
                        </a:spcBef>
                      </a:pPr>
                      <a:r>
                        <a:rPr sz="1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r>
                        <a:rPr lang="en-GB" sz="1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408305">
                        <a:lnSpc>
                          <a:spcPct val="150000"/>
                        </a:lnSpc>
                        <a:spcBef>
                          <a:spcPts val="21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for feature extraction from Braille images, LSTM for text conversion.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227965">
                        <a:lnSpc>
                          <a:spcPct val="150000"/>
                        </a:lnSpc>
                        <a:spcBef>
                          <a:spcPts val="22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load affecting real-time processing.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3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8125">
                        <a:lnSpc>
                          <a:spcPct val="150000"/>
                        </a:lnSpc>
                        <a:spcBef>
                          <a:spcPts val="235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Braille Script to Voice Conversion.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15570">
                        <a:lnSpc>
                          <a:spcPct val="150000"/>
                        </a:lnSpc>
                        <a:spcBef>
                          <a:spcPts val="235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Gupta, R. Singh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50000"/>
                        </a:lnSpc>
                        <a:spcBef>
                          <a:spcPts val="325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216535">
                        <a:lnSpc>
                          <a:spcPct val="150000"/>
                        </a:lnSpc>
                        <a:spcBef>
                          <a:spcPts val="235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system with text-to-speech for Braille-to-voice messaging.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99060">
                        <a:lnSpc>
                          <a:spcPct val="150000"/>
                        </a:lnSpc>
                        <a:spcBef>
                          <a:spcPts val="244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audio output clarity in noisy environments.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4092"/>
              </p:ext>
            </p:extLst>
          </p:nvPr>
        </p:nvGraphicFramePr>
        <p:xfrm>
          <a:off x="505281" y="246508"/>
          <a:ext cx="11229519" cy="6154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7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6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55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247015">
                        <a:lnSpc>
                          <a:spcPct val="1008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463550">
                        <a:lnSpc>
                          <a:spcPct val="100800"/>
                        </a:lnSpc>
                        <a:spcBef>
                          <a:spcPts val="20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 USED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</a:t>
                      </a:r>
                      <a:r>
                        <a:rPr lang="en-GB"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1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7645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Instant Phonic Braille Recognition System.</a:t>
                      </a:r>
                    </a:p>
                    <a:p>
                      <a:pPr marL="92075" marR="207645">
                        <a:lnSpc>
                          <a:spcPct val="150000"/>
                        </a:lnSpc>
                        <a:spcBef>
                          <a:spcPts val="210"/>
                        </a:spcBef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31115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Li, K. Chen</a:t>
                      </a:r>
                    </a:p>
                    <a:p>
                      <a:pPr marL="93980" marR="311150">
                        <a:lnSpc>
                          <a:spcPct val="150000"/>
                        </a:lnSpc>
                        <a:spcBef>
                          <a:spcPts val="204"/>
                        </a:spcBef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pPr marL="95885">
                        <a:lnSpc>
                          <a:spcPct val="150000"/>
                        </a:lnSpc>
                        <a:spcBef>
                          <a:spcPts val="300"/>
                        </a:spcBef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89865">
                        <a:lnSpc>
                          <a:spcPct val="150000"/>
                        </a:lnSpc>
                        <a:spcBef>
                          <a:spcPts val="21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Portable device with tactile sensor for full-area scanning of Braille characters.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85090">
                        <a:lnSpc>
                          <a:spcPct val="150000"/>
                        </a:lnSpc>
                        <a:spcBef>
                          <a:spcPts val="210"/>
                        </a:spcBef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efficiency for complex Braille symbols.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3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55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Braille Tactile-to-Auditory Conversion System Based on Self-Learning Flexible Tactile Sensor Array With Attention Mechanism.</a:t>
                      </a:r>
                    </a:p>
                    <a:p>
                      <a:pPr marL="92075" marR="82550">
                        <a:lnSpc>
                          <a:spcPct val="150000"/>
                        </a:lnSpc>
                        <a:spcBef>
                          <a:spcPts val="235"/>
                        </a:spcBef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26924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X. Wang, Y. Zhou</a:t>
                      </a:r>
                    </a:p>
                    <a:p>
                      <a:pPr marL="93980" marR="269240">
                        <a:lnSpc>
                          <a:spcPct val="150000"/>
                        </a:lnSpc>
                        <a:spcBef>
                          <a:spcPts val="235"/>
                        </a:spcBef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marL="95885">
                        <a:lnSpc>
                          <a:spcPct val="150000"/>
                        </a:lnSpc>
                        <a:spcBef>
                          <a:spcPts val="330"/>
                        </a:spcBef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41605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 sensor array with attention mechanism for Braille tactile recognition.</a:t>
                      </a:r>
                    </a:p>
                    <a:p>
                      <a:pPr marL="96520" marR="141605">
                        <a:lnSpc>
                          <a:spcPct val="15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6256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adaptability in dynamic lighting conditions.</a:t>
                      </a:r>
                    </a:p>
                    <a:p>
                      <a:pPr marL="99060" marR="162560">
                        <a:lnSpc>
                          <a:spcPct val="15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7951" y="339343"/>
            <a:ext cx="789813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074285" algn="l"/>
              </a:tabLst>
            </a:pPr>
            <a:r>
              <a:rPr spc="25" dirty="0"/>
              <a:t>ARCHITECTURE	</a:t>
            </a:r>
            <a:r>
              <a:rPr spc="-95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AD671-5870-AD2E-F1FD-5B39B3B98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4" r="10630"/>
          <a:stretch/>
        </p:blipFill>
        <p:spPr>
          <a:xfrm>
            <a:off x="685800" y="1371600"/>
            <a:ext cx="10744200" cy="5155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104" y="276542"/>
            <a:ext cx="7219950" cy="732893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156335" marR="5080" indent="-1144270">
              <a:lnSpc>
                <a:spcPts val="4960"/>
              </a:lnSpc>
              <a:spcBef>
                <a:spcPts val="715"/>
              </a:spcBef>
            </a:pPr>
            <a:r>
              <a:rPr spc="-75" dirty="0"/>
              <a:t>SYSTEM</a:t>
            </a:r>
            <a:r>
              <a:rPr lang="en-GB" spc="-75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019732"/>
            <a:ext cx="10588625" cy="526195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20"/>
              </a:spcBef>
            </a:pP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1800" b="1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:</a:t>
            </a:r>
            <a:endParaRPr lang="en-GB" sz="1800" b="1" spc="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50000"/>
              </a:lnSpc>
              <a:spcBef>
                <a:spcPts val="1320"/>
              </a:spcBef>
              <a:buFont typeface="Arial" panose="020B0604020202020204" pitchFamily="34" charset="0"/>
              <a:buChar char="•"/>
            </a:pPr>
            <a:r>
              <a:rPr sz="1800" spc="-5" dirty="0">
                <a:latin typeface="Times New Roman"/>
                <a:cs typeface="Times New Roman"/>
              </a:rPr>
              <a:t>Computer</a:t>
            </a:r>
            <a:r>
              <a:rPr sz="1800" dirty="0">
                <a:latin typeface="Times New Roman"/>
                <a:cs typeface="Times New Roman"/>
              </a:rPr>
              <a:t> -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minimum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4GB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RAM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dual-core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processor.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6385">
              <a:lnSpc>
                <a:spcPct val="150000"/>
              </a:lnSpc>
              <a:spcBef>
                <a:spcPts val="84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GB" spc="-15" dirty="0">
                <a:latin typeface="Times New Roman"/>
                <a:cs typeface="Times New Roman"/>
              </a:rPr>
              <a:t>MOB</a:t>
            </a:r>
            <a:r>
              <a:rPr sz="1800" spc="-15" dirty="0">
                <a:latin typeface="Times New Roman"/>
                <a:cs typeface="Times New Roman"/>
              </a:rPr>
              <a:t>cam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 </a:t>
            </a:r>
            <a:r>
              <a:rPr sz="1800" spc="10" dirty="0">
                <a:latin typeface="Times New Roman"/>
                <a:cs typeface="Times New Roman"/>
              </a:rPr>
              <a:t>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least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720p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high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frame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rate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least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30fps.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638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20" dirty="0">
                <a:latin typeface="Times New Roman"/>
                <a:cs typeface="Times New Roman"/>
              </a:rPr>
              <a:t>Stable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connection.</a:t>
            </a:r>
          </a:p>
          <a:p>
            <a:pPr marL="298450" indent="-286385">
              <a:lnSpc>
                <a:spcPct val="150000"/>
              </a:lnSpc>
              <a:spcBef>
                <a:spcPts val="84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15" dirty="0">
                <a:latin typeface="Times New Roman"/>
                <a:cs typeface="Times New Roman"/>
              </a:rPr>
              <a:t>Storage.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770"/>
              </a:spcBef>
            </a:pPr>
            <a:r>
              <a:rPr sz="1800" b="1" spc="-50" dirty="0">
                <a:latin typeface="Times New Roman"/>
                <a:cs typeface="Times New Roman"/>
              </a:rPr>
              <a:t>SOFTWARE</a:t>
            </a:r>
            <a:r>
              <a:rPr sz="1800" b="1" spc="200" dirty="0">
                <a:latin typeface="Times New Roman"/>
                <a:cs typeface="Times New Roman"/>
              </a:rPr>
              <a:t> </a:t>
            </a:r>
            <a:r>
              <a:rPr lang="en-GB" b="1" spc="200" dirty="0">
                <a:latin typeface="Times New Roman"/>
                <a:cs typeface="Times New Roman"/>
              </a:rPr>
              <a:t>SPECIFICATION</a:t>
            </a:r>
            <a:r>
              <a:rPr lang="en-GB" sz="1800" b="1" spc="200" dirty="0">
                <a:latin typeface="Times New Roman"/>
                <a:cs typeface="Times New Roman"/>
              </a:rPr>
              <a:t> :</a:t>
            </a:r>
          </a:p>
          <a:p>
            <a:pPr marL="298450" indent="-285750">
              <a:lnSpc>
                <a:spcPct val="15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1800" spc="10" dirty="0">
                <a:latin typeface="Times New Roman"/>
                <a:cs typeface="Times New Roman"/>
              </a:rPr>
              <a:t>Python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programming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language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Python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3.x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installed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computer/serve</a:t>
            </a:r>
            <a:r>
              <a:rPr lang="en-IN" sz="1800">
                <a:latin typeface="Times New Roman"/>
                <a:cs typeface="Times New Roman"/>
              </a:rPr>
              <a:t>, java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</a:t>
            </a:r>
          </a:p>
          <a:p>
            <a:pPr marL="241300" indent="-22923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latin typeface="Times New Roman"/>
                <a:cs typeface="Times New Roman"/>
              </a:rPr>
              <a:t>Operating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Windows.</a:t>
            </a:r>
            <a:endParaRPr sz="18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50000"/>
              </a:lnSpc>
              <a:spcBef>
                <a:spcPts val="84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latin typeface="Times New Roman"/>
                <a:cs typeface="Times New Roman"/>
              </a:rPr>
              <a:t>Python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libraries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10" dirty="0">
                <a:latin typeface="Times New Roman"/>
                <a:cs typeface="Times New Roman"/>
              </a:rPr>
              <a:t>NumPy</a:t>
            </a:r>
            <a:r>
              <a:rPr sz="1800" dirty="0">
                <a:latin typeface="Times New Roman"/>
                <a:cs typeface="Times New Roman"/>
              </a:rPr>
              <a:t> 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pandas,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lang="en-IN" spc="5" dirty="0">
                <a:latin typeface="Times New Roman"/>
                <a:cs typeface="Times New Roman"/>
              </a:rPr>
              <a:t>matplotlib, </a:t>
            </a:r>
            <a:r>
              <a:rPr lang="en-IN" spc="5" dirty="0" err="1">
                <a:latin typeface="Times New Roman"/>
                <a:cs typeface="Times New Roman"/>
              </a:rPr>
              <a:t>pyspellchecker</a:t>
            </a:r>
            <a:r>
              <a:rPr lang="en-IN" spc="5" dirty="0">
                <a:latin typeface="Times New Roman"/>
                <a:cs typeface="Times New Roman"/>
              </a:rPr>
              <a:t>, transformers</a:t>
            </a:r>
            <a:r>
              <a:rPr sz="1800" spc="-40" dirty="0">
                <a:latin typeface="Times New Roman"/>
                <a:cs typeface="Times New Roman"/>
              </a:rPr>
              <a:t>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pillow.</a:t>
            </a:r>
            <a:endParaRPr sz="18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25" dirty="0">
                <a:latin typeface="Times New Roman"/>
                <a:cs typeface="Times New Roman"/>
              </a:rPr>
              <a:t>HTML/CSS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JavaScript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 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UI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design.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7178" y="160718"/>
            <a:ext cx="299021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M</a:t>
            </a:r>
            <a:r>
              <a:rPr spc="-30" dirty="0"/>
              <a:t>O</a:t>
            </a:r>
            <a:r>
              <a:rPr spc="305" dirty="0"/>
              <a:t>D</a:t>
            </a:r>
            <a:r>
              <a:rPr spc="160" dirty="0"/>
              <a:t>U</a:t>
            </a:r>
            <a:r>
              <a:rPr spc="-114" dirty="0"/>
              <a:t>L</a:t>
            </a:r>
            <a:r>
              <a:rPr spc="185" dirty="0"/>
              <a:t>E</a:t>
            </a:r>
            <a:r>
              <a:rPr spc="-195" dirty="0"/>
              <a:t>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8FD72-94AD-0CF8-22B0-AA2C78C67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r="3055"/>
          <a:stretch/>
        </p:blipFill>
        <p:spPr>
          <a:xfrm>
            <a:off x="1676400" y="1219200"/>
            <a:ext cx="8915399" cy="502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1121</Words>
  <Application>Microsoft Office PowerPoint</Application>
  <PresentationFormat>Widescreen</PresentationFormat>
  <Paragraphs>149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MT</vt:lpstr>
      <vt:lpstr>Calibri</vt:lpstr>
      <vt:lpstr>Times New Roman</vt:lpstr>
      <vt:lpstr>Wingdings</vt:lpstr>
      <vt:lpstr>Office Theme</vt:lpstr>
      <vt:lpstr> AN INTELLIGENT BRAILLE SYSTEM</vt:lpstr>
      <vt:lpstr>OBJECTIVE</vt:lpstr>
      <vt:lpstr>PROBLEM DEFINITION</vt:lpstr>
      <vt:lpstr>LITERATURE SURVEY</vt:lpstr>
      <vt:lpstr>PowerPoint Presentation</vt:lpstr>
      <vt:lpstr>PowerPoint Presentation</vt:lpstr>
      <vt:lpstr>ARCHITECTURE DIAGRAM</vt:lpstr>
      <vt:lpstr>SYSTEM SPECIFICATION</vt:lpstr>
      <vt:lpstr>MODULES</vt:lpstr>
      <vt:lpstr>INPUT ACQUISITION MODULE</vt:lpstr>
      <vt:lpstr>PowerPoint Presentation</vt:lpstr>
      <vt:lpstr> DOT PATTERN RECOGNITION MODULE</vt:lpstr>
      <vt:lpstr>PowerPoint Presentation</vt:lpstr>
      <vt:lpstr>BRAILLE LANGUAGE INTERPRETATION MODULE</vt:lpstr>
      <vt:lpstr>ERROR CORRECTION MODULE</vt:lpstr>
      <vt:lpstr>PowerPoint Presentation</vt:lpstr>
      <vt:lpstr>PowerPoint Presentation</vt:lpstr>
      <vt:lpstr>TRANSLATION AND AUDIO OUTPUT MODULE</vt:lpstr>
      <vt:lpstr>PowerPoint Presentation</vt:lpstr>
      <vt:lpstr>                       ADVANTAGES </vt:lpstr>
      <vt:lpstr>CONCLUSION 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: MACHINE LEARNING</dc:title>
  <dc:creator>A.D.Dhivya .</dc:creator>
  <cp:lastModifiedBy>Thejeal Sri K</cp:lastModifiedBy>
  <cp:revision>55</cp:revision>
  <dcterms:created xsi:type="dcterms:W3CDTF">2024-03-22T16:07:06Z</dcterms:created>
  <dcterms:modified xsi:type="dcterms:W3CDTF">2024-11-19T08:30:26Z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2024-03-22T00:00:00Z</vt:filetime>
  </property>
  <property fmtid="{D5CDD505-2E9C-101B-9397-08002B2CF9AE}" pid="3" name="LastSaved">
    <vt:filetime>2024-03-22T00:00:00Z</vt:filetime>
  </property>
</Properties>
</file>