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71" r:id="rId5"/>
    <p:sldId id="259" r:id="rId6"/>
    <p:sldId id="260" r:id="rId7"/>
    <p:sldId id="261" r:id="rId8"/>
    <p:sldId id="263" r:id="rId9"/>
    <p:sldId id="272" r:id="rId10"/>
    <p:sldId id="292" r:id="rId11"/>
    <p:sldId id="283" r:id="rId12"/>
    <p:sldId id="284" r:id="rId13"/>
    <p:sldId id="281" r:id="rId14"/>
    <p:sldId id="282" r:id="rId15"/>
    <p:sldId id="279" r:id="rId16"/>
    <p:sldId id="280" r:id="rId17"/>
    <p:sldId id="277" r:id="rId18"/>
    <p:sldId id="278" r:id="rId19"/>
    <p:sldId id="285" r:id="rId20"/>
    <p:sldId id="286" r:id="rId21"/>
    <p:sldId id="289" r:id="rId22"/>
    <p:sldId id="291" r:id="rId23"/>
    <p:sldId id="269" r:id="rId24"/>
    <p:sldId id="268" r:id="rId25"/>
    <p:sldId id="276" r:id="rId26"/>
    <p:sldId id="288" r:id="rId27"/>
    <p:sldId id="294" r:id="rId2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660"/>
  </p:normalViewPr>
  <p:slideViewPr>
    <p:cSldViewPr>
      <p:cViewPr varScale="1">
        <p:scale>
          <a:sx n="80" d="100"/>
          <a:sy n="80" d="100"/>
        </p:scale>
        <p:origin x="758"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7DFB3BB-47C1-4C11-992F-DA5E6D7958AA}" type="datetimeFigureOut">
              <a:rPr lang="en-GB" smtClean="0"/>
              <a:t>12/05/2025</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EDCD235-CD59-4C75-BA82-A556EDE1E6B3}" type="slidenum">
              <a:rPr lang="en-GB" smtClean="0"/>
              <a:t>‹#›</a:t>
            </a:fld>
            <a:endParaRPr lang="en-GB"/>
          </a:p>
        </p:txBody>
      </p:sp>
    </p:spTree>
    <p:extLst>
      <p:ext uri="{BB962C8B-B14F-4D97-AF65-F5344CB8AC3E}">
        <p14:creationId xmlns:p14="http://schemas.microsoft.com/office/powerpoint/2010/main" val="3749249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DCD235-CD59-4C75-BA82-A556EDE1E6B3}" type="slidenum">
              <a:rPr lang="en-GB" smtClean="0"/>
              <a:t>2</a:t>
            </a:fld>
            <a:endParaRPr lang="en-GB"/>
          </a:p>
        </p:txBody>
      </p:sp>
    </p:spTree>
    <p:extLst>
      <p:ext uri="{BB962C8B-B14F-4D97-AF65-F5344CB8AC3E}">
        <p14:creationId xmlns:p14="http://schemas.microsoft.com/office/powerpoint/2010/main" val="19670036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090034" y="592518"/>
            <a:ext cx="4011930" cy="723900"/>
          </a:xfrm>
          <a:prstGeom prst="rect">
            <a:avLst/>
          </a:prstGeom>
        </p:spPr>
        <p:txBody>
          <a:bodyPr wrap="square" lIns="0" tIns="0" rIns="0" bIns="0">
            <a:spAutoFit/>
          </a:bodyPr>
          <a:lstStyle>
            <a:lvl1pPr>
              <a:defRPr sz="455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31837" y="1869749"/>
            <a:ext cx="10728324" cy="4069079"/>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1979556"/>
            <a:ext cx="11049000" cy="1120820"/>
          </a:xfrm>
          <a:prstGeom prst="rect">
            <a:avLst/>
          </a:prstGeom>
        </p:spPr>
        <p:txBody>
          <a:bodyPr vert="horz" wrap="square" lIns="0" tIns="12700" rIns="0" bIns="0" rtlCol="0">
            <a:spAutoFit/>
          </a:bodyPr>
          <a:lstStyle/>
          <a:p>
            <a:pPr marL="1632585" marR="5080" indent="-1620520" algn="ctr">
              <a:spcBef>
                <a:spcPts val="409"/>
              </a:spcBef>
            </a:pPr>
            <a:r>
              <a:rPr lang="en-US" sz="3600" dirty="0"/>
              <a:t>        AN INTELLIGENT VEHICLE PRIORIZATION SYSTEM USING AI </a:t>
            </a:r>
            <a:endParaRPr lang="en-GB" sz="3600" dirty="0"/>
          </a:p>
        </p:txBody>
      </p:sp>
      <p:sp>
        <p:nvSpPr>
          <p:cNvPr id="3" name="object 3"/>
          <p:cNvSpPr txBox="1"/>
          <p:nvPr/>
        </p:nvSpPr>
        <p:spPr>
          <a:xfrm>
            <a:off x="3085464" y="3193986"/>
            <a:ext cx="6018530" cy="450122"/>
          </a:xfrm>
          <a:prstGeom prst="rect">
            <a:avLst/>
          </a:prstGeom>
        </p:spPr>
        <p:txBody>
          <a:bodyPr vert="horz" wrap="square" lIns="0" tIns="52069" rIns="0" bIns="0" rtlCol="0">
            <a:spAutoFit/>
          </a:bodyPr>
          <a:lstStyle/>
          <a:p>
            <a:pPr marL="1632585" marR="5080" indent="-1620520">
              <a:lnSpc>
                <a:spcPts val="3080"/>
              </a:lnSpc>
              <a:spcBef>
                <a:spcPts val="409"/>
              </a:spcBef>
            </a:pPr>
            <a:r>
              <a:rPr sz="2750" b="1" spc="-50" dirty="0">
                <a:latin typeface="Times New Roman"/>
                <a:cs typeface="Times New Roman"/>
              </a:rPr>
              <a:t> </a:t>
            </a:r>
            <a:endParaRPr sz="2750" dirty="0">
              <a:latin typeface="Times New Roman"/>
              <a:cs typeface="Times New Roman"/>
            </a:endParaRPr>
          </a:p>
        </p:txBody>
      </p:sp>
      <p:sp>
        <p:nvSpPr>
          <p:cNvPr id="5" name="object 5"/>
          <p:cNvSpPr txBox="1"/>
          <p:nvPr/>
        </p:nvSpPr>
        <p:spPr>
          <a:xfrm>
            <a:off x="838200" y="4495800"/>
            <a:ext cx="9525000" cy="1709442"/>
          </a:xfrm>
          <a:prstGeom prst="rect">
            <a:avLst/>
          </a:prstGeom>
        </p:spPr>
        <p:txBody>
          <a:bodyPr vert="horz" wrap="square" lIns="0" tIns="16510" rIns="0" bIns="0" rtlCol="0">
            <a:spAutoFit/>
          </a:bodyPr>
          <a:lstStyle/>
          <a:p>
            <a:pPr marL="12700">
              <a:lnSpc>
                <a:spcPct val="100000"/>
              </a:lnSpc>
              <a:spcBef>
                <a:spcPts val="130"/>
              </a:spcBef>
            </a:pPr>
            <a:r>
              <a:rPr sz="2200" b="1" spc="50" dirty="0">
                <a:latin typeface="Times New Roman"/>
                <a:cs typeface="Times New Roman"/>
              </a:rPr>
              <a:t>T</a:t>
            </a:r>
            <a:r>
              <a:rPr sz="2200" b="1" spc="125" dirty="0">
                <a:latin typeface="Times New Roman"/>
                <a:cs typeface="Times New Roman"/>
              </a:rPr>
              <a:t>E</a:t>
            </a:r>
            <a:r>
              <a:rPr sz="2200" b="1" spc="-95" dirty="0">
                <a:latin typeface="Times New Roman"/>
                <a:cs typeface="Times New Roman"/>
              </a:rPr>
              <a:t>A</a:t>
            </a:r>
            <a:r>
              <a:rPr sz="2200" b="1" spc="-90" dirty="0">
                <a:latin typeface="Times New Roman"/>
                <a:cs typeface="Times New Roman"/>
              </a:rPr>
              <a:t>M</a:t>
            </a:r>
            <a:r>
              <a:rPr sz="2200" b="1" spc="-95" dirty="0">
                <a:latin typeface="Times New Roman"/>
                <a:cs typeface="Times New Roman"/>
              </a:rPr>
              <a:t> </a:t>
            </a:r>
            <a:r>
              <a:rPr sz="2200" b="1" spc="-60" dirty="0">
                <a:latin typeface="Times New Roman"/>
                <a:cs typeface="Times New Roman"/>
              </a:rPr>
              <a:t>M</a:t>
            </a:r>
            <a:r>
              <a:rPr sz="2200" b="1" spc="125" dirty="0">
                <a:latin typeface="Times New Roman"/>
                <a:cs typeface="Times New Roman"/>
              </a:rPr>
              <a:t>E</a:t>
            </a:r>
            <a:r>
              <a:rPr sz="2200" b="1" spc="-60" dirty="0">
                <a:latin typeface="Times New Roman"/>
                <a:cs typeface="Times New Roman"/>
              </a:rPr>
              <a:t>M</a:t>
            </a:r>
            <a:r>
              <a:rPr sz="2200" b="1" spc="-65" dirty="0">
                <a:latin typeface="Times New Roman"/>
                <a:cs typeface="Times New Roman"/>
              </a:rPr>
              <a:t>B</a:t>
            </a:r>
            <a:r>
              <a:rPr sz="2200" b="1" spc="50" dirty="0">
                <a:latin typeface="Times New Roman"/>
                <a:cs typeface="Times New Roman"/>
              </a:rPr>
              <a:t>E</a:t>
            </a:r>
            <a:r>
              <a:rPr sz="2200" b="1" spc="-65" dirty="0">
                <a:latin typeface="Times New Roman"/>
                <a:cs typeface="Times New Roman"/>
              </a:rPr>
              <a:t>R</a:t>
            </a:r>
            <a:r>
              <a:rPr sz="2200" b="1" spc="-130" dirty="0">
                <a:latin typeface="Times New Roman"/>
                <a:cs typeface="Times New Roman"/>
              </a:rPr>
              <a:t>S</a:t>
            </a:r>
            <a:r>
              <a:rPr sz="2200" spc="-130" dirty="0">
                <a:latin typeface="Times New Roman"/>
                <a:cs typeface="Times New Roman"/>
              </a:rPr>
              <a:t>:</a:t>
            </a:r>
            <a:endParaRPr sz="2200" dirty="0">
              <a:latin typeface="Times New Roman"/>
              <a:cs typeface="Times New Roman"/>
            </a:endParaRPr>
          </a:p>
          <a:p>
            <a:pPr marL="774700" marR="5080" algn="just">
              <a:lnSpc>
                <a:spcPct val="100000"/>
              </a:lnSpc>
              <a:spcBef>
                <a:spcPts val="5"/>
              </a:spcBef>
            </a:pPr>
            <a:r>
              <a:rPr lang="en-GB" sz="2200" spc="45" dirty="0">
                <a:latin typeface="Times New Roman"/>
                <a:cs typeface="Times New Roman"/>
              </a:rPr>
              <a:t>    </a:t>
            </a:r>
            <a:r>
              <a:rPr sz="2200" spc="45" dirty="0">
                <a:latin typeface="Times New Roman"/>
                <a:cs typeface="Times New Roman"/>
              </a:rPr>
              <a:t>T</a:t>
            </a:r>
            <a:r>
              <a:rPr sz="2200" spc="125" dirty="0">
                <a:latin typeface="Times New Roman"/>
                <a:cs typeface="Times New Roman"/>
              </a:rPr>
              <a:t>H</a:t>
            </a:r>
            <a:r>
              <a:rPr sz="2200" spc="120" dirty="0">
                <a:latin typeface="Times New Roman"/>
                <a:cs typeface="Times New Roman"/>
              </a:rPr>
              <a:t>E</a:t>
            </a:r>
            <a:r>
              <a:rPr sz="2200" spc="-5" dirty="0">
                <a:latin typeface="Times New Roman"/>
                <a:cs typeface="Times New Roman"/>
              </a:rPr>
              <a:t>J</a:t>
            </a:r>
            <a:r>
              <a:rPr sz="2200" spc="15" dirty="0">
                <a:latin typeface="Times New Roman"/>
                <a:cs typeface="Times New Roman"/>
              </a:rPr>
              <a:t>E</a:t>
            </a:r>
            <a:r>
              <a:rPr sz="2200" spc="-100" dirty="0">
                <a:latin typeface="Times New Roman"/>
                <a:cs typeface="Times New Roman"/>
              </a:rPr>
              <a:t>A</a:t>
            </a:r>
            <a:r>
              <a:rPr sz="2200" spc="-65" dirty="0">
                <a:latin typeface="Times New Roman"/>
                <a:cs typeface="Times New Roman"/>
              </a:rPr>
              <a:t>L</a:t>
            </a:r>
            <a:r>
              <a:rPr sz="2200" spc="-235" dirty="0">
                <a:latin typeface="Times New Roman"/>
                <a:cs typeface="Times New Roman"/>
              </a:rPr>
              <a:t> </a:t>
            </a:r>
            <a:r>
              <a:rPr sz="2200" spc="-95" dirty="0">
                <a:latin typeface="Times New Roman"/>
                <a:cs typeface="Times New Roman"/>
              </a:rPr>
              <a:t>S</a:t>
            </a:r>
            <a:r>
              <a:rPr sz="2200" spc="-105" dirty="0">
                <a:latin typeface="Times New Roman"/>
                <a:cs typeface="Times New Roman"/>
              </a:rPr>
              <a:t>R</a:t>
            </a:r>
            <a:r>
              <a:rPr sz="2200" spc="50" dirty="0">
                <a:latin typeface="Times New Roman"/>
                <a:cs typeface="Times New Roman"/>
              </a:rPr>
              <a:t>I</a:t>
            </a:r>
            <a:r>
              <a:rPr sz="2200" spc="-20" dirty="0">
                <a:latin typeface="Times New Roman"/>
                <a:cs typeface="Times New Roman"/>
              </a:rPr>
              <a:t> </a:t>
            </a:r>
            <a:r>
              <a:rPr sz="2200" spc="-15" dirty="0">
                <a:latin typeface="Times New Roman"/>
                <a:cs typeface="Times New Roman"/>
              </a:rPr>
              <a:t>K</a:t>
            </a:r>
            <a:r>
              <a:rPr lang="en-GB" sz="2200" spc="-15" dirty="0">
                <a:latin typeface="Times New Roman"/>
                <a:cs typeface="Times New Roman"/>
              </a:rPr>
              <a:t>        </a:t>
            </a:r>
            <a:r>
              <a:rPr sz="2200" spc="-5" dirty="0">
                <a:latin typeface="Times New Roman"/>
                <a:cs typeface="Times New Roman"/>
              </a:rPr>
              <a:t>(</a:t>
            </a:r>
            <a:r>
              <a:rPr sz="2200" spc="-30" dirty="0">
                <a:latin typeface="Times New Roman"/>
                <a:cs typeface="Times New Roman"/>
              </a:rPr>
              <a:t>811721</a:t>
            </a:r>
            <a:r>
              <a:rPr sz="2200" spc="-105" dirty="0">
                <a:latin typeface="Times New Roman"/>
                <a:cs typeface="Times New Roman"/>
              </a:rPr>
              <a:t>2</a:t>
            </a:r>
            <a:r>
              <a:rPr sz="2200" spc="-30" dirty="0">
                <a:latin typeface="Times New Roman"/>
                <a:cs typeface="Times New Roman"/>
              </a:rPr>
              <a:t>4</a:t>
            </a:r>
            <a:r>
              <a:rPr sz="2200" spc="-105" dirty="0">
                <a:latin typeface="Times New Roman"/>
                <a:cs typeface="Times New Roman"/>
              </a:rPr>
              <a:t>3</a:t>
            </a:r>
            <a:r>
              <a:rPr sz="2200" spc="-30" dirty="0">
                <a:latin typeface="Times New Roman"/>
                <a:cs typeface="Times New Roman"/>
              </a:rPr>
              <a:t>0</a:t>
            </a:r>
            <a:r>
              <a:rPr sz="2200" spc="-105" dirty="0">
                <a:latin typeface="Times New Roman"/>
                <a:cs typeface="Times New Roman"/>
              </a:rPr>
              <a:t>5</a:t>
            </a:r>
            <a:r>
              <a:rPr lang="en-GB" sz="2200" spc="-30" dirty="0">
                <a:latin typeface="Times New Roman"/>
                <a:cs typeface="Times New Roman"/>
              </a:rPr>
              <a:t>7</a:t>
            </a:r>
            <a:r>
              <a:rPr sz="2200" spc="-65" dirty="0">
                <a:latin typeface="Times New Roman"/>
                <a:cs typeface="Times New Roman"/>
              </a:rPr>
              <a:t>)  </a:t>
            </a:r>
            <a:endParaRPr lang="en-GB" sz="2200" spc="-65" dirty="0">
              <a:latin typeface="Times New Roman"/>
              <a:cs typeface="Times New Roman"/>
            </a:endParaRPr>
          </a:p>
          <a:p>
            <a:pPr marL="774700" marR="5080" algn="just">
              <a:lnSpc>
                <a:spcPct val="100000"/>
              </a:lnSpc>
              <a:spcBef>
                <a:spcPts val="5"/>
              </a:spcBef>
            </a:pPr>
            <a:r>
              <a:rPr lang="en-GB" sz="2200" spc="-100" dirty="0">
                <a:latin typeface="Times New Roman"/>
                <a:cs typeface="Times New Roman"/>
              </a:rPr>
              <a:t>     </a:t>
            </a:r>
            <a:r>
              <a:rPr sz="2200" spc="-100" dirty="0">
                <a:latin typeface="Times New Roman"/>
                <a:cs typeface="Times New Roman"/>
              </a:rPr>
              <a:t>SU</a:t>
            </a:r>
            <a:r>
              <a:rPr sz="2200" spc="-140" dirty="0">
                <a:latin typeface="Times New Roman"/>
                <a:cs typeface="Times New Roman"/>
              </a:rPr>
              <a:t>J</a:t>
            </a:r>
            <a:r>
              <a:rPr sz="2200" spc="-100" dirty="0">
                <a:latin typeface="Times New Roman"/>
                <a:cs typeface="Times New Roman"/>
              </a:rPr>
              <a:t>A</a:t>
            </a:r>
            <a:r>
              <a:rPr sz="2200" spc="80" dirty="0">
                <a:latin typeface="Times New Roman"/>
                <a:cs typeface="Times New Roman"/>
              </a:rPr>
              <a:t>I</a:t>
            </a:r>
            <a:r>
              <a:rPr sz="2200" spc="125" dirty="0">
                <a:latin typeface="Times New Roman"/>
                <a:cs typeface="Times New Roman"/>
              </a:rPr>
              <a:t>N</a:t>
            </a:r>
            <a:r>
              <a:rPr sz="2200" spc="80" dirty="0">
                <a:latin typeface="Times New Roman"/>
                <a:cs typeface="Times New Roman"/>
              </a:rPr>
              <a:t>I</a:t>
            </a:r>
            <a:r>
              <a:rPr sz="2200" spc="45" dirty="0">
                <a:latin typeface="Times New Roman"/>
                <a:cs typeface="Times New Roman"/>
              </a:rPr>
              <a:t>T</a:t>
            </a:r>
            <a:r>
              <a:rPr sz="2200" spc="125" dirty="0">
                <a:latin typeface="Times New Roman"/>
                <a:cs typeface="Times New Roman"/>
              </a:rPr>
              <a:t>H</a:t>
            </a:r>
            <a:r>
              <a:rPr sz="2200" spc="-75" dirty="0">
                <a:latin typeface="Times New Roman"/>
                <a:cs typeface="Times New Roman"/>
              </a:rPr>
              <a:t>A</a:t>
            </a:r>
            <a:r>
              <a:rPr sz="2200" spc="-225" dirty="0">
                <a:latin typeface="Times New Roman"/>
                <a:cs typeface="Times New Roman"/>
              </a:rPr>
              <a:t> </a:t>
            </a:r>
            <a:r>
              <a:rPr sz="2200" spc="125" dirty="0">
                <a:latin typeface="Times New Roman"/>
                <a:cs typeface="Times New Roman"/>
              </a:rPr>
              <a:t>G</a:t>
            </a:r>
            <a:r>
              <a:rPr lang="en-GB" sz="2200" spc="125" dirty="0">
                <a:latin typeface="Times New Roman"/>
                <a:cs typeface="Times New Roman"/>
              </a:rPr>
              <a:t>       </a:t>
            </a:r>
            <a:r>
              <a:rPr sz="2200" spc="-70" dirty="0">
                <a:latin typeface="Times New Roman"/>
                <a:cs typeface="Times New Roman"/>
              </a:rPr>
              <a:t>(</a:t>
            </a:r>
            <a:r>
              <a:rPr sz="2200" spc="-30" dirty="0">
                <a:latin typeface="Times New Roman"/>
                <a:cs typeface="Times New Roman"/>
              </a:rPr>
              <a:t>8117</a:t>
            </a:r>
            <a:r>
              <a:rPr sz="2200" spc="-105" dirty="0">
                <a:latin typeface="Times New Roman"/>
                <a:cs typeface="Times New Roman"/>
              </a:rPr>
              <a:t>2</a:t>
            </a:r>
            <a:r>
              <a:rPr sz="2200" spc="-30" dirty="0">
                <a:latin typeface="Times New Roman"/>
                <a:cs typeface="Times New Roman"/>
              </a:rPr>
              <a:t>1</a:t>
            </a:r>
            <a:r>
              <a:rPr sz="2200" spc="-105" dirty="0">
                <a:latin typeface="Times New Roman"/>
                <a:cs typeface="Times New Roman"/>
              </a:rPr>
              <a:t>2</a:t>
            </a:r>
            <a:r>
              <a:rPr sz="2200" spc="-30" dirty="0">
                <a:latin typeface="Times New Roman"/>
                <a:cs typeface="Times New Roman"/>
              </a:rPr>
              <a:t>4</a:t>
            </a:r>
            <a:r>
              <a:rPr sz="2200" spc="-105" dirty="0">
                <a:latin typeface="Times New Roman"/>
                <a:cs typeface="Times New Roman"/>
              </a:rPr>
              <a:t>3</a:t>
            </a:r>
            <a:r>
              <a:rPr sz="2200" spc="-30" dirty="0">
                <a:latin typeface="Times New Roman"/>
                <a:cs typeface="Times New Roman"/>
              </a:rPr>
              <a:t>0</a:t>
            </a:r>
            <a:r>
              <a:rPr sz="2200" spc="-105" dirty="0">
                <a:latin typeface="Times New Roman"/>
                <a:cs typeface="Times New Roman"/>
              </a:rPr>
              <a:t>5</a:t>
            </a:r>
            <a:r>
              <a:rPr sz="2200" spc="-30" dirty="0">
                <a:latin typeface="Times New Roman"/>
                <a:cs typeface="Times New Roman"/>
              </a:rPr>
              <a:t>5</a:t>
            </a:r>
            <a:r>
              <a:rPr sz="2200" spc="-65" dirty="0">
                <a:latin typeface="Times New Roman"/>
                <a:cs typeface="Times New Roman"/>
              </a:rPr>
              <a:t>)  </a:t>
            </a:r>
            <a:endParaRPr lang="en-GB" sz="2200" spc="-65" dirty="0">
              <a:latin typeface="Times New Roman"/>
              <a:cs typeface="Times New Roman"/>
            </a:endParaRPr>
          </a:p>
          <a:p>
            <a:pPr marL="774700" marR="5080" algn="just">
              <a:lnSpc>
                <a:spcPct val="100000"/>
              </a:lnSpc>
              <a:spcBef>
                <a:spcPts val="5"/>
              </a:spcBef>
            </a:pPr>
            <a:r>
              <a:rPr lang="en-GB" sz="2200" spc="130" dirty="0">
                <a:latin typeface="Times New Roman"/>
                <a:cs typeface="Times New Roman"/>
              </a:rPr>
              <a:t>    </a:t>
            </a:r>
            <a:r>
              <a:rPr sz="2200" spc="130" dirty="0">
                <a:latin typeface="Times New Roman"/>
                <a:cs typeface="Times New Roman"/>
              </a:rPr>
              <a:t>D</a:t>
            </a:r>
            <a:r>
              <a:rPr sz="2200" spc="125" dirty="0">
                <a:latin typeface="Times New Roman"/>
                <a:cs typeface="Times New Roman"/>
              </a:rPr>
              <a:t>H</a:t>
            </a:r>
            <a:r>
              <a:rPr sz="2200" spc="75" dirty="0">
                <a:latin typeface="Times New Roman"/>
                <a:cs typeface="Times New Roman"/>
              </a:rPr>
              <a:t>I</a:t>
            </a:r>
            <a:r>
              <a:rPr sz="2200" spc="-95" dirty="0">
                <a:latin typeface="Times New Roman"/>
                <a:cs typeface="Times New Roman"/>
              </a:rPr>
              <a:t>V</a:t>
            </a:r>
            <a:r>
              <a:rPr sz="2200" spc="-250" dirty="0">
                <a:latin typeface="Times New Roman"/>
                <a:cs typeface="Times New Roman"/>
              </a:rPr>
              <a:t>Y</a:t>
            </a:r>
            <a:r>
              <a:rPr sz="2200" spc="-70" dirty="0">
                <a:latin typeface="Times New Roman"/>
                <a:cs typeface="Times New Roman"/>
              </a:rPr>
              <a:t>A</a:t>
            </a:r>
            <a:r>
              <a:rPr sz="2200" spc="-150" dirty="0">
                <a:latin typeface="Times New Roman"/>
                <a:cs typeface="Times New Roman"/>
              </a:rPr>
              <a:t> </a:t>
            </a:r>
            <a:r>
              <a:rPr sz="2200" spc="-70" dirty="0">
                <a:latin typeface="Times New Roman"/>
                <a:cs typeface="Times New Roman"/>
              </a:rPr>
              <a:t>A</a:t>
            </a:r>
            <a:r>
              <a:rPr sz="2200" spc="-75" dirty="0">
                <a:latin typeface="Times New Roman"/>
                <a:cs typeface="Times New Roman"/>
              </a:rPr>
              <a:t> </a:t>
            </a:r>
            <a:r>
              <a:rPr sz="2200" spc="130" dirty="0">
                <a:latin typeface="Times New Roman"/>
                <a:cs typeface="Times New Roman"/>
              </a:rPr>
              <a:t>D</a:t>
            </a:r>
            <a:r>
              <a:rPr lang="en-GB" sz="2200" spc="130" dirty="0">
                <a:latin typeface="Times New Roman"/>
                <a:cs typeface="Times New Roman"/>
              </a:rPr>
              <a:t>           </a:t>
            </a:r>
            <a:r>
              <a:rPr sz="2200" spc="-70" dirty="0">
                <a:latin typeface="Times New Roman"/>
                <a:cs typeface="Times New Roman"/>
              </a:rPr>
              <a:t>(</a:t>
            </a:r>
            <a:r>
              <a:rPr sz="2200" spc="-30" dirty="0">
                <a:latin typeface="Times New Roman"/>
                <a:cs typeface="Times New Roman"/>
              </a:rPr>
              <a:t>811721</a:t>
            </a:r>
            <a:r>
              <a:rPr sz="2200" spc="-105" dirty="0">
                <a:latin typeface="Times New Roman"/>
                <a:cs typeface="Times New Roman"/>
              </a:rPr>
              <a:t>2</a:t>
            </a:r>
            <a:r>
              <a:rPr sz="2200" spc="-30" dirty="0">
                <a:latin typeface="Times New Roman"/>
                <a:cs typeface="Times New Roman"/>
              </a:rPr>
              <a:t>4</a:t>
            </a:r>
            <a:r>
              <a:rPr sz="2200" spc="-105" dirty="0">
                <a:latin typeface="Times New Roman"/>
                <a:cs typeface="Times New Roman"/>
              </a:rPr>
              <a:t>3</a:t>
            </a:r>
            <a:r>
              <a:rPr sz="2200" spc="-30" dirty="0">
                <a:latin typeface="Times New Roman"/>
                <a:cs typeface="Times New Roman"/>
              </a:rPr>
              <a:t>0</a:t>
            </a:r>
            <a:r>
              <a:rPr sz="2200" spc="-105" dirty="0">
                <a:latin typeface="Times New Roman"/>
                <a:cs typeface="Times New Roman"/>
              </a:rPr>
              <a:t>1</a:t>
            </a:r>
            <a:r>
              <a:rPr sz="2200" spc="-30" dirty="0">
                <a:latin typeface="Times New Roman"/>
                <a:cs typeface="Times New Roman"/>
              </a:rPr>
              <a:t>4</a:t>
            </a:r>
            <a:r>
              <a:rPr sz="2200" spc="-65" dirty="0">
                <a:latin typeface="Times New Roman"/>
                <a:cs typeface="Times New Roman"/>
              </a:rPr>
              <a:t>)  </a:t>
            </a:r>
            <a:endParaRPr lang="en-GB" sz="2200" spc="-65" dirty="0">
              <a:latin typeface="Times New Roman"/>
              <a:cs typeface="Times New Roman"/>
            </a:endParaRPr>
          </a:p>
          <a:p>
            <a:pPr marL="774700" marR="5080" algn="just">
              <a:lnSpc>
                <a:spcPct val="100000"/>
              </a:lnSpc>
              <a:spcBef>
                <a:spcPts val="5"/>
              </a:spcBef>
            </a:pPr>
            <a:r>
              <a:rPr lang="en-GB" sz="2200" spc="-95" dirty="0">
                <a:latin typeface="Times New Roman"/>
                <a:cs typeface="Times New Roman"/>
              </a:rPr>
              <a:t>     </a:t>
            </a:r>
            <a:r>
              <a:rPr sz="2200" spc="-95" dirty="0">
                <a:latin typeface="Times New Roman"/>
                <a:cs typeface="Times New Roman"/>
              </a:rPr>
              <a:t>S</a:t>
            </a:r>
            <a:r>
              <a:rPr sz="2200" spc="-215" dirty="0">
                <a:latin typeface="Times New Roman"/>
                <a:cs typeface="Times New Roman"/>
              </a:rPr>
              <a:t>A</a:t>
            </a:r>
            <a:r>
              <a:rPr sz="2200" spc="45" dirty="0">
                <a:latin typeface="Times New Roman"/>
                <a:cs typeface="Times New Roman"/>
              </a:rPr>
              <a:t>T</a:t>
            </a:r>
            <a:r>
              <a:rPr sz="2200" spc="125" dirty="0">
                <a:latin typeface="Times New Roman"/>
                <a:cs typeface="Times New Roman"/>
              </a:rPr>
              <a:t>H</a:t>
            </a:r>
            <a:r>
              <a:rPr sz="2200" spc="-100" dirty="0">
                <a:latin typeface="Times New Roman"/>
                <a:cs typeface="Times New Roman"/>
              </a:rPr>
              <a:t>V</a:t>
            </a:r>
            <a:r>
              <a:rPr sz="2200" spc="80" dirty="0">
                <a:latin typeface="Times New Roman"/>
                <a:cs typeface="Times New Roman"/>
              </a:rPr>
              <a:t>I</a:t>
            </a:r>
            <a:r>
              <a:rPr sz="2200" spc="-10" dirty="0">
                <a:latin typeface="Times New Roman"/>
                <a:cs typeface="Times New Roman"/>
              </a:rPr>
              <a:t>KA</a:t>
            </a:r>
            <a:r>
              <a:rPr sz="2200" spc="-145" dirty="0">
                <a:latin typeface="Times New Roman"/>
                <a:cs typeface="Times New Roman"/>
              </a:rPr>
              <a:t> </a:t>
            </a:r>
            <a:r>
              <a:rPr lang="en-GB" sz="2200" spc="-145" dirty="0">
                <a:latin typeface="Times New Roman"/>
                <a:cs typeface="Times New Roman"/>
              </a:rPr>
              <a:t> </a:t>
            </a:r>
            <a:r>
              <a:rPr sz="2200" spc="-100" dirty="0">
                <a:latin typeface="Times New Roman"/>
                <a:cs typeface="Times New Roman"/>
              </a:rPr>
              <a:t>A</a:t>
            </a:r>
            <a:r>
              <a:rPr lang="en-GB" sz="2200" spc="-100" dirty="0">
                <a:latin typeface="Times New Roman"/>
                <a:cs typeface="Times New Roman"/>
              </a:rPr>
              <a:t>                </a:t>
            </a:r>
            <a:r>
              <a:rPr sz="2200" spc="-70" dirty="0">
                <a:latin typeface="Times New Roman"/>
                <a:cs typeface="Times New Roman"/>
              </a:rPr>
              <a:t>(</a:t>
            </a:r>
            <a:r>
              <a:rPr sz="2200" spc="-30" dirty="0">
                <a:latin typeface="Times New Roman"/>
                <a:cs typeface="Times New Roman"/>
              </a:rPr>
              <a:t>81172</a:t>
            </a:r>
            <a:r>
              <a:rPr sz="2200" spc="-105" dirty="0">
                <a:latin typeface="Times New Roman"/>
                <a:cs typeface="Times New Roman"/>
              </a:rPr>
              <a:t>1</a:t>
            </a:r>
            <a:r>
              <a:rPr sz="2200" spc="-30" dirty="0">
                <a:latin typeface="Times New Roman"/>
                <a:cs typeface="Times New Roman"/>
              </a:rPr>
              <a:t>2</a:t>
            </a:r>
            <a:r>
              <a:rPr sz="2200" spc="-105" dirty="0">
                <a:latin typeface="Times New Roman"/>
                <a:cs typeface="Times New Roman"/>
              </a:rPr>
              <a:t>4</a:t>
            </a:r>
            <a:r>
              <a:rPr sz="2200" spc="-30" dirty="0">
                <a:latin typeface="Times New Roman"/>
                <a:cs typeface="Times New Roman"/>
              </a:rPr>
              <a:t>3</a:t>
            </a:r>
            <a:r>
              <a:rPr sz="2200" spc="-105" dirty="0">
                <a:latin typeface="Times New Roman"/>
                <a:cs typeface="Times New Roman"/>
              </a:rPr>
              <a:t>0</a:t>
            </a:r>
            <a:r>
              <a:rPr sz="2200" spc="-30" dirty="0">
                <a:latin typeface="Times New Roman"/>
                <a:cs typeface="Times New Roman"/>
              </a:rPr>
              <a:t>4</a:t>
            </a:r>
            <a:r>
              <a:rPr sz="2200" spc="-105" dirty="0">
                <a:latin typeface="Times New Roman"/>
                <a:cs typeface="Times New Roman"/>
              </a:rPr>
              <a:t>9</a:t>
            </a:r>
            <a:r>
              <a:rPr sz="2200" spc="-75" dirty="0">
                <a:latin typeface="Times New Roman"/>
                <a:cs typeface="Times New Roman"/>
              </a:rPr>
              <a:t>)</a:t>
            </a:r>
            <a:endParaRPr sz="2200" dirty="0">
              <a:latin typeface="Times New Roman"/>
              <a:cs typeface="Times New Roman"/>
            </a:endParaRPr>
          </a:p>
        </p:txBody>
      </p:sp>
      <p:sp>
        <p:nvSpPr>
          <p:cNvPr id="6" name="object 6"/>
          <p:cNvSpPr txBox="1"/>
          <p:nvPr/>
        </p:nvSpPr>
        <p:spPr>
          <a:xfrm>
            <a:off x="3810000" y="3381207"/>
            <a:ext cx="5769610" cy="779701"/>
          </a:xfrm>
          <a:prstGeom prst="rect">
            <a:avLst/>
          </a:prstGeom>
        </p:spPr>
        <p:txBody>
          <a:bodyPr vert="horz" wrap="square" lIns="0" tIns="63500" rIns="0" bIns="0" rtlCol="0">
            <a:spAutoFit/>
          </a:bodyPr>
          <a:lstStyle/>
          <a:p>
            <a:pPr marR="5080" algn="r">
              <a:lnSpc>
                <a:spcPct val="100000"/>
              </a:lnSpc>
              <a:spcBef>
                <a:spcPts val="500"/>
              </a:spcBef>
            </a:pPr>
            <a:r>
              <a:rPr sz="2200" b="1" spc="130" dirty="0">
                <a:latin typeface="Times New Roman"/>
                <a:cs typeface="Times New Roman"/>
              </a:rPr>
              <a:t>G</a:t>
            </a:r>
            <a:r>
              <a:rPr sz="2200" b="1" spc="-25" dirty="0">
                <a:latin typeface="Times New Roman"/>
                <a:cs typeface="Times New Roman"/>
              </a:rPr>
              <a:t>U</a:t>
            </a:r>
            <a:r>
              <a:rPr sz="2200" b="1" spc="75" dirty="0">
                <a:latin typeface="Times New Roman"/>
                <a:cs typeface="Times New Roman"/>
              </a:rPr>
              <a:t>I</a:t>
            </a:r>
            <a:r>
              <a:rPr sz="2200" b="1" spc="130" dirty="0">
                <a:latin typeface="Times New Roman"/>
                <a:cs typeface="Times New Roman"/>
              </a:rPr>
              <a:t>D</a:t>
            </a:r>
            <a:r>
              <a:rPr sz="2200" b="1" spc="110" dirty="0">
                <a:latin typeface="Times New Roman"/>
                <a:cs typeface="Times New Roman"/>
              </a:rPr>
              <a:t>E</a:t>
            </a:r>
            <a:r>
              <a:rPr sz="2200" b="1" spc="-185" dirty="0">
                <a:latin typeface="Times New Roman"/>
                <a:cs typeface="Times New Roman"/>
              </a:rPr>
              <a:t> </a:t>
            </a:r>
            <a:r>
              <a:rPr sz="2200" b="1" spc="130" dirty="0">
                <a:latin typeface="Times New Roman"/>
                <a:cs typeface="Times New Roman"/>
              </a:rPr>
              <a:t>N</a:t>
            </a:r>
            <a:r>
              <a:rPr lang="en-IN" sz="2200" b="1" spc="-95" dirty="0">
                <a:latin typeface="Times New Roman"/>
                <a:cs typeface="Times New Roman"/>
              </a:rPr>
              <a:t>A</a:t>
            </a:r>
            <a:r>
              <a:rPr sz="2200" b="1" spc="-60" dirty="0">
                <a:latin typeface="Times New Roman"/>
                <a:cs typeface="Times New Roman"/>
              </a:rPr>
              <a:t>M</a:t>
            </a:r>
            <a:r>
              <a:rPr sz="2200" b="1" spc="110" dirty="0">
                <a:latin typeface="Times New Roman"/>
                <a:cs typeface="Times New Roman"/>
              </a:rPr>
              <a:t>E</a:t>
            </a:r>
            <a:r>
              <a:rPr sz="2200" b="1" spc="-110" dirty="0">
                <a:latin typeface="Times New Roman"/>
                <a:cs typeface="Times New Roman"/>
              </a:rPr>
              <a:t> </a:t>
            </a:r>
            <a:r>
              <a:rPr sz="2200" spc="-114" dirty="0">
                <a:latin typeface="Times New Roman"/>
                <a:cs typeface="Times New Roman"/>
              </a:rPr>
              <a:t>:</a:t>
            </a:r>
            <a:r>
              <a:rPr sz="2200" spc="25" dirty="0">
                <a:latin typeface="Times New Roman"/>
                <a:cs typeface="Times New Roman"/>
              </a:rPr>
              <a:t> </a:t>
            </a:r>
            <a:r>
              <a:rPr sz="2200" spc="-60" dirty="0">
                <a:latin typeface="Times New Roman"/>
                <a:cs typeface="Times New Roman"/>
              </a:rPr>
              <a:t>M</a:t>
            </a:r>
            <a:r>
              <a:rPr lang="en-GB" sz="2200" spc="-65" dirty="0">
                <a:latin typeface="Times New Roman"/>
                <a:cs typeface="Times New Roman"/>
              </a:rPr>
              <a:t>r</a:t>
            </a:r>
            <a:r>
              <a:rPr sz="2200" spc="-35" dirty="0">
                <a:latin typeface="Times New Roman"/>
                <a:cs typeface="Times New Roman"/>
              </a:rPr>
              <a:t>.</a:t>
            </a:r>
            <a:r>
              <a:rPr sz="2200" spc="-80" dirty="0">
                <a:latin typeface="Times New Roman"/>
                <a:cs typeface="Times New Roman"/>
              </a:rPr>
              <a:t>R</a:t>
            </a:r>
            <a:r>
              <a:rPr sz="2200" spc="-35" dirty="0">
                <a:latin typeface="Times New Roman"/>
                <a:cs typeface="Times New Roman"/>
              </a:rPr>
              <a:t>.</a:t>
            </a:r>
            <a:r>
              <a:rPr sz="2200" spc="-155" dirty="0">
                <a:latin typeface="Times New Roman"/>
                <a:cs typeface="Times New Roman"/>
              </a:rPr>
              <a:t>R</a:t>
            </a:r>
            <a:r>
              <a:rPr sz="2200" spc="130" dirty="0">
                <a:latin typeface="Times New Roman"/>
                <a:cs typeface="Times New Roman"/>
              </a:rPr>
              <a:t>O</a:t>
            </a:r>
            <a:r>
              <a:rPr sz="2200" spc="-20" dirty="0">
                <a:latin typeface="Times New Roman"/>
                <a:cs typeface="Times New Roman"/>
              </a:rPr>
              <a:t>S</a:t>
            </a:r>
            <a:r>
              <a:rPr sz="2200" spc="5" dirty="0">
                <a:latin typeface="Times New Roman"/>
                <a:cs typeface="Times New Roman"/>
              </a:rPr>
              <a:t>H</a:t>
            </a:r>
            <a:r>
              <a:rPr sz="2200" spc="-95" dirty="0">
                <a:latin typeface="Times New Roman"/>
                <a:cs typeface="Times New Roman"/>
              </a:rPr>
              <a:t>A</a:t>
            </a:r>
            <a:r>
              <a:rPr sz="2200" spc="120" dirty="0">
                <a:latin typeface="Times New Roman"/>
                <a:cs typeface="Times New Roman"/>
              </a:rPr>
              <a:t>N</a:t>
            </a:r>
            <a:r>
              <a:rPr sz="2200" spc="-265" dirty="0">
                <a:latin typeface="Times New Roman"/>
                <a:cs typeface="Times New Roman"/>
              </a:rPr>
              <a:t> </a:t>
            </a:r>
            <a:r>
              <a:rPr sz="2200" spc="5" dirty="0">
                <a:latin typeface="Times New Roman"/>
                <a:cs typeface="Times New Roman"/>
              </a:rPr>
              <a:t>J</a:t>
            </a:r>
            <a:r>
              <a:rPr sz="2200" spc="15" dirty="0">
                <a:latin typeface="Times New Roman"/>
                <a:cs typeface="Times New Roman"/>
              </a:rPr>
              <a:t>O</a:t>
            </a:r>
            <a:r>
              <a:rPr sz="2200" spc="-20" dirty="0">
                <a:latin typeface="Times New Roman"/>
                <a:cs typeface="Times New Roman"/>
              </a:rPr>
              <a:t>S</a:t>
            </a:r>
            <a:r>
              <a:rPr sz="2200" spc="5" dirty="0">
                <a:latin typeface="Times New Roman"/>
                <a:cs typeface="Times New Roman"/>
              </a:rPr>
              <a:t>H</a:t>
            </a:r>
            <a:r>
              <a:rPr sz="2200" spc="-175" dirty="0">
                <a:latin typeface="Times New Roman"/>
                <a:cs typeface="Times New Roman"/>
              </a:rPr>
              <a:t>U</a:t>
            </a:r>
            <a:r>
              <a:rPr sz="2200" spc="-95" dirty="0">
                <a:latin typeface="Times New Roman"/>
                <a:cs typeface="Times New Roman"/>
              </a:rPr>
              <a:t>A</a:t>
            </a:r>
            <a:r>
              <a:rPr sz="2200" spc="-60" dirty="0">
                <a:latin typeface="Times New Roman"/>
                <a:cs typeface="Times New Roman"/>
              </a:rPr>
              <a:t>.</a:t>
            </a:r>
            <a:r>
              <a:rPr sz="2200" spc="-55" dirty="0">
                <a:latin typeface="Times New Roman"/>
                <a:cs typeface="Times New Roman"/>
              </a:rPr>
              <a:t>,</a:t>
            </a:r>
            <a:r>
              <a:rPr sz="2200" spc="-60" dirty="0">
                <a:latin typeface="Times New Roman"/>
                <a:cs typeface="Times New Roman"/>
              </a:rPr>
              <a:t>M</a:t>
            </a:r>
            <a:r>
              <a:rPr sz="2200" spc="15" dirty="0">
                <a:latin typeface="Times New Roman"/>
                <a:cs typeface="Times New Roman"/>
              </a:rPr>
              <a:t>.</a:t>
            </a:r>
            <a:r>
              <a:rPr sz="2200" spc="55" dirty="0">
                <a:latin typeface="Times New Roman"/>
                <a:cs typeface="Times New Roman"/>
              </a:rPr>
              <a:t>E</a:t>
            </a:r>
            <a:r>
              <a:rPr lang="en-IN" sz="2200" spc="-60" dirty="0">
                <a:latin typeface="Times New Roman"/>
                <a:cs typeface="Times New Roman"/>
              </a:rPr>
              <a:t>.</a:t>
            </a:r>
            <a:endParaRPr lang="en-IN" sz="2200" dirty="0">
              <a:latin typeface="Times New Roman"/>
              <a:cs typeface="Times New Roman"/>
            </a:endParaRPr>
          </a:p>
          <a:p>
            <a:pPr marR="64135" algn="r">
              <a:lnSpc>
                <a:spcPct val="100000"/>
              </a:lnSpc>
              <a:spcBef>
                <a:spcPts val="340"/>
              </a:spcBef>
            </a:pPr>
            <a:r>
              <a:rPr lang="en-IN" sz="2200" spc="55" dirty="0">
                <a:latin typeface="Times New Roman"/>
                <a:cs typeface="Times New Roman"/>
              </a:rPr>
              <a:t>AP/AI</a:t>
            </a:r>
            <a:endParaRPr lang="en-IN" sz="2200" dirty="0">
              <a:latin typeface="Times New Roman"/>
              <a:cs typeface="Times New Roman"/>
            </a:endParaRPr>
          </a:p>
        </p:txBody>
      </p:sp>
      <p:sp>
        <p:nvSpPr>
          <p:cNvPr id="8" name="TextBox 7"/>
          <p:cNvSpPr txBox="1"/>
          <p:nvPr/>
        </p:nvSpPr>
        <p:spPr>
          <a:xfrm rot="10800000" flipH="1" flipV="1">
            <a:off x="11734800" y="6323203"/>
            <a:ext cx="307914" cy="369332"/>
          </a:xfrm>
          <a:prstGeom prst="rect">
            <a:avLst/>
          </a:prstGeom>
          <a:noFill/>
        </p:spPr>
        <p:txBody>
          <a:bodyPr wrap="square" rtlCol="0">
            <a:spAutoFit/>
          </a:bodyPr>
          <a:lstStyle/>
          <a:p>
            <a:r>
              <a:rPr lang="en-GB" b="1" dirty="0"/>
              <a:t>1</a:t>
            </a:r>
          </a:p>
        </p:txBody>
      </p:sp>
      <p:pic>
        <p:nvPicPr>
          <p:cNvPr id="7" name="Picture 5">
            <a:extLst>
              <a:ext uri="{FF2B5EF4-FFF2-40B4-BE49-F238E27FC236}">
                <a16:creationId xmlns:a16="http://schemas.microsoft.com/office/drawing/2014/main" id="{15E7A255-BB43-69A2-12FD-6AA709FC1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3">
            <a:extLst>
              <a:ext uri="{FF2B5EF4-FFF2-40B4-BE49-F238E27FC236}">
                <a16:creationId xmlns:a16="http://schemas.microsoft.com/office/drawing/2014/main" id="{7565E02C-59C6-7831-BF05-40706D2EE63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0" name="TextBox 9">
            <a:extLst>
              <a:ext uri="{FF2B5EF4-FFF2-40B4-BE49-F238E27FC236}">
                <a16:creationId xmlns:a16="http://schemas.microsoft.com/office/drawing/2014/main" id="{4C52AFBB-C565-BA31-40FB-1982CDF974AD}"/>
              </a:ext>
            </a:extLst>
          </p:cNvPr>
          <p:cNvSpPr txBox="1"/>
          <p:nvPr/>
        </p:nvSpPr>
        <p:spPr>
          <a:xfrm>
            <a:off x="1676400" y="423856"/>
            <a:ext cx="8915400" cy="830997"/>
          </a:xfrm>
          <a:prstGeom prst="rect">
            <a:avLst/>
          </a:prstGeom>
          <a:noFill/>
        </p:spPr>
        <p:txBody>
          <a:bodyPr wrap="square" rtlCol="0">
            <a:spAutoFit/>
          </a:bodyPr>
          <a:lstStyle/>
          <a:p>
            <a:pPr algn="ctr"/>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 </a:t>
            </a:r>
          </a:p>
        </p:txBody>
      </p:sp>
      <p:sp>
        <p:nvSpPr>
          <p:cNvPr id="3" name="Text Placeholder 2"/>
          <p:cNvSpPr>
            <a:spLocks noGrp="1"/>
          </p:cNvSpPr>
          <p:nvPr>
            <p:ph type="body" idx="1"/>
          </p:nvPr>
        </p:nvSpPr>
        <p:spPr>
          <a:xfrm>
            <a:off x="731837" y="1869749"/>
            <a:ext cx="10728324" cy="3877985"/>
          </a:xfrm>
        </p:spPr>
        <p:txBody>
          <a:bodyPr/>
          <a:lstStyle/>
          <a:p>
            <a:pPr marL="342900" indent="-342900" algn="just">
              <a:lnSpc>
                <a:spcPct val="150000"/>
              </a:lnSpc>
              <a:buFont typeface="Wingdings" panose="05000000000000000000" pitchFamily="2" charset="2"/>
              <a:buChar char="Ø"/>
            </a:pPr>
            <a:r>
              <a:rPr lang="en-GB" dirty="0"/>
              <a:t> </a:t>
            </a:r>
            <a:r>
              <a:rPr lang="en-GB" sz="2800" dirty="0">
                <a:latin typeface="Times New Roman" panose="02020603050405020304" pitchFamily="18" charset="0"/>
                <a:cs typeface="Times New Roman" panose="02020603050405020304" pitchFamily="18" charset="0"/>
              </a:rPr>
              <a:t>Image Dataset preparation  Module </a:t>
            </a:r>
          </a:p>
          <a:p>
            <a:pPr marL="342900" indent="-3429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Importing and Training Module </a:t>
            </a:r>
          </a:p>
          <a:p>
            <a:pPr marL="342900" indent="-3429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Capturing  Module </a:t>
            </a:r>
          </a:p>
          <a:p>
            <a:pPr marL="342900" indent="-3429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Siren Detection Module </a:t>
            </a:r>
          </a:p>
          <a:p>
            <a:pPr marL="342900" indent="-342900" algn="just">
              <a:lnSpc>
                <a:spcPct val="150000"/>
              </a:lnSpc>
              <a:buFont typeface="Wingdings" panose="05000000000000000000" pitchFamily="2" charset="2"/>
              <a:buChar char="Ø"/>
            </a:pPr>
            <a:r>
              <a:rPr lang="en-GB" sz="2800" dirty="0">
                <a:latin typeface="Times New Roman" panose="02020603050405020304" pitchFamily="18" charset="0"/>
                <a:cs typeface="Times New Roman" panose="02020603050405020304" pitchFamily="18" charset="0"/>
              </a:rPr>
              <a:t> Traffic Signal Controller Module</a:t>
            </a:r>
          </a:p>
          <a:p>
            <a:pPr marL="342900" indent="-342900" algn="just">
              <a:lnSpc>
                <a:spcPct val="150000"/>
              </a:lnSpc>
              <a:buFont typeface="Wingdings" panose="05000000000000000000" pitchFamily="2" charset="2"/>
              <a:buChar char="Ø"/>
            </a:pPr>
            <a:endParaRPr lang="en-GB"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95119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9EBF-AC71-7BC7-D93D-D43C91A9611F}"/>
              </a:ext>
            </a:extLst>
          </p:cNvPr>
          <p:cNvSpPr>
            <a:spLocks noGrp="1"/>
          </p:cNvSpPr>
          <p:nvPr>
            <p:ph type="title"/>
          </p:nvPr>
        </p:nvSpPr>
        <p:spPr>
          <a:xfrm>
            <a:off x="794951" y="533400"/>
            <a:ext cx="10668000" cy="762000"/>
          </a:xfrm>
        </p:spPr>
        <p:txBody>
          <a:bodyPr/>
          <a:lstStyle/>
          <a:p>
            <a:r>
              <a:rPr lang="en-IN" sz="4000" dirty="0"/>
              <a:t>IMAGE DATASET PREPARATION MODULE</a:t>
            </a:r>
          </a:p>
        </p:txBody>
      </p:sp>
      <p:sp>
        <p:nvSpPr>
          <p:cNvPr id="3" name="TextBox 2">
            <a:extLst>
              <a:ext uri="{FF2B5EF4-FFF2-40B4-BE49-F238E27FC236}">
                <a16:creationId xmlns:a16="http://schemas.microsoft.com/office/drawing/2014/main" id="{B84A4709-3EC4-8B4F-52C3-C0688D50F60A}"/>
              </a:ext>
            </a:extLst>
          </p:cNvPr>
          <p:cNvSpPr txBox="1"/>
          <p:nvPr/>
        </p:nvSpPr>
        <p:spPr>
          <a:xfrm>
            <a:off x="838200" y="914400"/>
            <a:ext cx="10439400" cy="4939814"/>
          </a:xfrm>
          <a:prstGeom prst="rect">
            <a:avLst/>
          </a:prstGeom>
          <a:noFill/>
        </p:spPr>
        <p:txBody>
          <a:bodyPr wrap="square" rtlCol="0">
            <a:spAutoFit/>
          </a:bodyPr>
          <a:lstStyle/>
          <a:p>
            <a:pPr algn="just">
              <a:lnSpc>
                <a:spcPct val="150000"/>
              </a:lnSpc>
              <a:buNone/>
            </a:pP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Prepare a high-quality ambulance image dataset for deep learning models by collecting, preprocessing, and organizing data to enhance model accuracy and efficiency.</a:t>
            </a:r>
            <a:endParaRPr lang="en-IN" sz="22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Image Dataset Collection</a:t>
            </a:r>
            <a:endParaRPr lang="en-IN" sz="22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Gather images of ambulances from: </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Real-world photography (cameras, drones)</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Public datasets &amp; web scraping</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Crowdsourcing platforms</a:t>
            </a:r>
          </a:p>
          <a:p>
            <a:pPr lvl="1"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Ensure diverse conditions (lighting, weather, traffic) for model robustness.</a:t>
            </a:r>
          </a:p>
          <a:p>
            <a:endParaRPr lang="en-IN" dirty="0"/>
          </a:p>
        </p:txBody>
      </p:sp>
      <p:sp>
        <p:nvSpPr>
          <p:cNvPr id="4" name="TextBox 3"/>
          <p:cNvSpPr txBox="1"/>
          <p:nvPr/>
        </p:nvSpPr>
        <p:spPr>
          <a:xfrm>
            <a:off x="11430000" y="6248400"/>
            <a:ext cx="685800" cy="369332"/>
          </a:xfrm>
          <a:prstGeom prst="rect">
            <a:avLst/>
          </a:prstGeom>
          <a:noFill/>
        </p:spPr>
        <p:txBody>
          <a:bodyPr wrap="square" rtlCol="0">
            <a:spAutoFit/>
          </a:bodyPr>
          <a:lstStyle/>
          <a:p>
            <a:r>
              <a:rPr lang="en-GB" b="1" dirty="0"/>
              <a:t>11</a:t>
            </a:r>
          </a:p>
        </p:txBody>
      </p:sp>
    </p:spTree>
    <p:extLst>
      <p:ext uri="{BB962C8B-B14F-4D97-AF65-F5344CB8AC3E}">
        <p14:creationId xmlns:p14="http://schemas.microsoft.com/office/powerpoint/2010/main" val="2581667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027D5C-B95C-2C39-078B-D842B534E50B}"/>
              </a:ext>
            </a:extLst>
          </p:cNvPr>
          <p:cNvSpPr txBox="1"/>
          <p:nvPr/>
        </p:nvSpPr>
        <p:spPr>
          <a:xfrm>
            <a:off x="533400" y="609600"/>
            <a:ext cx="11506200" cy="590931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Image Preprocessing</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Resizing</a:t>
            </a:r>
            <a:r>
              <a:rPr lang="en-IN" sz="2000" dirty="0">
                <a:latin typeface="Times New Roman" panose="02020603050405020304" pitchFamily="18" charset="0"/>
                <a:cs typeface="Times New Roman" panose="02020603050405020304" pitchFamily="18" charset="0"/>
              </a:rPr>
              <a:t>: Standardizes image dimensions for uniformity.</a:t>
            </a:r>
          </a:p>
          <a:p>
            <a:pPr lvl="1"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Renaming</a:t>
            </a:r>
            <a:r>
              <a:rPr lang="en-IN" sz="2000" dirty="0">
                <a:latin typeface="Times New Roman" panose="02020603050405020304" pitchFamily="18" charset="0"/>
                <a:cs typeface="Times New Roman" panose="02020603050405020304" pitchFamily="18" charset="0"/>
              </a:rPr>
              <a:t>: Systematic naming for easy dataset management.</a:t>
            </a:r>
          </a:p>
          <a:p>
            <a:pPr lvl="1"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Normalization</a:t>
            </a:r>
            <a:r>
              <a:rPr lang="en-IN" sz="2000" dirty="0">
                <a:latin typeface="Times New Roman" panose="02020603050405020304" pitchFamily="18" charset="0"/>
                <a:cs typeface="Times New Roman" panose="02020603050405020304" pitchFamily="18" charset="0"/>
              </a:rPr>
              <a:t>: Scales pixel values to improve model efficiency.</a:t>
            </a:r>
          </a:p>
          <a:p>
            <a:pPr lvl="1" algn="just">
              <a:lnSpc>
                <a:spcPct val="150000"/>
              </a:lnSpc>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Augmentation</a:t>
            </a:r>
            <a:r>
              <a:rPr lang="en-IN" sz="2000" dirty="0">
                <a:latin typeface="Times New Roman" panose="02020603050405020304" pitchFamily="18" charset="0"/>
                <a:cs typeface="Times New Roman" panose="02020603050405020304" pitchFamily="18" charset="0"/>
              </a:rPr>
              <a:t>: Applies transformations (rotation, flipping, brightness adjustments) to enhance generalization.</a:t>
            </a:r>
          </a:p>
          <a:p>
            <a:pPr marL="342900" indent="-342900" algn="just">
              <a:lnSpc>
                <a:spcPct val="150000"/>
              </a:lnSpc>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 Image </a:t>
            </a:r>
            <a:r>
              <a:rPr lang="en-IN" sz="2000" b="1" dirty="0" err="1">
                <a:latin typeface="Times New Roman" panose="02020603050405020304" pitchFamily="18" charset="0"/>
                <a:cs typeface="Times New Roman" panose="02020603050405020304" pitchFamily="18" charset="0"/>
              </a:rPr>
              <a:t>Labeling</a:t>
            </a:r>
            <a:r>
              <a:rPr lang="en-IN" sz="2000" b="1" dirty="0">
                <a:latin typeface="Times New Roman" panose="02020603050405020304" pitchFamily="18" charset="0"/>
                <a:cs typeface="Times New Roman" panose="02020603050405020304" pitchFamily="18" charset="0"/>
              </a:rPr>
              <a:t> &amp; Annotation</a:t>
            </a:r>
            <a:endParaRPr lang="en-IN" sz="2000" dirty="0">
              <a:latin typeface="Times New Roman" panose="02020603050405020304" pitchFamily="18" charset="0"/>
              <a:cs typeface="Times New Roman" panose="02020603050405020304" pitchFamily="18" charset="0"/>
            </a:endParaRPr>
          </a:p>
          <a:p>
            <a:pPr lvl="1"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Organize images into </a:t>
            </a:r>
            <a:r>
              <a:rPr lang="en-IN" sz="2000" dirty="0" err="1">
                <a:latin typeface="Times New Roman" panose="02020603050405020304" pitchFamily="18" charset="0"/>
                <a:cs typeface="Times New Roman" panose="02020603050405020304" pitchFamily="18" charset="0"/>
              </a:rPr>
              <a:t>labeled</a:t>
            </a:r>
            <a:r>
              <a:rPr lang="en-IN" sz="2000" dirty="0">
                <a:latin typeface="Times New Roman" panose="02020603050405020304" pitchFamily="18" charset="0"/>
                <a:cs typeface="Times New Roman" panose="02020603050405020304" pitchFamily="18" charset="0"/>
              </a:rPr>
              <a:t> folders for classification tasks.</a:t>
            </a:r>
          </a:p>
          <a:p>
            <a:pPr lvl="1"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annotation tools like </a:t>
            </a:r>
            <a:r>
              <a:rPr lang="en-IN" sz="2000" dirty="0" err="1">
                <a:latin typeface="Times New Roman" panose="02020603050405020304" pitchFamily="18" charset="0"/>
                <a:cs typeface="Times New Roman" panose="02020603050405020304" pitchFamily="18" charset="0"/>
              </a:rPr>
              <a:t>LabelImg</a:t>
            </a:r>
            <a:r>
              <a:rPr lang="en-IN" sz="2000" dirty="0">
                <a:latin typeface="Times New Roman" panose="02020603050405020304" pitchFamily="18" charset="0"/>
                <a:cs typeface="Times New Roman" panose="02020603050405020304" pitchFamily="18" charset="0"/>
              </a:rPr>
              <a:t>, CVAT, and </a:t>
            </a:r>
            <a:r>
              <a:rPr lang="en-IN" sz="2000" dirty="0" err="1">
                <a:latin typeface="Times New Roman" panose="02020603050405020304" pitchFamily="18" charset="0"/>
                <a:cs typeface="Times New Roman" panose="02020603050405020304" pitchFamily="18" charset="0"/>
              </a:rPr>
              <a:t>Roboflow</a:t>
            </a:r>
            <a:r>
              <a:rPr lang="en-IN" sz="2000" dirty="0">
                <a:latin typeface="Times New Roman" panose="02020603050405020304" pitchFamily="18" charset="0"/>
                <a:cs typeface="Times New Roman" panose="02020603050405020304" pitchFamily="18" charset="0"/>
              </a:rPr>
              <a:t> to create bounding boxes &amp; segmentation masks.</a:t>
            </a:r>
          </a:p>
          <a:p>
            <a:pPr lvl="1"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Save annotations in standard formats (COCO, Pascal VOC, YOLO) for CNN compatibility.</a:t>
            </a:r>
          </a:p>
          <a:p>
            <a:pPr lvl="1" algn="just">
              <a:lnSpc>
                <a:spcPct val="15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Validation Check: Ensure </a:t>
            </a:r>
            <a:r>
              <a:rPr lang="en-IN" sz="2000" dirty="0" err="1">
                <a:latin typeface="Times New Roman" panose="02020603050405020304" pitchFamily="18" charset="0"/>
                <a:cs typeface="Times New Roman" panose="02020603050405020304" pitchFamily="18" charset="0"/>
              </a:rPr>
              <a:t>labeling</a:t>
            </a:r>
            <a:r>
              <a:rPr lang="en-IN" sz="2000" dirty="0">
                <a:latin typeface="Times New Roman" panose="02020603050405020304" pitchFamily="18" charset="0"/>
                <a:cs typeface="Times New Roman" panose="02020603050405020304" pitchFamily="18" charset="0"/>
              </a:rPr>
              <a:t> accuracy for better model learning and generalization.</a:t>
            </a:r>
          </a:p>
          <a:p>
            <a:endParaRPr lang="en-IN" dirty="0"/>
          </a:p>
        </p:txBody>
      </p:sp>
      <p:sp>
        <p:nvSpPr>
          <p:cNvPr id="2" name="TextBox 1"/>
          <p:cNvSpPr txBox="1"/>
          <p:nvPr/>
        </p:nvSpPr>
        <p:spPr>
          <a:xfrm>
            <a:off x="11353800" y="6328410"/>
            <a:ext cx="457200" cy="381000"/>
          </a:xfrm>
          <a:prstGeom prst="rect">
            <a:avLst/>
          </a:prstGeom>
          <a:noFill/>
        </p:spPr>
        <p:txBody>
          <a:bodyPr wrap="square" rtlCol="0">
            <a:spAutoFit/>
          </a:bodyPr>
          <a:lstStyle/>
          <a:p>
            <a:r>
              <a:rPr lang="en-GB" b="1" dirty="0"/>
              <a:t>12</a:t>
            </a:r>
          </a:p>
        </p:txBody>
      </p:sp>
    </p:spTree>
    <p:extLst>
      <p:ext uri="{BB962C8B-B14F-4D97-AF65-F5344CB8AC3E}">
        <p14:creationId xmlns:p14="http://schemas.microsoft.com/office/powerpoint/2010/main" val="1648420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1553-C628-1DC8-1CB2-A5308E1D198D}"/>
              </a:ext>
            </a:extLst>
          </p:cNvPr>
          <p:cNvSpPr>
            <a:spLocks noGrp="1"/>
          </p:cNvSpPr>
          <p:nvPr>
            <p:ph type="title"/>
          </p:nvPr>
        </p:nvSpPr>
        <p:spPr>
          <a:xfrm>
            <a:off x="762000" y="533400"/>
            <a:ext cx="11049000" cy="615553"/>
          </a:xfrm>
        </p:spPr>
        <p:txBody>
          <a:bodyPr/>
          <a:lstStyle/>
          <a:p>
            <a:pPr algn="ctr"/>
            <a:r>
              <a:rPr lang="en-US" sz="4000" dirty="0"/>
              <a:t>IMPORTING &amp; TRAINING </a:t>
            </a:r>
            <a:r>
              <a:rPr lang="en-IN" sz="4000" dirty="0"/>
              <a:t>MODULE</a:t>
            </a:r>
          </a:p>
        </p:txBody>
      </p:sp>
      <p:sp>
        <p:nvSpPr>
          <p:cNvPr id="3" name="TextBox 2">
            <a:extLst>
              <a:ext uri="{FF2B5EF4-FFF2-40B4-BE49-F238E27FC236}">
                <a16:creationId xmlns:a16="http://schemas.microsoft.com/office/drawing/2014/main" id="{7AE5C669-266B-94AE-207E-07664AC63C5A}"/>
              </a:ext>
            </a:extLst>
          </p:cNvPr>
          <p:cNvSpPr txBox="1"/>
          <p:nvPr/>
        </p:nvSpPr>
        <p:spPr>
          <a:xfrm>
            <a:off x="609600" y="1499086"/>
            <a:ext cx="10896600" cy="4939814"/>
          </a:xfrm>
          <a:prstGeom prst="rect">
            <a:avLst/>
          </a:prstGeom>
          <a:noFill/>
        </p:spPr>
        <p:txBody>
          <a:bodyPr wrap="square" rtlCol="0">
            <a:spAutoFit/>
          </a:bodyPr>
          <a:lstStyle/>
          <a:p>
            <a:pPr algn="just">
              <a:lnSpc>
                <a:spcPct val="150000"/>
              </a:lnSpc>
              <a:buNone/>
            </a:pPr>
            <a:r>
              <a:rPr lang="en-IN" sz="2200" dirty="0">
                <a:latin typeface="Times New Roman" panose="02020603050405020304" pitchFamily="18" charset="0"/>
                <a:cs typeface="Times New Roman" panose="02020603050405020304" pitchFamily="18" charset="0"/>
              </a:rPr>
              <a:t>Develop a deep learning model to accurately detect and classify ambulances in real-time using image processing techniques.</a:t>
            </a:r>
          </a:p>
          <a:p>
            <a:pPr marL="342900" indent="-342900" algn="just">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Importing Essential Modules</a:t>
            </a:r>
          </a:p>
          <a:p>
            <a:pPr lvl="1"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Purpose:</a:t>
            </a:r>
            <a:r>
              <a:rPr lang="en-IN" sz="2200" dirty="0">
                <a:latin typeface="Times New Roman" panose="02020603050405020304" pitchFamily="18" charset="0"/>
                <a:cs typeface="Times New Roman" panose="02020603050405020304" pitchFamily="18" charset="0"/>
              </a:rPr>
              <a:t> Reuse code, enhance scalability, and simplify development.</a:t>
            </a:r>
          </a:p>
          <a:p>
            <a:pPr lvl="1"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Key Libraries Used:</a:t>
            </a:r>
            <a:r>
              <a:rPr lang="en-IN" sz="2200" dirty="0">
                <a:latin typeface="Times New Roman" panose="02020603050405020304" pitchFamily="18" charset="0"/>
                <a:cs typeface="Times New Roman" panose="02020603050405020304" pitchFamily="18" charset="0"/>
              </a:rPr>
              <a:t> </a:t>
            </a:r>
          </a:p>
          <a:p>
            <a:pPr marL="1200150" lvl="2" indent="-28575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TensorFlow/</a:t>
            </a:r>
            <a:r>
              <a:rPr lang="en-IN" sz="2200" b="1" dirty="0" err="1">
                <a:latin typeface="Times New Roman" panose="02020603050405020304" pitchFamily="18" charset="0"/>
                <a:cs typeface="Times New Roman" panose="02020603050405020304" pitchFamily="18" charset="0"/>
              </a:rPr>
              <a:t>Keras</a:t>
            </a:r>
            <a:r>
              <a:rPr lang="en-IN" sz="2200" dirty="0">
                <a:latin typeface="Times New Roman" panose="02020603050405020304" pitchFamily="18" charset="0"/>
                <a:cs typeface="Times New Roman" panose="02020603050405020304" pitchFamily="18" charset="0"/>
              </a:rPr>
              <a:t> – Deep learning model training</a:t>
            </a:r>
          </a:p>
          <a:p>
            <a:pPr marL="1200150" lvl="2" indent="-28575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OpenCV</a:t>
            </a:r>
            <a:r>
              <a:rPr lang="en-IN" sz="2200" dirty="0">
                <a:latin typeface="Times New Roman" panose="02020603050405020304" pitchFamily="18" charset="0"/>
                <a:cs typeface="Times New Roman" panose="02020603050405020304" pitchFamily="18" charset="0"/>
              </a:rPr>
              <a:t> – Image and video processing</a:t>
            </a:r>
          </a:p>
          <a:p>
            <a:pPr marL="1200150" lvl="2" indent="-28575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NumPy &amp; Pandas</a:t>
            </a:r>
            <a:r>
              <a:rPr lang="en-IN" sz="2200" dirty="0">
                <a:latin typeface="Times New Roman" panose="02020603050405020304" pitchFamily="18" charset="0"/>
                <a:cs typeface="Times New Roman" panose="02020603050405020304" pitchFamily="18" charset="0"/>
              </a:rPr>
              <a:t> – Data handling and numerical operations</a:t>
            </a:r>
          </a:p>
          <a:p>
            <a:pPr marL="1200150" lvl="2" indent="-28575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Matplotlib &amp; Seaborn</a:t>
            </a:r>
            <a:r>
              <a:rPr lang="en-IN" sz="2200" dirty="0">
                <a:latin typeface="Times New Roman" panose="02020603050405020304" pitchFamily="18" charset="0"/>
                <a:cs typeface="Times New Roman" panose="02020603050405020304" pitchFamily="18" charset="0"/>
              </a:rPr>
              <a:t> – Visualization</a:t>
            </a:r>
          </a:p>
          <a:p>
            <a:endParaRPr lang="en-IN" dirty="0"/>
          </a:p>
        </p:txBody>
      </p:sp>
      <p:sp>
        <p:nvSpPr>
          <p:cNvPr id="4" name="TextBox 3"/>
          <p:cNvSpPr txBox="1"/>
          <p:nvPr/>
        </p:nvSpPr>
        <p:spPr>
          <a:xfrm>
            <a:off x="11277600" y="6248400"/>
            <a:ext cx="685800" cy="381000"/>
          </a:xfrm>
          <a:prstGeom prst="rect">
            <a:avLst/>
          </a:prstGeom>
          <a:noFill/>
        </p:spPr>
        <p:txBody>
          <a:bodyPr wrap="square" rtlCol="0">
            <a:spAutoFit/>
          </a:bodyPr>
          <a:lstStyle/>
          <a:p>
            <a:r>
              <a:rPr lang="en-GB" b="1" dirty="0"/>
              <a:t>13</a:t>
            </a:r>
          </a:p>
        </p:txBody>
      </p:sp>
    </p:spTree>
    <p:extLst>
      <p:ext uri="{BB962C8B-B14F-4D97-AF65-F5344CB8AC3E}">
        <p14:creationId xmlns:p14="http://schemas.microsoft.com/office/powerpoint/2010/main" val="3925156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A02A5C-B951-56A3-2401-1F950C2EC5F6}"/>
              </a:ext>
            </a:extLst>
          </p:cNvPr>
          <p:cNvSpPr txBox="1"/>
          <p:nvPr/>
        </p:nvSpPr>
        <p:spPr>
          <a:xfrm>
            <a:off x="838200" y="685800"/>
            <a:ext cx="11353800" cy="5678478"/>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Training the Dataset</a:t>
            </a:r>
          </a:p>
          <a:p>
            <a:pPr lvl="1"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Data Preprocessing:</a:t>
            </a:r>
            <a:endParaRPr lang="en-IN" sz="22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Collect and preprocess ambulance images (resizing, normalization, augmentation).</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Split into training (70%), validation (20%), and testing (10%) sets.</a:t>
            </a:r>
          </a:p>
          <a:p>
            <a:pPr lvl="1"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Model Selection &amp; Training:</a:t>
            </a:r>
            <a:endParaRPr lang="en-IN" sz="22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Use </a:t>
            </a:r>
            <a:r>
              <a:rPr lang="en-IN" sz="2200" b="1" dirty="0">
                <a:latin typeface="Times New Roman" panose="02020603050405020304" pitchFamily="18" charset="0"/>
                <a:cs typeface="Times New Roman" panose="02020603050405020304" pitchFamily="18" charset="0"/>
              </a:rPr>
              <a:t>CNN architectures</a:t>
            </a:r>
            <a:r>
              <a:rPr lang="en-IN" sz="2200" dirty="0">
                <a:latin typeface="Times New Roman" panose="02020603050405020304" pitchFamily="18" charset="0"/>
                <a:cs typeface="Times New Roman" panose="02020603050405020304" pitchFamily="18" charset="0"/>
              </a:rPr>
              <a:t> like </a:t>
            </a:r>
            <a:r>
              <a:rPr lang="en-IN" sz="2200" b="1" dirty="0">
                <a:latin typeface="Times New Roman" panose="02020603050405020304" pitchFamily="18" charset="0"/>
                <a:cs typeface="Times New Roman" panose="02020603050405020304" pitchFamily="18" charset="0"/>
              </a:rPr>
              <a:t>VGG, </a:t>
            </a:r>
            <a:r>
              <a:rPr lang="en-IN" sz="2200" b="1" dirty="0" err="1">
                <a:latin typeface="Times New Roman" panose="02020603050405020304" pitchFamily="18" charset="0"/>
                <a:cs typeface="Times New Roman" panose="02020603050405020304" pitchFamily="18" charset="0"/>
              </a:rPr>
              <a:t>ResNet</a:t>
            </a:r>
            <a:r>
              <a:rPr lang="en-IN" sz="2200" b="1" dirty="0">
                <a:latin typeface="Times New Roman" panose="02020603050405020304" pitchFamily="18" charset="0"/>
                <a:cs typeface="Times New Roman" panose="02020603050405020304" pitchFamily="18" charset="0"/>
              </a:rPr>
              <a:t>, or custom models</a:t>
            </a:r>
            <a:r>
              <a:rPr lang="en-IN" sz="2200" dirty="0">
                <a:latin typeface="Times New Roman" panose="02020603050405020304" pitchFamily="18" charset="0"/>
                <a:cs typeface="Times New Roman" panose="02020603050405020304" pitchFamily="18" charset="0"/>
              </a:rPr>
              <a:t>.</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Train on </a:t>
            </a:r>
            <a:r>
              <a:rPr lang="en-IN" sz="2200" dirty="0" err="1">
                <a:latin typeface="Times New Roman" panose="02020603050405020304" pitchFamily="18" charset="0"/>
                <a:cs typeface="Times New Roman" panose="02020603050405020304" pitchFamily="18" charset="0"/>
              </a:rPr>
              <a:t>labeled</a:t>
            </a:r>
            <a:r>
              <a:rPr lang="en-IN" sz="2200" dirty="0">
                <a:latin typeface="Times New Roman" panose="02020603050405020304" pitchFamily="18" charset="0"/>
                <a:cs typeface="Times New Roman" panose="02020603050405020304" pitchFamily="18" charset="0"/>
              </a:rPr>
              <a:t> images with optimized hyperparameters.</a:t>
            </a:r>
          </a:p>
          <a:p>
            <a:pPr lvl="1"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Evaluation &amp; Testing:</a:t>
            </a:r>
            <a:endParaRPr lang="en-IN" sz="2200" dirty="0">
              <a:latin typeface="Times New Roman" panose="02020603050405020304" pitchFamily="18" charset="0"/>
              <a:cs typeface="Times New Roman" panose="02020603050405020304" pitchFamily="18" charset="0"/>
            </a:endParaRP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Measure </a:t>
            </a:r>
            <a:r>
              <a:rPr lang="en-IN" sz="2200" b="1" dirty="0">
                <a:latin typeface="Times New Roman" panose="02020603050405020304" pitchFamily="18" charset="0"/>
                <a:cs typeface="Times New Roman" panose="02020603050405020304" pitchFamily="18" charset="0"/>
              </a:rPr>
              <a:t>accuracy, precision, recall, and F1-score</a:t>
            </a:r>
            <a:r>
              <a:rPr lang="en-IN" sz="2200" dirty="0">
                <a:latin typeface="Times New Roman" panose="02020603050405020304" pitchFamily="18" charset="0"/>
                <a:cs typeface="Times New Roman" panose="02020603050405020304" pitchFamily="18" charset="0"/>
              </a:rPr>
              <a:t>.</a:t>
            </a:r>
          </a:p>
          <a:p>
            <a:pPr marL="1200150" lvl="2" indent="-285750" algn="just">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Validate model performance on unseen images.</a:t>
            </a:r>
          </a:p>
          <a:p>
            <a:pPr>
              <a:lnSpc>
                <a:spcPct val="150000"/>
              </a:lnSpc>
            </a:pPr>
            <a:endParaRPr lang="en-IN" sz="2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1277600" y="6172200"/>
            <a:ext cx="685800" cy="369332"/>
          </a:xfrm>
          <a:prstGeom prst="rect">
            <a:avLst/>
          </a:prstGeom>
          <a:noFill/>
        </p:spPr>
        <p:txBody>
          <a:bodyPr wrap="square" rtlCol="0">
            <a:spAutoFit/>
          </a:bodyPr>
          <a:lstStyle/>
          <a:p>
            <a:r>
              <a:rPr lang="en-GB" b="1" dirty="0"/>
              <a:t>14</a:t>
            </a:r>
          </a:p>
        </p:txBody>
      </p:sp>
    </p:spTree>
    <p:extLst>
      <p:ext uri="{BB962C8B-B14F-4D97-AF65-F5344CB8AC3E}">
        <p14:creationId xmlns:p14="http://schemas.microsoft.com/office/powerpoint/2010/main" val="4072068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11036-E06E-55BA-B393-D151B690FAF3}"/>
              </a:ext>
            </a:extLst>
          </p:cNvPr>
          <p:cNvSpPr>
            <a:spLocks noGrp="1"/>
          </p:cNvSpPr>
          <p:nvPr>
            <p:ph type="title"/>
          </p:nvPr>
        </p:nvSpPr>
        <p:spPr>
          <a:xfrm>
            <a:off x="2667000" y="304800"/>
            <a:ext cx="6553200" cy="700192"/>
          </a:xfrm>
        </p:spPr>
        <p:txBody>
          <a:bodyPr/>
          <a:lstStyle/>
          <a:p>
            <a:r>
              <a:rPr lang="en-IN" dirty="0"/>
              <a:t>CAPTURING MODULE</a:t>
            </a:r>
          </a:p>
        </p:txBody>
      </p:sp>
      <p:sp>
        <p:nvSpPr>
          <p:cNvPr id="4" name="Rectangle 1">
            <a:extLst>
              <a:ext uri="{FF2B5EF4-FFF2-40B4-BE49-F238E27FC236}">
                <a16:creationId xmlns:a16="http://schemas.microsoft.com/office/drawing/2014/main" id="{B4826773-6EEF-2946-2692-2F69CCD03711}"/>
              </a:ext>
            </a:extLst>
          </p:cNvPr>
          <p:cNvSpPr>
            <a:spLocks noGrp="1" noChangeArrowheads="1"/>
          </p:cNvSpPr>
          <p:nvPr>
            <p:ph type="body" idx="1"/>
          </p:nvPr>
        </p:nvSpPr>
        <p:spPr bwMode="auto">
          <a:xfrm>
            <a:off x="533401" y="1149689"/>
            <a:ext cx="1127760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and identify objects (e.g., ambulances) in real-time using a TensorFlow Object Detection model.</a:t>
            </a:r>
            <a:endParaRPr lang="en-US" altLang="en-US" sz="2200" b="1" dirty="0">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Loading &amp; Initialization</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Loads pre-trained object detection model (</a:t>
            </a:r>
            <a:r>
              <a:rPr kumimoji="0" lang="en-US" altLang="en-US" sz="2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frozen_inference_graph.pb</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label map utility to map category indices to class labels.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Initializes a TensorFlow session for inference. </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 Capture &amp; Preprocessing</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frames from a live camera feed using OpenCV.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Saves frames as images for further processing.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Expands dimensions for compatibility with the TensorFlow model.</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TextBox 2"/>
          <p:cNvSpPr txBox="1"/>
          <p:nvPr/>
        </p:nvSpPr>
        <p:spPr>
          <a:xfrm>
            <a:off x="11430000" y="6324600"/>
            <a:ext cx="533400" cy="381000"/>
          </a:xfrm>
          <a:prstGeom prst="rect">
            <a:avLst/>
          </a:prstGeom>
          <a:noFill/>
        </p:spPr>
        <p:txBody>
          <a:bodyPr wrap="square" rtlCol="0">
            <a:spAutoFit/>
          </a:bodyPr>
          <a:lstStyle/>
          <a:p>
            <a:r>
              <a:rPr lang="en-GB" b="1" dirty="0"/>
              <a:t>15</a:t>
            </a:r>
          </a:p>
        </p:txBody>
      </p:sp>
    </p:spTree>
    <p:extLst>
      <p:ext uri="{BB962C8B-B14F-4D97-AF65-F5344CB8AC3E}">
        <p14:creationId xmlns:p14="http://schemas.microsoft.com/office/powerpoint/2010/main" val="419787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50A23AF-02AE-6F8F-20B2-BB0F7BFBEFB7}"/>
              </a:ext>
            </a:extLst>
          </p:cNvPr>
          <p:cNvSpPr>
            <a:spLocks noGrp="1" noChangeArrowheads="1"/>
          </p:cNvSpPr>
          <p:nvPr>
            <p:ph type="body" idx="1"/>
          </p:nvPr>
        </p:nvSpPr>
        <p:spPr bwMode="auto">
          <a:xfrm>
            <a:off x="500063" y="985523"/>
            <a:ext cx="8000999"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Object Detection &amp; Classification</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bounding boxes, classes, and scores using TensorFlow.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Matches detected objects against predefined class labels.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an ambulance is detected with &gt;70% confidence, it triggers an alert.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Visualization &amp; Output</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Draws bounding boxes on detected objects.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live detection results in an OpenCV window. </a:t>
            </a:r>
          </a:p>
          <a:p>
            <a:pPr lvl="1" algn="just" rtl="0"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Allows users to exit detection mode by pressing 'q'.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62AD0F-2FA0-78DB-7EA5-64547F96CB15}"/>
              </a:ext>
            </a:extLst>
          </p:cNvPr>
          <p:cNvPicPr>
            <a:picLocks noChangeAspect="1"/>
          </p:cNvPicPr>
          <p:nvPr/>
        </p:nvPicPr>
        <p:blipFill>
          <a:blip r:embed="rId2"/>
          <a:stretch>
            <a:fillRect/>
          </a:stretch>
        </p:blipFill>
        <p:spPr>
          <a:xfrm>
            <a:off x="8991600" y="2004391"/>
            <a:ext cx="2776537" cy="3132909"/>
          </a:xfrm>
          <a:prstGeom prst="rect">
            <a:avLst/>
          </a:prstGeom>
        </p:spPr>
      </p:pic>
      <p:sp>
        <p:nvSpPr>
          <p:cNvPr id="2" name="TextBox 1"/>
          <p:cNvSpPr txBox="1"/>
          <p:nvPr/>
        </p:nvSpPr>
        <p:spPr>
          <a:xfrm>
            <a:off x="11430000" y="6156169"/>
            <a:ext cx="533400" cy="369332"/>
          </a:xfrm>
          <a:prstGeom prst="rect">
            <a:avLst/>
          </a:prstGeom>
          <a:noFill/>
        </p:spPr>
        <p:txBody>
          <a:bodyPr wrap="square" rtlCol="0">
            <a:spAutoFit/>
          </a:bodyPr>
          <a:lstStyle/>
          <a:p>
            <a:r>
              <a:rPr lang="en-GB" b="1" dirty="0"/>
              <a:t>16</a:t>
            </a:r>
          </a:p>
        </p:txBody>
      </p:sp>
    </p:spTree>
    <p:extLst>
      <p:ext uri="{BB962C8B-B14F-4D97-AF65-F5344CB8AC3E}">
        <p14:creationId xmlns:p14="http://schemas.microsoft.com/office/powerpoint/2010/main" val="2692802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70246-9F7C-20F3-06F0-AE2ADF42503E}"/>
              </a:ext>
            </a:extLst>
          </p:cNvPr>
          <p:cNvSpPr>
            <a:spLocks noGrp="1"/>
          </p:cNvSpPr>
          <p:nvPr>
            <p:ph type="title"/>
          </p:nvPr>
        </p:nvSpPr>
        <p:spPr>
          <a:xfrm>
            <a:off x="3581400" y="270569"/>
            <a:ext cx="6044564" cy="615553"/>
          </a:xfrm>
        </p:spPr>
        <p:txBody>
          <a:bodyPr/>
          <a:lstStyle/>
          <a:p>
            <a:r>
              <a:rPr lang="en-IN" sz="4000" dirty="0"/>
              <a:t>SIREN DETECTION </a:t>
            </a:r>
          </a:p>
        </p:txBody>
      </p:sp>
      <p:sp>
        <p:nvSpPr>
          <p:cNvPr id="6" name="TextBox 5">
            <a:extLst>
              <a:ext uri="{FF2B5EF4-FFF2-40B4-BE49-F238E27FC236}">
                <a16:creationId xmlns:a16="http://schemas.microsoft.com/office/drawing/2014/main" id="{42E9A7DB-17F0-2B0E-8158-811BD4573F0F}"/>
              </a:ext>
            </a:extLst>
          </p:cNvPr>
          <p:cNvSpPr txBox="1"/>
          <p:nvPr/>
        </p:nvSpPr>
        <p:spPr>
          <a:xfrm>
            <a:off x="762000" y="2514600"/>
            <a:ext cx="10820400" cy="3276600"/>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A9AF7FD2-7827-2267-5247-9657CF76DFC7}"/>
              </a:ext>
            </a:extLst>
          </p:cNvPr>
          <p:cNvSpPr>
            <a:spLocks noChangeArrowheads="1"/>
          </p:cNvSpPr>
          <p:nvPr/>
        </p:nvSpPr>
        <p:spPr bwMode="auto">
          <a:xfrm>
            <a:off x="533400" y="908702"/>
            <a:ext cx="10972800" cy="59554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and detect ambulance sirens in real-time using audio processing and machine learning techniques.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Reference Siren Sound Processing</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Loads a pre-recorded ambulance siren (ambulance.mp3). </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Mel-Frequency Cepstral Coefficients (MFCCs) to capture unique frequency patterns. </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Converts the MFCCs into a flattened feature array for comparison. </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2200" b="1" dirty="0">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Audio Recording</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Listens for siren sounds using </a:t>
            </a:r>
            <a:r>
              <a:rPr kumimoji="0" lang="en-US" altLang="en-US" sz="22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sounddevice</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Records audio for 5 seconds at 22,050 Hz sampling rate. </a:t>
            </a:r>
          </a:p>
          <a:p>
            <a:pPr lvl="1" algn="just" eaLnBrk="0" fontAlgn="base" hangingPunct="0">
              <a:lnSpc>
                <a:spcPct val="150000"/>
              </a:lnSpc>
              <a:spcBef>
                <a:spcPct val="0"/>
              </a:spcBef>
              <a:spcAft>
                <a:spcPct val="0"/>
              </a:spcAft>
              <a:buFontTx/>
              <a:buChar char="•"/>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Stores the captured audio in a NumPy array for analysis.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p:cNvSpPr txBox="1"/>
          <p:nvPr/>
        </p:nvSpPr>
        <p:spPr>
          <a:xfrm>
            <a:off x="11506200" y="6324600"/>
            <a:ext cx="533400" cy="381000"/>
          </a:xfrm>
          <a:prstGeom prst="rect">
            <a:avLst/>
          </a:prstGeom>
          <a:noFill/>
        </p:spPr>
        <p:txBody>
          <a:bodyPr wrap="square" rtlCol="0">
            <a:spAutoFit/>
          </a:bodyPr>
          <a:lstStyle/>
          <a:p>
            <a:r>
              <a:rPr lang="en-GB" b="1" dirty="0"/>
              <a:t>17</a:t>
            </a:r>
          </a:p>
        </p:txBody>
      </p:sp>
    </p:spTree>
    <p:extLst>
      <p:ext uri="{BB962C8B-B14F-4D97-AF65-F5344CB8AC3E}">
        <p14:creationId xmlns:p14="http://schemas.microsoft.com/office/powerpoint/2010/main" val="427213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98E366-23F8-70A7-D4A3-B0909AAD243E}"/>
              </a:ext>
            </a:extLst>
          </p:cNvPr>
          <p:cNvSpPr txBox="1"/>
          <p:nvPr/>
        </p:nvSpPr>
        <p:spPr>
          <a:xfrm>
            <a:off x="574589" y="609600"/>
            <a:ext cx="7467600" cy="5955476"/>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Feature Matching &amp; Similarity Check</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Extracts MFCCs from the recorded audio.</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Matches reference and test feature arrays to ensure uniformity.</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Computes the correlation distance between the two audio samples.</a:t>
            </a:r>
          </a:p>
          <a:p>
            <a:pPr marL="342900" indent="-342900" algn="just">
              <a:lnSpc>
                <a:spcPct val="150000"/>
              </a:lnSpc>
              <a:buFont typeface="Wingdings" panose="05000000000000000000" pitchFamily="2" charset="2"/>
              <a:buChar char="Ø"/>
            </a:pPr>
            <a:r>
              <a:rPr lang="en-US" sz="2200" b="1" dirty="0">
                <a:latin typeface="Times New Roman" panose="02020603050405020304" pitchFamily="18" charset="0"/>
                <a:cs typeface="Times New Roman" panose="02020603050405020304" pitchFamily="18" charset="0"/>
              </a:rPr>
              <a:t> Siren Detection &amp; Alert Mechanism</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Compares the Similarity Score against a threshold (0.8).</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If similarity is below the threshold → Ambulance Siren Detected! </a:t>
            </a:r>
          </a:p>
          <a:p>
            <a:pPr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Can be integrated with traffic systems for smart emergency response.</a:t>
            </a:r>
          </a:p>
          <a:p>
            <a:endParaRPr lang="en-IN" dirty="0"/>
          </a:p>
        </p:txBody>
      </p:sp>
      <p:pic>
        <p:nvPicPr>
          <p:cNvPr id="10" name="Picture 9">
            <a:extLst>
              <a:ext uri="{FF2B5EF4-FFF2-40B4-BE49-F238E27FC236}">
                <a16:creationId xmlns:a16="http://schemas.microsoft.com/office/drawing/2014/main" id="{D194AE8E-6E03-D38E-2398-8F2083D3B94E}"/>
              </a:ext>
            </a:extLst>
          </p:cNvPr>
          <p:cNvPicPr>
            <a:picLocks noChangeAspect="1"/>
          </p:cNvPicPr>
          <p:nvPr/>
        </p:nvPicPr>
        <p:blipFill>
          <a:blip r:embed="rId2"/>
          <a:stretch>
            <a:fillRect/>
          </a:stretch>
        </p:blipFill>
        <p:spPr>
          <a:xfrm>
            <a:off x="8077200" y="1143000"/>
            <a:ext cx="3886200" cy="4267200"/>
          </a:xfrm>
          <a:prstGeom prst="rect">
            <a:avLst/>
          </a:prstGeom>
        </p:spPr>
      </p:pic>
      <p:sp>
        <p:nvSpPr>
          <p:cNvPr id="2" name="TextBox 1"/>
          <p:cNvSpPr txBox="1"/>
          <p:nvPr/>
        </p:nvSpPr>
        <p:spPr>
          <a:xfrm>
            <a:off x="11353800" y="6096000"/>
            <a:ext cx="685800" cy="369332"/>
          </a:xfrm>
          <a:prstGeom prst="rect">
            <a:avLst/>
          </a:prstGeom>
          <a:noFill/>
        </p:spPr>
        <p:txBody>
          <a:bodyPr wrap="square" rtlCol="0">
            <a:spAutoFit/>
          </a:bodyPr>
          <a:lstStyle/>
          <a:p>
            <a:r>
              <a:rPr lang="en-GB" b="1" dirty="0"/>
              <a:t>18</a:t>
            </a:r>
          </a:p>
        </p:txBody>
      </p:sp>
    </p:spTree>
    <p:extLst>
      <p:ext uri="{BB962C8B-B14F-4D97-AF65-F5344CB8AC3E}">
        <p14:creationId xmlns:p14="http://schemas.microsoft.com/office/powerpoint/2010/main" val="239242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0703A-0BC1-A250-5D64-EDAF081CBF9D}"/>
              </a:ext>
            </a:extLst>
          </p:cNvPr>
          <p:cNvSpPr>
            <a:spLocks noGrp="1"/>
          </p:cNvSpPr>
          <p:nvPr>
            <p:ph type="title"/>
          </p:nvPr>
        </p:nvSpPr>
        <p:spPr>
          <a:xfrm>
            <a:off x="1447800" y="304800"/>
            <a:ext cx="9448800" cy="553998"/>
          </a:xfrm>
        </p:spPr>
        <p:txBody>
          <a:bodyPr/>
          <a:lstStyle/>
          <a:p>
            <a:pPr algn="ctr"/>
            <a:r>
              <a:rPr lang="en-IN" sz="3600" dirty="0"/>
              <a:t>TRAFFIC SIGNAL CONTROLLER MODULE</a:t>
            </a:r>
          </a:p>
        </p:txBody>
      </p:sp>
      <p:sp>
        <p:nvSpPr>
          <p:cNvPr id="3" name="TextBox 2">
            <a:extLst>
              <a:ext uri="{FF2B5EF4-FFF2-40B4-BE49-F238E27FC236}">
                <a16:creationId xmlns:a16="http://schemas.microsoft.com/office/drawing/2014/main" id="{BBDCE99C-1DF4-8F1E-4DA2-715A071D5FA4}"/>
              </a:ext>
            </a:extLst>
          </p:cNvPr>
          <p:cNvSpPr txBox="1"/>
          <p:nvPr/>
        </p:nvSpPr>
        <p:spPr>
          <a:xfrm>
            <a:off x="457200" y="1066800"/>
            <a:ext cx="10820400" cy="5447645"/>
          </a:xfrm>
          <a:prstGeom prst="rect">
            <a:avLst/>
          </a:prstGeom>
          <a:noFill/>
        </p:spPr>
        <p:txBody>
          <a:bodyPr wrap="square" rtlCol="0">
            <a:spAutoFit/>
          </a:bodyPr>
          <a:lstStyle/>
          <a:p>
            <a:pPr algn="just">
              <a:lnSpc>
                <a:spcPct val="150000"/>
              </a:lnSpc>
            </a:pPr>
            <a:r>
              <a:rPr lang="en-IN" sz="2200" dirty="0">
                <a:latin typeface="Times New Roman" panose="02020603050405020304" pitchFamily="18" charset="0"/>
                <a:cs typeface="Times New Roman" panose="02020603050405020304" pitchFamily="18" charset="0"/>
              </a:rPr>
              <a:t>To automate traffic signal control when an ambulance is detected, ensuring a smooth and prioritized passage.</a:t>
            </a:r>
          </a:p>
          <a:p>
            <a:pPr marL="342900" indent="-342900" algn="just">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Power Supply:</a:t>
            </a:r>
            <a:r>
              <a:rPr lang="en-IN" sz="2200" dirty="0">
                <a:latin typeface="Times New Roman" panose="02020603050405020304" pitchFamily="18" charset="0"/>
                <a:cs typeface="Times New Roman" panose="02020603050405020304" pitchFamily="18" charset="0"/>
              </a:rPr>
              <a:t> Converts AC to regulated DC for circuit operation.</a:t>
            </a: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Transformer (Steps down voltage)</a:t>
            </a: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Rectifier (Converts AC to DC)</a:t>
            </a: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Smoothing &amp; Regulator (Provides stable voltage)</a:t>
            </a:r>
          </a:p>
          <a:p>
            <a:pPr marL="342900" indent="-342900" algn="just">
              <a:lnSpc>
                <a:spcPct val="150000"/>
              </a:lnSpc>
              <a:buFont typeface="Wingdings" panose="05000000000000000000" pitchFamily="2" charset="2"/>
              <a:buChar char="Ø"/>
            </a:pPr>
            <a:r>
              <a:rPr lang="en-IN" sz="2200" b="1" dirty="0">
                <a:latin typeface="Times New Roman" panose="02020603050405020304" pitchFamily="18" charset="0"/>
                <a:cs typeface="Times New Roman" panose="02020603050405020304" pitchFamily="18" charset="0"/>
              </a:rPr>
              <a:t>Arduino Controller:</a:t>
            </a:r>
            <a:endParaRPr lang="en-IN" sz="2200"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ATmega328 Microcontroller</a:t>
            </a: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Digital &amp; Analog I/O Pins for signal control</a:t>
            </a:r>
          </a:p>
          <a:p>
            <a:pPr marL="742950" lvl="1" indent="-285750" algn="just">
              <a:lnSpc>
                <a:spcPct val="150000"/>
              </a:lnSpc>
              <a:buFont typeface="+mj-lt"/>
              <a:buAutoNum type="arabicPeriod"/>
            </a:pPr>
            <a:r>
              <a:rPr lang="en-IN" sz="2200" dirty="0">
                <a:latin typeface="Times New Roman" panose="02020603050405020304" pitchFamily="18" charset="0"/>
                <a:cs typeface="Times New Roman" panose="02020603050405020304" pitchFamily="18" charset="0"/>
              </a:rPr>
              <a:t>Supports PWM, Serial, and SPI communication</a:t>
            </a:r>
          </a:p>
          <a:p>
            <a:pPr algn="just"/>
            <a:endParaRPr lang="en-IN" dirty="0"/>
          </a:p>
        </p:txBody>
      </p:sp>
      <p:sp>
        <p:nvSpPr>
          <p:cNvPr id="4" name="TextBox 3"/>
          <p:cNvSpPr txBox="1"/>
          <p:nvPr/>
        </p:nvSpPr>
        <p:spPr>
          <a:xfrm>
            <a:off x="11430000" y="6172200"/>
            <a:ext cx="533400" cy="369332"/>
          </a:xfrm>
          <a:prstGeom prst="rect">
            <a:avLst/>
          </a:prstGeom>
          <a:noFill/>
        </p:spPr>
        <p:txBody>
          <a:bodyPr wrap="square" rtlCol="0">
            <a:spAutoFit/>
          </a:bodyPr>
          <a:lstStyle/>
          <a:p>
            <a:r>
              <a:rPr lang="en-GB" b="1" dirty="0"/>
              <a:t>19</a:t>
            </a:r>
          </a:p>
        </p:txBody>
      </p:sp>
    </p:spTree>
    <p:extLst>
      <p:ext uri="{BB962C8B-B14F-4D97-AF65-F5344CB8AC3E}">
        <p14:creationId xmlns:p14="http://schemas.microsoft.com/office/powerpoint/2010/main" val="296189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914400"/>
            <a:ext cx="10380980" cy="3860031"/>
          </a:xfrm>
          <a:prstGeom prst="rect">
            <a:avLst/>
          </a:prstGeom>
        </p:spPr>
        <p:txBody>
          <a:bodyPr vert="horz" wrap="square" lIns="0" tIns="373380" rIns="0" bIns="0" rtlCol="0">
            <a:spAutoFit/>
          </a:bodyPr>
          <a:lstStyle/>
          <a:p>
            <a:pPr marR="191770" algn="ctr">
              <a:lnSpc>
                <a:spcPct val="100000"/>
              </a:lnSpc>
              <a:spcBef>
                <a:spcPts val="2940"/>
              </a:spcBef>
            </a:pPr>
            <a:r>
              <a:rPr spc="-40" dirty="0"/>
              <a:t>OBJECTIVE</a:t>
            </a:r>
          </a:p>
          <a:p>
            <a:pPr marL="12700" marR="5080" algn="just">
              <a:lnSpc>
                <a:spcPct val="150000"/>
              </a:lnSpc>
              <a:spcBef>
                <a:spcPts val="75"/>
              </a:spcBef>
            </a:pPr>
            <a:r>
              <a:rPr lang="en-US" sz="3000" b="0" dirty="0"/>
              <a:t>To design a system that detects emergency vehicles through CCTV footage using CNN and integrates audio classification of siren sounds via Mel-Frequency Cepstral Coefficients (MFCCs), improving detection even in occluded traffic situations.</a:t>
            </a:r>
            <a:endParaRPr lang="en-US" sz="3000" dirty="0"/>
          </a:p>
        </p:txBody>
      </p:sp>
      <p:sp>
        <p:nvSpPr>
          <p:cNvPr id="3" name="TextBox 2"/>
          <p:cNvSpPr txBox="1"/>
          <p:nvPr/>
        </p:nvSpPr>
        <p:spPr>
          <a:xfrm>
            <a:off x="11658600" y="6477000"/>
            <a:ext cx="301686" cy="369332"/>
          </a:xfrm>
          <a:prstGeom prst="rect">
            <a:avLst/>
          </a:prstGeom>
          <a:noFill/>
        </p:spPr>
        <p:txBody>
          <a:bodyPr wrap="none" rtlCol="0">
            <a:spAutoFit/>
          </a:bodyPr>
          <a:lstStyle/>
          <a:p>
            <a:r>
              <a:rPr lang="en-GB" b="1" dirty="0"/>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8881D7-D95A-7BB9-A661-25ADAEA2943D}"/>
              </a:ext>
            </a:extLst>
          </p:cNvPr>
          <p:cNvSpPr txBox="1"/>
          <p:nvPr/>
        </p:nvSpPr>
        <p:spPr>
          <a:xfrm>
            <a:off x="838200" y="394692"/>
            <a:ext cx="7315200" cy="6463308"/>
          </a:xfrm>
          <a:prstGeom prst="rect">
            <a:avLst/>
          </a:prstGeom>
          <a:noFill/>
        </p:spPr>
        <p:txBody>
          <a:bodyPr wrap="square" rtlCol="0">
            <a:spAutoFit/>
          </a:bodyPr>
          <a:lstStyle/>
          <a:p>
            <a:pPr algn="just">
              <a:lnSpc>
                <a:spcPct val="150000"/>
              </a:lnSpc>
              <a:buNone/>
            </a:pPr>
            <a:r>
              <a:rPr lang="en-US" sz="2200" b="1" dirty="0">
                <a:latin typeface="Times New Roman" panose="02020603050405020304" pitchFamily="18" charset="0"/>
                <a:cs typeface="Times New Roman" panose="02020603050405020304" pitchFamily="18" charset="0"/>
              </a:rPr>
              <a:t>Step-by-Step Functionality:</a:t>
            </a:r>
            <a:endParaRPr lang="en-US" sz="2200" dirty="0">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Ambulance Detection:</a:t>
            </a:r>
            <a:endParaRPr lang="en-US" sz="2200"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Sensor or camera detects an approaching ambulance.</a:t>
            </a:r>
          </a:p>
          <a:p>
            <a:pPr algn="just">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Signal Processing:</a:t>
            </a:r>
            <a:endParaRPr lang="en-US" sz="2200"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Arduino processes input and decides to change traffic signals.</a:t>
            </a:r>
          </a:p>
          <a:p>
            <a:pPr algn="just">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Power Management:</a:t>
            </a:r>
            <a:endParaRPr lang="en-US" sz="2200"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Transformer steps down voltage → Rectifier converts AC to DC → Regulator stabilizes output.</a:t>
            </a:r>
          </a:p>
          <a:p>
            <a:pPr algn="just">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Traffic Signal Control:</a:t>
            </a:r>
            <a:endParaRPr lang="en-US" sz="2200" dirty="0">
              <a:latin typeface="Times New Roman" panose="02020603050405020304" pitchFamily="18" charset="0"/>
              <a:cs typeface="Times New Roman" panose="02020603050405020304" pitchFamily="18" charset="0"/>
            </a:endParaRPr>
          </a:p>
          <a:p>
            <a:pPr marL="742950" lvl="1" indent="-285750" algn="just">
              <a:lnSpc>
                <a:spcPct val="150000"/>
              </a:lnSpc>
              <a:buFont typeface="+mj-lt"/>
              <a:buAutoNum type="arabicPeriod"/>
            </a:pPr>
            <a:r>
              <a:rPr lang="en-US" sz="2200" dirty="0">
                <a:latin typeface="Times New Roman" panose="02020603050405020304" pitchFamily="18" charset="0"/>
                <a:cs typeface="Times New Roman" panose="02020603050405020304" pitchFamily="18" charset="0"/>
              </a:rPr>
              <a:t>Arduino triggers green light for the ambulance lane and red for others.</a:t>
            </a:r>
          </a:p>
          <a:p>
            <a:endParaRPr lang="en-IN" dirty="0"/>
          </a:p>
        </p:txBody>
      </p:sp>
      <p:pic>
        <p:nvPicPr>
          <p:cNvPr id="4" name="Picture 3">
            <a:extLst>
              <a:ext uri="{FF2B5EF4-FFF2-40B4-BE49-F238E27FC236}">
                <a16:creationId xmlns:a16="http://schemas.microsoft.com/office/drawing/2014/main" id="{ED1E3BF3-FAF0-F672-1809-CE4B8939EF1F}"/>
              </a:ext>
            </a:extLst>
          </p:cNvPr>
          <p:cNvPicPr>
            <a:picLocks noChangeAspect="1"/>
          </p:cNvPicPr>
          <p:nvPr/>
        </p:nvPicPr>
        <p:blipFill>
          <a:blip r:embed="rId2"/>
          <a:stretch>
            <a:fillRect/>
          </a:stretch>
        </p:blipFill>
        <p:spPr>
          <a:xfrm>
            <a:off x="8839200" y="232180"/>
            <a:ext cx="2819400" cy="3429000"/>
          </a:xfrm>
          <a:prstGeom prst="rect">
            <a:avLst/>
          </a:prstGeom>
        </p:spPr>
      </p:pic>
      <p:pic>
        <p:nvPicPr>
          <p:cNvPr id="5" name="Picture 4">
            <a:extLst>
              <a:ext uri="{FF2B5EF4-FFF2-40B4-BE49-F238E27FC236}">
                <a16:creationId xmlns:a16="http://schemas.microsoft.com/office/drawing/2014/main" id="{84CAF25E-8DA2-95B5-3CAC-03CAB7A383D4}"/>
              </a:ext>
            </a:extLst>
          </p:cNvPr>
          <p:cNvPicPr>
            <a:picLocks noChangeAspect="1"/>
          </p:cNvPicPr>
          <p:nvPr/>
        </p:nvPicPr>
        <p:blipFill>
          <a:blip r:embed="rId3"/>
          <a:srcRect l="44167" t="41111" r="37500" b="14444"/>
          <a:stretch/>
        </p:blipFill>
        <p:spPr>
          <a:xfrm>
            <a:off x="9753600" y="3457303"/>
            <a:ext cx="1524000" cy="2770909"/>
          </a:xfrm>
          <a:prstGeom prst="rect">
            <a:avLst/>
          </a:prstGeom>
        </p:spPr>
      </p:pic>
      <p:sp>
        <p:nvSpPr>
          <p:cNvPr id="2" name="TextBox 1"/>
          <p:cNvSpPr txBox="1"/>
          <p:nvPr/>
        </p:nvSpPr>
        <p:spPr>
          <a:xfrm>
            <a:off x="11430000" y="6228212"/>
            <a:ext cx="533400" cy="369332"/>
          </a:xfrm>
          <a:prstGeom prst="rect">
            <a:avLst/>
          </a:prstGeom>
          <a:noFill/>
        </p:spPr>
        <p:txBody>
          <a:bodyPr wrap="square" rtlCol="0">
            <a:spAutoFit/>
          </a:bodyPr>
          <a:lstStyle/>
          <a:p>
            <a:r>
              <a:rPr lang="en-GB" b="1" dirty="0"/>
              <a:t>20</a:t>
            </a:r>
          </a:p>
        </p:txBody>
      </p:sp>
    </p:spTree>
    <p:extLst>
      <p:ext uri="{BB962C8B-B14F-4D97-AF65-F5344CB8AC3E}">
        <p14:creationId xmlns:p14="http://schemas.microsoft.com/office/powerpoint/2010/main" val="833635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1400" y="533400"/>
            <a:ext cx="4267200" cy="723900"/>
          </a:xfrm>
        </p:spPr>
        <p:txBody>
          <a:bodyPr/>
          <a:lstStyle/>
          <a:p>
            <a:r>
              <a:rPr lang="en-GB" dirty="0"/>
              <a:t>ADVANTAGES </a:t>
            </a:r>
          </a:p>
        </p:txBody>
      </p:sp>
      <p:sp>
        <p:nvSpPr>
          <p:cNvPr id="4" name="Rectangle 1"/>
          <p:cNvSpPr>
            <a:spLocks noGrp="1" noChangeArrowheads="1"/>
          </p:cNvSpPr>
          <p:nvPr>
            <p:ph type="body" idx="1"/>
          </p:nvPr>
        </p:nvSpPr>
        <p:spPr bwMode="auto">
          <a:xfrm>
            <a:off x="838200" y="1981200"/>
            <a:ext cx="10782119"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Faster Emergency Response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Minimizes traffic delays for ambulances.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Ambulance Detection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Uses deep learning for accurate identification.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 Visual-Audio Identification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Detects emergency vehicles in poor visibility.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Traffic Signal Control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Automates signal adjustments for efficiency.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Energy &amp; Cost Efficiency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Reduces fuel wastage and emissions.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Traffic Delays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Optimizes routes for emergency vehicles.</a:t>
            </a:r>
          </a:p>
        </p:txBody>
      </p:sp>
      <p:sp>
        <p:nvSpPr>
          <p:cNvPr id="6" name="TextBox 5"/>
          <p:cNvSpPr txBox="1"/>
          <p:nvPr/>
        </p:nvSpPr>
        <p:spPr>
          <a:xfrm>
            <a:off x="11430000" y="6172200"/>
            <a:ext cx="609600" cy="369332"/>
          </a:xfrm>
          <a:prstGeom prst="rect">
            <a:avLst/>
          </a:prstGeom>
          <a:noFill/>
        </p:spPr>
        <p:txBody>
          <a:bodyPr wrap="square" rtlCol="0">
            <a:spAutoFit/>
          </a:bodyPr>
          <a:lstStyle/>
          <a:p>
            <a:r>
              <a:rPr lang="en-GB" b="1" dirty="0"/>
              <a:t>22</a:t>
            </a:r>
          </a:p>
        </p:txBody>
      </p:sp>
    </p:spTree>
    <p:extLst>
      <p:ext uri="{BB962C8B-B14F-4D97-AF65-F5344CB8AC3E}">
        <p14:creationId xmlns:p14="http://schemas.microsoft.com/office/powerpoint/2010/main" val="1080103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285D5-ED3F-16BE-A6FB-122394195CEA}"/>
              </a:ext>
            </a:extLst>
          </p:cNvPr>
          <p:cNvSpPr>
            <a:spLocks noGrp="1"/>
          </p:cNvSpPr>
          <p:nvPr>
            <p:ph type="title"/>
          </p:nvPr>
        </p:nvSpPr>
        <p:spPr>
          <a:xfrm>
            <a:off x="3581400" y="457200"/>
            <a:ext cx="5105399" cy="1400383"/>
          </a:xfrm>
        </p:spPr>
        <p:txBody>
          <a:bodyPr/>
          <a:lstStyle/>
          <a:p>
            <a:r>
              <a:rPr lang="en-IN" dirty="0"/>
              <a:t>APPLICATIONS</a:t>
            </a:r>
          </a:p>
        </p:txBody>
      </p:sp>
      <p:sp>
        <p:nvSpPr>
          <p:cNvPr id="4" name="Rectangle 1"/>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3" name="Rectangle 2"/>
          <p:cNvSpPr/>
          <p:nvPr/>
        </p:nvSpPr>
        <p:spPr>
          <a:xfrm>
            <a:off x="940116" y="1825857"/>
            <a:ext cx="10896600" cy="3349956"/>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Smart Traffic Control</a:t>
            </a:r>
            <a:r>
              <a:rPr lang="en-US" altLang="en-US" sz="2400" dirty="0">
                <a:latin typeface="Times New Roman" panose="02020603050405020304" pitchFamily="18" charset="0"/>
                <a:cs typeface="Times New Roman" panose="02020603050405020304" pitchFamily="18" charset="0"/>
              </a:rPr>
              <a:t> – Prioritizes emergency vehicles at intersections.</a:t>
            </a:r>
          </a:p>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Efficient Emergency Response</a:t>
            </a:r>
            <a:r>
              <a:rPr lang="en-US" altLang="en-US" sz="2400" dirty="0">
                <a:latin typeface="Times New Roman" panose="02020603050405020304" pitchFamily="18" charset="0"/>
                <a:cs typeface="Times New Roman" panose="02020603050405020304" pitchFamily="18" charset="0"/>
              </a:rPr>
              <a:t> – Clears paths for ambulances.</a:t>
            </a:r>
          </a:p>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Faster Patient Transport</a:t>
            </a:r>
            <a:r>
              <a:rPr lang="en-US" altLang="en-US" sz="2400" dirty="0">
                <a:latin typeface="Times New Roman" panose="02020603050405020304" pitchFamily="18" charset="0"/>
                <a:cs typeface="Times New Roman" panose="02020603050405020304" pitchFamily="18" charset="0"/>
              </a:rPr>
              <a:t> – Reduces travel time to hospitals.</a:t>
            </a:r>
          </a:p>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Support for Law Enforcement</a:t>
            </a:r>
            <a:r>
              <a:rPr lang="en-US" altLang="en-US" sz="2400" dirty="0">
                <a:latin typeface="Times New Roman" panose="02020603050405020304" pitchFamily="18" charset="0"/>
                <a:cs typeface="Times New Roman" panose="02020603050405020304" pitchFamily="18" charset="0"/>
              </a:rPr>
              <a:t> – Aids police in navigating traffic.</a:t>
            </a:r>
          </a:p>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Disaster Management Aid</a:t>
            </a:r>
            <a:r>
              <a:rPr lang="en-US" altLang="en-US" sz="2400" dirty="0">
                <a:latin typeface="Times New Roman" panose="02020603050405020304" pitchFamily="18" charset="0"/>
                <a:cs typeface="Times New Roman" panose="02020603050405020304" pitchFamily="18" charset="0"/>
              </a:rPr>
              <a:t> – Helps response teams reach affected areas.</a:t>
            </a:r>
          </a:p>
          <a:p>
            <a:pPr marL="342900" lvl="0" indent="-342900" algn="just" eaLnBrk="0" fontAlgn="base" hangingPunct="0">
              <a:lnSpc>
                <a:spcPct val="150000"/>
              </a:lnSpc>
              <a:spcBef>
                <a:spcPct val="0"/>
              </a:spcBef>
              <a:spcAft>
                <a:spcPct val="0"/>
              </a:spcAft>
              <a:buFont typeface="Wingdings" panose="05000000000000000000" pitchFamily="2" charset="2"/>
              <a:buChar char="v"/>
            </a:pPr>
            <a:r>
              <a:rPr lang="en-US" altLang="en-US" sz="2400" b="1" dirty="0">
                <a:latin typeface="Times New Roman" panose="02020603050405020304" pitchFamily="18" charset="0"/>
                <a:cs typeface="Times New Roman" panose="02020603050405020304" pitchFamily="18" charset="0"/>
              </a:rPr>
              <a:t>Automated Traffic Monitoring</a:t>
            </a:r>
            <a:r>
              <a:rPr lang="en-US" altLang="en-US" sz="2400" dirty="0">
                <a:latin typeface="Times New Roman" panose="02020603050405020304" pitchFamily="18" charset="0"/>
                <a:cs typeface="Times New Roman" panose="02020603050405020304" pitchFamily="18" charset="0"/>
              </a:rPr>
              <a:t> – Enables real-time traffic management</a:t>
            </a:r>
            <a:endParaRPr lang="en-GB"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11430000" y="6172200"/>
            <a:ext cx="533400" cy="369332"/>
          </a:xfrm>
          <a:prstGeom prst="rect">
            <a:avLst/>
          </a:prstGeom>
          <a:noFill/>
        </p:spPr>
        <p:txBody>
          <a:bodyPr wrap="square" rtlCol="0">
            <a:spAutoFit/>
          </a:bodyPr>
          <a:lstStyle/>
          <a:p>
            <a:r>
              <a:rPr lang="en-GB" b="1" dirty="0"/>
              <a:t>23</a:t>
            </a:r>
          </a:p>
        </p:txBody>
      </p:sp>
    </p:spTree>
    <p:extLst>
      <p:ext uri="{BB962C8B-B14F-4D97-AF65-F5344CB8AC3E}">
        <p14:creationId xmlns:p14="http://schemas.microsoft.com/office/powerpoint/2010/main" val="18642875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592518"/>
            <a:ext cx="9144000" cy="723900"/>
          </a:xfrm>
        </p:spPr>
        <p:txBody>
          <a:bodyPr/>
          <a:lstStyle/>
          <a:p>
            <a:pPr algn="ctr"/>
            <a:r>
              <a:rPr lang="en-GB" dirty="0"/>
              <a:t>CONCLUSION </a:t>
            </a:r>
          </a:p>
        </p:txBody>
      </p:sp>
      <p:sp>
        <p:nvSpPr>
          <p:cNvPr id="5" name="TextBox 4"/>
          <p:cNvSpPr txBox="1"/>
          <p:nvPr/>
        </p:nvSpPr>
        <p:spPr>
          <a:xfrm>
            <a:off x="11734800" y="6324600"/>
            <a:ext cx="418704" cy="369332"/>
          </a:xfrm>
          <a:prstGeom prst="rect">
            <a:avLst/>
          </a:prstGeom>
          <a:noFill/>
        </p:spPr>
        <p:txBody>
          <a:bodyPr wrap="none" rtlCol="0">
            <a:spAutoFit/>
          </a:bodyPr>
          <a:lstStyle/>
          <a:p>
            <a:r>
              <a:rPr lang="en-GB" b="1" dirty="0"/>
              <a:t>24</a:t>
            </a:r>
          </a:p>
        </p:txBody>
      </p:sp>
      <p:sp>
        <p:nvSpPr>
          <p:cNvPr id="8" name="Rectangle 3">
            <a:extLst>
              <a:ext uri="{FF2B5EF4-FFF2-40B4-BE49-F238E27FC236}">
                <a16:creationId xmlns:a16="http://schemas.microsoft.com/office/drawing/2014/main" id="{2D2D7434-959C-05DD-E62D-50E0AC9E383A}"/>
              </a:ext>
            </a:extLst>
          </p:cNvPr>
          <p:cNvSpPr>
            <a:spLocks noGrp="1" noChangeArrowheads="1"/>
          </p:cNvSpPr>
          <p:nvPr>
            <p:ph type="body" idx="1"/>
          </p:nvPr>
        </p:nvSpPr>
        <p:spPr bwMode="auto">
          <a:xfrm>
            <a:off x="838200" y="1620135"/>
            <a:ext cx="10774363"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The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Intelligent Vehicle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Priorization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Using AI leverages computer vision, deep learning, and IoT-based automation to prioritize ambulance movement by adjusting traffic signals in real time. This enhances emergency response efficiency, road safety, and smart city infrastructure while reducing delays and optimizing urban mobility.</a:t>
            </a:r>
          </a:p>
        </p:txBody>
      </p:sp>
    </p:spTree>
    <p:extLst>
      <p:ext uri="{BB962C8B-B14F-4D97-AF65-F5344CB8AC3E}">
        <p14:creationId xmlns:p14="http://schemas.microsoft.com/office/powerpoint/2010/main" val="4809226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5240">
              <a:lnSpc>
                <a:spcPct val="100000"/>
              </a:lnSpc>
              <a:spcBef>
                <a:spcPts val="130"/>
              </a:spcBef>
            </a:pPr>
            <a:r>
              <a:rPr spc="70" dirty="0"/>
              <a:t>REFERENCES</a:t>
            </a:r>
          </a:p>
        </p:txBody>
      </p:sp>
      <p:sp>
        <p:nvSpPr>
          <p:cNvPr id="3" name="object 3"/>
          <p:cNvSpPr txBox="1">
            <a:spLocks noGrp="1"/>
          </p:cNvSpPr>
          <p:nvPr>
            <p:ph type="body" idx="1"/>
          </p:nvPr>
        </p:nvSpPr>
        <p:spPr>
          <a:xfrm>
            <a:off x="731837" y="1524000"/>
            <a:ext cx="10728324" cy="4473853"/>
          </a:xfrm>
          <a:prstGeom prst="rect">
            <a:avLst/>
          </a:prstGeom>
        </p:spPr>
        <p:txBody>
          <a:bodyPr vert="horz" wrap="square" lIns="0" tIns="163830" rIns="0" bIns="0" rtlCol="0">
            <a:spAutoFit/>
          </a:bodyPr>
          <a:lstStyle/>
          <a:p>
            <a:pPr marL="889635" indent="-457834" algn="just">
              <a:lnSpc>
                <a:spcPct val="150000"/>
              </a:lnSpc>
              <a:spcBef>
                <a:spcPts val="1290"/>
              </a:spcBef>
              <a:buAutoNum type="arabicPeriod"/>
              <a:tabLst>
                <a:tab pos="890269" algn="l"/>
                <a:tab pos="890905" algn="l"/>
              </a:tabLst>
            </a:pPr>
            <a:r>
              <a:rPr lang="en-IN" sz="2150" dirty="0"/>
              <a:t>Singh. A , Sharma. R (2023), Real-Time Emergency Vehicle Detection Using Convolutional Neural Networks, Vol. 21, pp. 1050-1062.</a:t>
            </a:r>
            <a:endParaRPr sz="2150" spc="15" dirty="0"/>
          </a:p>
          <a:p>
            <a:pPr marL="889635" marR="165100" indent="-457834" algn="just">
              <a:lnSpc>
                <a:spcPct val="150200"/>
              </a:lnSpc>
              <a:spcBef>
                <a:spcPts val="975"/>
              </a:spcBef>
              <a:buAutoNum type="arabicPeriod" startAt="2"/>
              <a:tabLst>
                <a:tab pos="890269" algn="l"/>
                <a:tab pos="890905" algn="l"/>
              </a:tabLst>
            </a:pPr>
            <a:r>
              <a:rPr lang="en-US" sz="2150" dirty="0"/>
              <a:t>Rao S., Gupta K. (2023), Traffic Management System for Ambulance Detection Using CNN, Vol. 68, pp. 1124-1137.</a:t>
            </a:r>
            <a:endParaRPr lang="en-US" sz="2150" spc="5" dirty="0"/>
          </a:p>
          <a:p>
            <a:pPr marL="889635" marR="165100" indent="-457834" algn="just">
              <a:lnSpc>
                <a:spcPct val="150200"/>
              </a:lnSpc>
              <a:spcBef>
                <a:spcPts val="975"/>
              </a:spcBef>
              <a:buAutoNum type="arabicPeriod" startAt="2"/>
              <a:tabLst>
                <a:tab pos="890269" algn="l"/>
                <a:tab pos="890905" algn="l"/>
              </a:tabLst>
            </a:pPr>
            <a:r>
              <a:rPr lang="en-US" sz="2150" dirty="0"/>
              <a:t>Shah R., Yadav N. (2024), Efficient Emergency Vehicle Detection from CCTV Footage Using Deep Learning, Vol. 12, pp. 18023-18030.</a:t>
            </a:r>
            <a:endParaRPr lang="en-US" sz="2150" spc="15" dirty="0"/>
          </a:p>
          <a:p>
            <a:pPr marL="889635" marR="466725" indent="-457834" algn="just">
              <a:lnSpc>
                <a:spcPct val="150200"/>
              </a:lnSpc>
              <a:spcBef>
                <a:spcPts val="1055"/>
              </a:spcBef>
              <a:buAutoNum type="arabicPeriod" startAt="2"/>
              <a:tabLst>
                <a:tab pos="890269" algn="l"/>
                <a:tab pos="890905" algn="l"/>
              </a:tabLst>
            </a:pPr>
            <a:r>
              <a:rPr lang="en-IN" sz="2150" dirty="0"/>
              <a:t>Kumar A., Mehta V. (2024), CNN-Based Smart Traffic Light System for Emergency Vehicle Clearance, Vol. 8, pp. 1235-1246.</a:t>
            </a:r>
            <a:endParaRPr lang="en-US" sz="2150" spc="25" dirty="0"/>
          </a:p>
        </p:txBody>
      </p:sp>
      <p:sp>
        <p:nvSpPr>
          <p:cNvPr id="4" name="TextBox 3"/>
          <p:cNvSpPr txBox="1"/>
          <p:nvPr/>
        </p:nvSpPr>
        <p:spPr>
          <a:xfrm>
            <a:off x="11658600" y="6324600"/>
            <a:ext cx="418704" cy="369332"/>
          </a:xfrm>
          <a:prstGeom prst="rect">
            <a:avLst/>
          </a:prstGeom>
          <a:noFill/>
        </p:spPr>
        <p:txBody>
          <a:bodyPr wrap="none" rtlCol="0">
            <a:spAutoFit/>
          </a:bodyPr>
          <a:lstStyle/>
          <a:p>
            <a:r>
              <a:rPr lang="en-GB" b="1" dirty="0"/>
              <a:t>25</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1650B-E654-1699-59F2-326898F273F7}"/>
              </a:ext>
            </a:extLst>
          </p:cNvPr>
          <p:cNvSpPr>
            <a:spLocks noGrp="1"/>
          </p:cNvSpPr>
          <p:nvPr>
            <p:ph type="title"/>
          </p:nvPr>
        </p:nvSpPr>
        <p:spPr>
          <a:xfrm>
            <a:off x="3657600" y="592518"/>
            <a:ext cx="5334000" cy="1400383"/>
          </a:xfrm>
        </p:spPr>
        <p:txBody>
          <a:bodyPr/>
          <a:lstStyle/>
          <a:p>
            <a:r>
              <a:rPr lang="en-IN" dirty="0"/>
              <a:t>SCREENSHOTS</a:t>
            </a:r>
          </a:p>
        </p:txBody>
      </p:sp>
      <p:pic>
        <p:nvPicPr>
          <p:cNvPr id="4" name="Picture 3">
            <a:extLst>
              <a:ext uri="{FF2B5EF4-FFF2-40B4-BE49-F238E27FC236}">
                <a16:creationId xmlns:a16="http://schemas.microsoft.com/office/drawing/2014/main" id="{32522B8C-80AE-8247-D603-EF357BA7FAF2}"/>
              </a:ext>
            </a:extLst>
          </p:cNvPr>
          <p:cNvPicPr>
            <a:picLocks noChangeAspect="1"/>
          </p:cNvPicPr>
          <p:nvPr/>
        </p:nvPicPr>
        <p:blipFill>
          <a:blip r:embed="rId2"/>
          <a:stretch>
            <a:fillRect/>
          </a:stretch>
        </p:blipFill>
        <p:spPr>
          <a:xfrm>
            <a:off x="609600" y="1447800"/>
            <a:ext cx="10896600" cy="50292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3" name="TextBox 2"/>
          <p:cNvSpPr txBox="1"/>
          <p:nvPr/>
        </p:nvSpPr>
        <p:spPr>
          <a:xfrm>
            <a:off x="11658600" y="6324600"/>
            <a:ext cx="457200" cy="369332"/>
          </a:xfrm>
          <a:prstGeom prst="rect">
            <a:avLst/>
          </a:prstGeom>
          <a:noFill/>
        </p:spPr>
        <p:txBody>
          <a:bodyPr wrap="square" rtlCol="0">
            <a:spAutoFit/>
          </a:bodyPr>
          <a:lstStyle/>
          <a:p>
            <a:r>
              <a:rPr lang="en-GB" b="1" dirty="0"/>
              <a:t>26</a:t>
            </a:r>
          </a:p>
        </p:txBody>
      </p:sp>
    </p:spTree>
    <p:extLst>
      <p:ext uri="{BB962C8B-B14F-4D97-AF65-F5344CB8AC3E}">
        <p14:creationId xmlns:p14="http://schemas.microsoft.com/office/powerpoint/2010/main" val="1704927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21D2FE-3E03-2353-93CE-8E143F13C821}"/>
              </a:ext>
            </a:extLst>
          </p:cNvPr>
          <p:cNvPicPr>
            <a:picLocks noChangeAspect="1"/>
          </p:cNvPicPr>
          <p:nvPr/>
        </p:nvPicPr>
        <p:blipFill>
          <a:blip r:embed="rId2"/>
          <a:stretch>
            <a:fillRect/>
          </a:stretch>
        </p:blipFill>
        <p:spPr>
          <a:xfrm>
            <a:off x="3505200" y="4800600"/>
            <a:ext cx="5887272" cy="1419423"/>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10" name="Picture 9">
            <a:extLst>
              <a:ext uri="{FF2B5EF4-FFF2-40B4-BE49-F238E27FC236}">
                <a16:creationId xmlns:a16="http://schemas.microsoft.com/office/drawing/2014/main" id="{A5947E41-2D9C-D503-8064-23E7966E4F45}"/>
              </a:ext>
            </a:extLst>
          </p:cNvPr>
          <p:cNvPicPr>
            <a:picLocks noChangeAspect="1"/>
          </p:cNvPicPr>
          <p:nvPr/>
        </p:nvPicPr>
        <p:blipFill>
          <a:blip r:embed="rId3"/>
          <a:stretch>
            <a:fillRect/>
          </a:stretch>
        </p:blipFill>
        <p:spPr>
          <a:xfrm>
            <a:off x="1981200" y="381000"/>
            <a:ext cx="8686800" cy="3933825"/>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
        <p:nvSpPr>
          <p:cNvPr id="2" name="TextBox 1"/>
          <p:cNvSpPr txBox="1"/>
          <p:nvPr/>
        </p:nvSpPr>
        <p:spPr>
          <a:xfrm>
            <a:off x="11582400" y="6324600"/>
            <a:ext cx="685800" cy="369332"/>
          </a:xfrm>
          <a:prstGeom prst="rect">
            <a:avLst/>
          </a:prstGeom>
          <a:noFill/>
        </p:spPr>
        <p:txBody>
          <a:bodyPr wrap="square" rtlCol="0">
            <a:spAutoFit/>
          </a:bodyPr>
          <a:lstStyle/>
          <a:p>
            <a:r>
              <a:rPr lang="en-GB" b="1" dirty="0"/>
              <a:t>27</a:t>
            </a:r>
          </a:p>
        </p:txBody>
      </p:sp>
    </p:spTree>
    <p:extLst>
      <p:ext uri="{BB962C8B-B14F-4D97-AF65-F5344CB8AC3E}">
        <p14:creationId xmlns:p14="http://schemas.microsoft.com/office/powerpoint/2010/main" val="1390533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9BA73-FA97-6656-FE08-20B01048EA1F}"/>
              </a:ext>
            </a:extLst>
          </p:cNvPr>
          <p:cNvSpPr>
            <a:spLocks noGrp="1"/>
          </p:cNvSpPr>
          <p:nvPr>
            <p:ph type="title"/>
          </p:nvPr>
        </p:nvSpPr>
        <p:spPr>
          <a:xfrm>
            <a:off x="4090035" y="2705100"/>
            <a:ext cx="4011930" cy="723900"/>
          </a:xfrm>
        </p:spPr>
        <p:txBody>
          <a:bodyPr/>
          <a:lstStyle/>
          <a:p>
            <a:r>
              <a:rPr lang="en-US" dirty="0"/>
              <a:t>THANK YOU</a:t>
            </a:r>
            <a:endParaRPr lang="en-IN" dirty="0"/>
          </a:p>
        </p:txBody>
      </p:sp>
      <p:sp>
        <p:nvSpPr>
          <p:cNvPr id="3" name="TextBox 2">
            <a:extLst>
              <a:ext uri="{FF2B5EF4-FFF2-40B4-BE49-F238E27FC236}">
                <a16:creationId xmlns:a16="http://schemas.microsoft.com/office/drawing/2014/main" id="{1DE9B849-70DC-4210-6EBE-15C59DCC1E26}"/>
              </a:ext>
            </a:extLst>
          </p:cNvPr>
          <p:cNvSpPr txBox="1"/>
          <p:nvPr/>
        </p:nvSpPr>
        <p:spPr>
          <a:xfrm>
            <a:off x="11582400" y="6324600"/>
            <a:ext cx="685800" cy="369332"/>
          </a:xfrm>
          <a:prstGeom prst="rect">
            <a:avLst/>
          </a:prstGeom>
          <a:noFill/>
        </p:spPr>
        <p:txBody>
          <a:bodyPr wrap="square" rtlCol="0">
            <a:spAutoFit/>
          </a:bodyPr>
          <a:lstStyle/>
          <a:p>
            <a:r>
              <a:rPr lang="en-GB" b="1" dirty="0"/>
              <a:t>28</a:t>
            </a:r>
          </a:p>
        </p:txBody>
      </p:sp>
    </p:spTree>
    <p:extLst>
      <p:ext uri="{BB962C8B-B14F-4D97-AF65-F5344CB8AC3E}">
        <p14:creationId xmlns:p14="http://schemas.microsoft.com/office/powerpoint/2010/main" val="2360101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73985" y="304800"/>
            <a:ext cx="6844030" cy="723900"/>
          </a:xfrm>
          <a:prstGeom prst="rect">
            <a:avLst/>
          </a:prstGeom>
        </p:spPr>
        <p:txBody>
          <a:bodyPr vert="horz" wrap="square" lIns="0" tIns="16510" rIns="0" bIns="0" rtlCol="0">
            <a:spAutoFit/>
          </a:bodyPr>
          <a:lstStyle/>
          <a:p>
            <a:pPr marL="12700">
              <a:lnSpc>
                <a:spcPct val="100000"/>
              </a:lnSpc>
              <a:spcBef>
                <a:spcPts val="130"/>
              </a:spcBef>
            </a:pPr>
            <a:r>
              <a:rPr spc="-10" dirty="0"/>
              <a:t>PROBLEM</a:t>
            </a:r>
            <a:r>
              <a:rPr spc="60" dirty="0"/>
              <a:t> </a:t>
            </a:r>
            <a:r>
              <a:rPr spc="185" dirty="0"/>
              <a:t>DEFINITION</a:t>
            </a:r>
          </a:p>
        </p:txBody>
      </p:sp>
      <p:sp>
        <p:nvSpPr>
          <p:cNvPr id="3" name="object 3"/>
          <p:cNvSpPr txBox="1"/>
          <p:nvPr/>
        </p:nvSpPr>
        <p:spPr>
          <a:xfrm>
            <a:off x="947420" y="1204309"/>
            <a:ext cx="10297160" cy="4571893"/>
          </a:xfrm>
          <a:prstGeom prst="rect">
            <a:avLst/>
          </a:prstGeom>
        </p:spPr>
        <p:txBody>
          <a:bodyPr vert="horz" wrap="square" lIns="0" tIns="15875" rIns="0" bIns="0" rtlCol="0">
            <a:spAutoFit/>
          </a:bodyPr>
          <a:lstStyle/>
          <a:p>
            <a:pPr marL="12065" algn="just">
              <a:lnSpc>
                <a:spcPct val="150000"/>
              </a:lnSpc>
              <a:spcBef>
                <a:spcPts val="125"/>
              </a:spcBef>
              <a:buSzPct val="95348"/>
              <a:tabLst>
                <a:tab pos="241935" algn="l"/>
              </a:tabLst>
            </a:pPr>
            <a:r>
              <a:rPr sz="2400" b="1" spc="-5" dirty="0">
                <a:latin typeface="Times New Roman" panose="02020603050405020304" pitchFamily="18" charset="0"/>
                <a:cs typeface="Times New Roman" panose="02020603050405020304" pitchFamily="18" charset="0"/>
              </a:rPr>
              <a:t>Existing</a:t>
            </a:r>
            <a:r>
              <a:rPr sz="2400" b="1" spc="145" dirty="0">
                <a:latin typeface="Times New Roman" panose="02020603050405020304" pitchFamily="18" charset="0"/>
                <a:cs typeface="Times New Roman" panose="02020603050405020304" pitchFamily="18" charset="0"/>
              </a:rPr>
              <a:t> </a:t>
            </a:r>
            <a:r>
              <a:rPr sz="2400" b="1" dirty="0">
                <a:latin typeface="Times New Roman" panose="02020603050405020304" pitchFamily="18" charset="0"/>
                <a:cs typeface="Times New Roman" panose="02020603050405020304" pitchFamily="18" charset="0"/>
              </a:rPr>
              <a:t>System:</a:t>
            </a:r>
            <a:endParaRPr sz="2400" dirty="0">
              <a:latin typeface="Times New Roman" panose="02020603050405020304" pitchFamily="18" charset="0"/>
              <a:cs typeface="Times New Roman" panose="02020603050405020304" pitchFamily="18" charset="0"/>
            </a:endParaRP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Traditional models ignore emergency vehicle (EMV) presence</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AVs delay yielding, increasing EMV response times</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Sudden lane changes cause slowdowns and risks</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EMVs not prioritized in current traffic models</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Limited adaptability to real-time traffic scenarios</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Lacks deep learning in lane change decisions</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Poor AV perception hampers safe EMV navigation</a:t>
            </a:r>
          </a:p>
          <a:p>
            <a:pPr marL="800100" lvl="1" indent="-342900" algn="just">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Traffic flow disrupted by delayed vehicle reactions</a:t>
            </a:r>
          </a:p>
        </p:txBody>
      </p:sp>
      <p:sp>
        <p:nvSpPr>
          <p:cNvPr id="4" name="TextBox 3"/>
          <p:cNvSpPr txBox="1"/>
          <p:nvPr/>
        </p:nvSpPr>
        <p:spPr>
          <a:xfrm>
            <a:off x="11734800" y="6514079"/>
            <a:ext cx="301686" cy="369332"/>
          </a:xfrm>
          <a:prstGeom prst="rect">
            <a:avLst/>
          </a:prstGeom>
          <a:noFill/>
        </p:spPr>
        <p:txBody>
          <a:bodyPr wrap="none" rtlCol="0">
            <a:spAutoFit/>
          </a:bodyPr>
          <a:lstStyle/>
          <a:p>
            <a:r>
              <a:rPr lang="en-GB" b="1"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030D-81C6-E954-734E-848995A2C45F}"/>
              </a:ext>
            </a:extLst>
          </p:cNvPr>
          <p:cNvSpPr>
            <a:spLocks noGrp="1"/>
          </p:cNvSpPr>
          <p:nvPr>
            <p:ph type="title"/>
          </p:nvPr>
        </p:nvSpPr>
        <p:spPr>
          <a:xfrm>
            <a:off x="3048000" y="430894"/>
            <a:ext cx="6196964" cy="1438855"/>
          </a:xfrm>
        </p:spPr>
        <p:txBody>
          <a:bodyPr/>
          <a:lstStyle/>
          <a:p>
            <a:r>
              <a:rPr lang="en-US" sz="4800" b="1" spc="-20" dirty="0">
                <a:latin typeface="Times New Roman"/>
                <a:cs typeface="Times New Roman"/>
              </a:rPr>
              <a:t>PROPOSED</a:t>
            </a:r>
            <a:r>
              <a:rPr lang="en-US" sz="4800" b="1" spc="240" dirty="0">
                <a:latin typeface="Times New Roman"/>
                <a:cs typeface="Times New Roman"/>
              </a:rPr>
              <a:t> </a:t>
            </a:r>
            <a:r>
              <a:rPr lang="en-US" sz="4800" b="1" dirty="0">
                <a:latin typeface="Times New Roman"/>
                <a:cs typeface="Times New Roman"/>
              </a:rPr>
              <a:t>SYSTEM</a:t>
            </a:r>
            <a:br>
              <a:rPr lang="en-US" sz="4800" dirty="0">
                <a:latin typeface="Times New Roman"/>
                <a:cs typeface="Times New Roman"/>
              </a:rPr>
            </a:br>
            <a:endParaRPr lang="en-IN" dirty="0"/>
          </a:p>
        </p:txBody>
      </p:sp>
      <p:sp>
        <p:nvSpPr>
          <p:cNvPr id="6" name="Rectangle 3">
            <a:extLst>
              <a:ext uri="{FF2B5EF4-FFF2-40B4-BE49-F238E27FC236}">
                <a16:creationId xmlns:a16="http://schemas.microsoft.com/office/drawing/2014/main" id="{015E6114-5053-A037-4FC8-491E6898AEF8}"/>
              </a:ext>
            </a:extLst>
          </p:cNvPr>
          <p:cNvSpPr>
            <a:spLocks noGrp="1" noChangeArrowheads="1"/>
          </p:cNvSpPr>
          <p:nvPr>
            <p:ph type="body" idx="1"/>
          </p:nvPr>
        </p:nvSpPr>
        <p:spPr bwMode="auto">
          <a:xfrm>
            <a:off x="685801" y="1752600"/>
            <a:ext cx="10972799" cy="4094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Dual-mode detection using vision and audio</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identifies ambulance features and sirens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Smart signals adjust via wireless communication</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 automation ensures fast EMV passage</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 enables real-time traffic data monitoring</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Enhances emergency response through intelligent systems</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manual input needed for EMV priority</a:t>
            </a:r>
          </a:p>
          <a:p>
            <a:pPr marL="342900" marR="0" lvl="0" indent="-34290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Integrates multiple technologies for smart traffic</a:t>
            </a:r>
          </a:p>
        </p:txBody>
      </p:sp>
      <p:sp>
        <p:nvSpPr>
          <p:cNvPr id="3" name="TextBox 2"/>
          <p:cNvSpPr txBox="1"/>
          <p:nvPr/>
        </p:nvSpPr>
        <p:spPr>
          <a:xfrm>
            <a:off x="11658600" y="6477000"/>
            <a:ext cx="304800" cy="369332"/>
          </a:xfrm>
          <a:prstGeom prst="rect">
            <a:avLst/>
          </a:prstGeom>
          <a:noFill/>
        </p:spPr>
        <p:txBody>
          <a:bodyPr wrap="square" rtlCol="0">
            <a:spAutoFit/>
          </a:bodyPr>
          <a:lstStyle/>
          <a:p>
            <a:r>
              <a:rPr lang="en-GB" b="1" dirty="0"/>
              <a:t>4</a:t>
            </a:r>
          </a:p>
        </p:txBody>
      </p:sp>
    </p:spTree>
    <p:extLst>
      <p:ext uri="{BB962C8B-B14F-4D97-AF65-F5344CB8AC3E}">
        <p14:creationId xmlns:p14="http://schemas.microsoft.com/office/powerpoint/2010/main" val="2438211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39364" y="227330"/>
            <a:ext cx="6316980" cy="723900"/>
          </a:xfrm>
          <a:prstGeom prst="rect">
            <a:avLst/>
          </a:prstGeom>
        </p:spPr>
        <p:txBody>
          <a:bodyPr vert="horz" wrap="square" lIns="0" tIns="16510" rIns="0" bIns="0" rtlCol="0">
            <a:spAutoFit/>
          </a:bodyPr>
          <a:lstStyle/>
          <a:p>
            <a:pPr marL="12700">
              <a:lnSpc>
                <a:spcPct val="100000"/>
              </a:lnSpc>
              <a:spcBef>
                <a:spcPts val="130"/>
              </a:spcBef>
            </a:pPr>
            <a:r>
              <a:rPr spc="25" dirty="0"/>
              <a:t>LITERATURE</a:t>
            </a:r>
            <a:r>
              <a:rPr spc="180" dirty="0"/>
              <a:t> </a:t>
            </a:r>
            <a:r>
              <a:rPr spc="-160" dirty="0"/>
              <a:t>SURVEY</a:t>
            </a:r>
          </a:p>
        </p:txBody>
      </p:sp>
      <p:graphicFrame>
        <p:nvGraphicFramePr>
          <p:cNvPr id="3" name="object 3"/>
          <p:cNvGraphicFramePr>
            <a:graphicFrameLocks noGrp="1"/>
          </p:cNvGraphicFramePr>
          <p:nvPr>
            <p:extLst>
              <p:ext uri="{D42A27DB-BD31-4B8C-83A1-F6EECF244321}">
                <p14:modId xmlns:p14="http://schemas.microsoft.com/office/powerpoint/2010/main" val="4067276989"/>
              </p:ext>
            </p:extLst>
          </p:nvPr>
        </p:nvGraphicFramePr>
        <p:xfrm>
          <a:off x="422859" y="1066672"/>
          <a:ext cx="11464340" cy="5486399"/>
        </p:xfrm>
        <a:graphic>
          <a:graphicData uri="http://schemas.openxmlformats.org/drawingml/2006/table">
            <a:tbl>
              <a:tblPr firstRow="1" bandRow="1">
                <a:tableStyleId>{2D5ABB26-0587-4C30-8999-92F81FD0307C}</a:tableStyleId>
              </a:tblPr>
              <a:tblGrid>
                <a:gridCol w="789939">
                  <a:extLst>
                    <a:ext uri="{9D8B030D-6E8A-4147-A177-3AD203B41FA5}">
                      <a16:colId xmlns:a16="http://schemas.microsoft.com/office/drawing/2014/main" val="20000"/>
                    </a:ext>
                  </a:extLst>
                </a:gridCol>
                <a:gridCol w="2726540">
                  <a:extLst>
                    <a:ext uri="{9D8B030D-6E8A-4147-A177-3AD203B41FA5}">
                      <a16:colId xmlns:a16="http://schemas.microsoft.com/office/drawing/2014/main" val="20001"/>
                    </a:ext>
                  </a:extLst>
                </a:gridCol>
                <a:gridCol w="2403899">
                  <a:extLst>
                    <a:ext uri="{9D8B030D-6E8A-4147-A177-3AD203B41FA5}">
                      <a16:colId xmlns:a16="http://schemas.microsoft.com/office/drawing/2014/main" val="20002"/>
                    </a:ext>
                  </a:extLst>
                </a:gridCol>
                <a:gridCol w="1736653">
                  <a:extLst>
                    <a:ext uri="{9D8B030D-6E8A-4147-A177-3AD203B41FA5}">
                      <a16:colId xmlns:a16="http://schemas.microsoft.com/office/drawing/2014/main" val="20003"/>
                    </a:ext>
                  </a:extLst>
                </a:gridCol>
                <a:gridCol w="1925996">
                  <a:extLst>
                    <a:ext uri="{9D8B030D-6E8A-4147-A177-3AD203B41FA5}">
                      <a16:colId xmlns:a16="http://schemas.microsoft.com/office/drawing/2014/main" val="20004"/>
                    </a:ext>
                  </a:extLst>
                </a:gridCol>
                <a:gridCol w="1881313">
                  <a:extLst>
                    <a:ext uri="{9D8B030D-6E8A-4147-A177-3AD203B41FA5}">
                      <a16:colId xmlns:a16="http://schemas.microsoft.com/office/drawing/2014/main" val="20006"/>
                    </a:ext>
                  </a:extLst>
                </a:gridCol>
              </a:tblGrid>
              <a:tr h="640079">
                <a:tc>
                  <a:txBody>
                    <a:bodyPr/>
                    <a:lstStyle/>
                    <a:p>
                      <a:pPr marL="91440">
                        <a:lnSpc>
                          <a:spcPct val="100000"/>
                        </a:lnSpc>
                        <a:spcBef>
                          <a:spcPts val="22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2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398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5250" marR="292100">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YEAR </a:t>
                      </a:r>
                      <a:r>
                        <a:rPr sz="1800" b="1" spc="10" dirty="0">
                          <a:solidFill>
                            <a:srgbClr val="FFFFFF"/>
                          </a:solidFill>
                          <a:latin typeface="Times New Roman" panose="02020603050405020304" pitchFamily="18" charset="0"/>
                          <a:cs typeface="Times New Roman" panose="02020603050405020304" pitchFamily="18" charset="0"/>
                        </a:rPr>
                        <a:t> </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35"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a:t>
                      </a:r>
                      <a:r>
                        <a:rPr sz="1800" b="1" spc="-25" dirty="0">
                          <a:solidFill>
                            <a:srgbClr val="FFFFFF"/>
                          </a:solidFill>
                          <a:latin typeface="Times New Roman" panose="02020603050405020304" pitchFamily="18" charset="0"/>
                          <a:cs typeface="Times New Roman" panose="02020603050405020304" pitchFamily="18" charset="0"/>
                        </a:rPr>
                        <a:t>S</a:t>
                      </a:r>
                      <a:r>
                        <a:rPr sz="1800" b="1" spc="-10" dirty="0">
                          <a:solidFill>
                            <a:srgbClr val="FFFFFF"/>
                          </a:solidFill>
                          <a:latin typeface="Times New Roman" panose="02020603050405020304" pitchFamily="18" charset="0"/>
                          <a:cs typeface="Times New Roman" panose="02020603050405020304" pitchFamily="18" charset="0"/>
                        </a:rPr>
                        <a:t>H</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dirty="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6520" marR="386715">
                        <a:lnSpc>
                          <a:spcPct val="100899"/>
                        </a:lnSpc>
                        <a:spcBef>
                          <a:spcPts val="204"/>
                        </a:spcBef>
                      </a:pPr>
                      <a:r>
                        <a:rPr sz="1800" b="1" spc="5" dirty="0">
                          <a:solidFill>
                            <a:srgbClr val="FFFFFF"/>
                          </a:solidFill>
                          <a:latin typeface="Times New Roman" panose="02020603050405020304" pitchFamily="18" charset="0"/>
                          <a:cs typeface="Times New Roman" panose="02020603050405020304" pitchFamily="18" charset="0"/>
                        </a:rPr>
                        <a:t>T</a:t>
                      </a:r>
                      <a:r>
                        <a:rPr sz="1800" b="1" spc="20" dirty="0">
                          <a:solidFill>
                            <a:srgbClr val="FFFFFF"/>
                          </a:solidFill>
                          <a:latin typeface="Times New Roman" panose="02020603050405020304" pitchFamily="18" charset="0"/>
                          <a:cs typeface="Times New Roman" panose="02020603050405020304" pitchFamily="18" charset="0"/>
                        </a:rPr>
                        <a:t>EC</a:t>
                      </a:r>
                      <a:r>
                        <a:rPr sz="1800" b="1" spc="-10"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35"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a:t>
                      </a:r>
                      <a:r>
                        <a:rPr sz="1800" b="1" spc="5" dirty="0">
                          <a:solidFill>
                            <a:srgbClr val="FFFFFF"/>
                          </a:solidFill>
                          <a:latin typeface="Times New Roman" panose="02020603050405020304" pitchFamily="18" charset="0"/>
                          <a:cs typeface="Times New Roman" panose="02020603050405020304" pitchFamily="18" charset="0"/>
                        </a:rPr>
                        <a:t>USED</a:t>
                      </a:r>
                      <a:endParaRPr sz="180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9060">
                        <a:lnSpc>
                          <a:spcPct val="100000"/>
                        </a:lnSpc>
                        <a:spcBef>
                          <a:spcPts val="225"/>
                        </a:spcBef>
                      </a:pPr>
                      <a:r>
                        <a:rPr sz="1800" b="1" dirty="0">
                          <a:solidFill>
                            <a:srgbClr val="FFFFFF"/>
                          </a:solidFill>
                          <a:latin typeface="Times New Roman" panose="02020603050405020304" pitchFamily="18" charset="0"/>
                          <a:cs typeface="Times New Roman" panose="02020603050405020304" pitchFamily="18" charset="0"/>
                        </a:rPr>
                        <a:t>DEMERIT</a:t>
                      </a:r>
                      <a:endParaRPr sz="1800" dirty="0">
                        <a:latin typeface="Times New Roman" panose="02020603050405020304" pitchFamily="18" charset="0"/>
                        <a:cs typeface="Times New Roman" panose="02020603050405020304" pitchFamily="18" charset="0"/>
                      </a:endParaRPr>
                    </a:p>
                  </a:txBody>
                  <a:tcPr marL="0" marR="0" marT="2857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5B9BD4"/>
                    </a:solidFill>
                  </a:tcPr>
                </a:tc>
                <a:extLst>
                  <a:ext uri="{0D108BD9-81ED-4DB2-BD59-A6C34878D82A}">
                    <a16:rowId xmlns:a16="http://schemas.microsoft.com/office/drawing/2014/main" val="10000"/>
                  </a:ext>
                </a:extLst>
              </a:tr>
              <a:tr h="2560320">
                <a:tc>
                  <a:txBody>
                    <a:bodyPr/>
                    <a:lstStyle/>
                    <a:p>
                      <a:pPr marL="91440">
                        <a:lnSpc>
                          <a:spcPct val="100000"/>
                        </a:lnSpc>
                        <a:spcBef>
                          <a:spcPts val="229"/>
                        </a:spcBef>
                      </a:pPr>
                      <a:r>
                        <a:rPr sz="1800" spc="-15" dirty="0">
                          <a:latin typeface="Times New Roman" panose="02020603050405020304" pitchFamily="18" charset="0"/>
                          <a:cs typeface="Times New Roman" panose="02020603050405020304" pitchFamily="18" charset="0"/>
                        </a:rPr>
                        <a:t>1.</a:t>
                      </a:r>
                      <a:endParaRPr sz="1800">
                        <a:latin typeface="Times New Roman" panose="02020603050405020304" pitchFamily="18" charset="0"/>
                        <a:cs typeface="Times New Roman" panose="02020603050405020304" pitchFamily="18" charset="0"/>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91440">
                        <a:lnSpc>
                          <a:spcPct val="100000"/>
                        </a:lnSpc>
                        <a:spcBef>
                          <a:spcPts val="210"/>
                        </a:spcBef>
                      </a:pPr>
                      <a:r>
                        <a:rPr lang="en-GB" sz="1800" u="none" dirty="0">
                          <a:latin typeface="Times New Roman" panose="02020603050405020304" pitchFamily="18" charset="0"/>
                          <a:cs typeface="Times New Roman" panose="02020603050405020304" pitchFamily="18" charset="0"/>
                        </a:rPr>
                        <a:t>EVP-STC:</a:t>
                      </a:r>
                      <a:r>
                        <a:rPr lang="en-GB" sz="1800" u="none" baseline="0" dirty="0">
                          <a:latin typeface="Times New Roman" panose="02020603050405020304" pitchFamily="18" charset="0"/>
                          <a:cs typeface="Times New Roman" panose="02020603050405020304" pitchFamily="18" charset="0"/>
                        </a:rPr>
                        <a:t> Emergency vehicle priority and self – organisation  traffic  control at intersection using  internet  of things platform </a:t>
                      </a:r>
                      <a:endParaRPr sz="1800" u="none"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3980" marR="215900">
                        <a:lnSpc>
                          <a:spcPct val="100800"/>
                        </a:lnSpc>
                        <a:spcBef>
                          <a:spcPts val="210"/>
                        </a:spcBef>
                      </a:pPr>
                      <a:r>
                        <a:rPr lang="en-GB" sz="1800" dirty="0" err="1">
                          <a:latin typeface="Times New Roman" panose="02020603050405020304" pitchFamily="18" charset="0"/>
                          <a:cs typeface="Times New Roman" panose="02020603050405020304" pitchFamily="18" charset="0"/>
                        </a:rPr>
                        <a:t>Ajmal</a:t>
                      </a:r>
                      <a:r>
                        <a:rPr lang="en-GB" sz="1800" dirty="0">
                          <a:latin typeface="Times New Roman" panose="02020603050405020304" pitchFamily="18" charset="0"/>
                          <a:cs typeface="Times New Roman" panose="02020603050405020304" pitchFamily="18" charset="0"/>
                        </a:rPr>
                        <a:t> Khan, Farman </a:t>
                      </a:r>
                      <a:r>
                        <a:rPr lang="en-GB" sz="1800" dirty="0" err="1">
                          <a:latin typeface="Times New Roman" panose="02020603050405020304" pitchFamily="18" charset="0"/>
                          <a:cs typeface="Times New Roman" panose="02020603050405020304" pitchFamily="18" charset="0"/>
                        </a:rPr>
                        <a:t>Ullah</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Zeeshan</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Kaleem</a:t>
                      </a:r>
                      <a:r>
                        <a:rPr lang="en-GB" sz="1800" dirty="0">
                          <a:latin typeface="Times New Roman" panose="02020603050405020304" pitchFamily="18" charset="0"/>
                          <a:cs typeface="Times New Roman" panose="02020603050405020304" pitchFamily="18" charset="0"/>
                        </a:rPr>
                        <a:t>, You-</a:t>
                      </a:r>
                      <a:r>
                        <a:rPr lang="en-GB" sz="1800" dirty="0" err="1">
                          <a:latin typeface="Times New Roman" panose="02020603050405020304" pitchFamily="18" charset="0"/>
                          <a:cs typeface="Times New Roman" panose="02020603050405020304" pitchFamily="18" charset="0"/>
                        </a:rPr>
                        <a:t>Ze</a:t>
                      </a:r>
                      <a:r>
                        <a:rPr lang="en-GB" sz="1800" dirty="0">
                          <a:latin typeface="Times New Roman" panose="02020603050405020304" pitchFamily="18" charset="0"/>
                          <a:cs typeface="Times New Roman" panose="02020603050405020304" pitchFamily="18" charset="0"/>
                        </a:rPr>
                        <a:t> Cho, </a:t>
                      </a:r>
                      <a:r>
                        <a:rPr lang="en-GB" sz="1800" dirty="0" err="1">
                          <a:latin typeface="Times New Roman" panose="02020603050405020304" pitchFamily="18" charset="0"/>
                          <a:cs typeface="Times New Roman" panose="02020603050405020304" pitchFamily="18" charset="0"/>
                        </a:rPr>
                        <a:t>Shamsurrahman</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5250">
                        <a:lnSpc>
                          <a:spcPct val="100000"/>
                        </a:lnSpc>
                        <a:spcBef>
                          <a:spcPts val="305"/>
                        </a:spcBef>
                      </a:pPr>
                      <a:r>
                        <a:rPr lang="en-IN" dirty="0">
                          <a:latin typeface="Times New Roman" panose="02020603050405020304" pitchFamily="18" charset="0"/>
                          <a:cs typeface="Times New Roman" panose="02020603050405020304" pitchFamily="18" charset="0"/>
                        </a:rPr>
                        <a:t>2020</a:t>
                      </a:r>
                      <a:endParaRPr sz="1800" dirty="0">
                        <a:latin typeface="Times New Roman" panose="02020603050405020304" pitchFamily="18" charset="0"/>
                        <a:cs typeface="Times New Roman" panose="02020603050405020304" pitchFamily="18" charset="0"/>
                      </a:endParaRPr>
                    </a:p>
                  </a:txBody>
                  <a:tcPr marL="0" marR="0" marT="3873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6520" marR="189230">
                        <a:lnSpc>
                          <a:spcPct val="100800"/>
                        </a:lnSpc>
                        <a:spcBef>
                          <a:spcPts val="210"/>
                        </a:spcBef>
                      </a:pPr>
                      <a:r>
                        <a:rPr lang="en-GB" sz="1800" dirty="0">
                          <a:latin typeface="Times New Roman" panose="02020603050405020304" pitchFamily="18" charset="0"/>
                          <a:cs typeface="Times New Roman" panose="02020603050405020304" pitchFamily="18" charset="0"/>
                        </a:rPr>
                        <a:t>Fuzzy Logic, Genetic Algorithm (GA), Reinforcement Learning (RL), </a:t>
                      </a:r>
                      <a:r>
                        <a:rPr lang="en-GB" sz="1800" dirty="0" err="1">
                          <a:latin typeface="Times New Roman" panose="02020603050405020304" pitchFamily="18" charset="0"/>
                          <a:cs typeface="Times New Roman" panose="02020603050405020304" pitchFamily="18" charset="0"/>
                        </a:rPr>
                        <a:t>Dijkstra's</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9060" marR="102870">
                        <a:lnSpc>
                          <a:spcPct val="100400"/>
                        </a:lnSpc>
                        <a:spcBef>
                          <a:spcPts val="220"/>
                        </a:spcBef>
                      </a:pPr>
                      <a:r>
                        <a:rPr lang="en-GB" sz="1800" dirty="0">
                          <a:latin typeface="Times New Roman" panose="02020603050405020304" pitchFamily="18" charset="0"/>
                          <a:cs typeface="Times New Roman" panose="02020603050405020304" pitchFamily="18" charset="0"/>
                        </a:rPr>
                        <a:t>High implementation cost, reliance on real-time data accuracy</a:t>
                      </a:r>
                      <a:endParaRPr sz="1800" dirty="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2DEEE"/>
                    </a:solidFill>
                  </a:tcPr>
                </a:tc>
                <a:extLst>
                  <a:ext uri="{0D108BD9-81ED-4DB2-BD59-A6C34878D82A}">
                    <a16:rowId xmlns:a16="http://schemas.microsoft.com/office/drawing/2014/main" val="10001"/>
                  </a:ext>
                </a:extLst>
              </a:tr>
              <a:tr h="2286000">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2.</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51460">
                        <a:lnSpc>
                          <a:spcPct val="100800"/>
                        </a:lnSpc>
                        <a:spcBef>
                          <a:spcPts val="240"/>
                        </a:spcBef>
                      </a:pPr>
                      <a:r>
                        <a:rPr lang="en-GB" sz="1800" dirty="0">
                          <a:latin typeface="Times New Roman" panose="02020603050405020304" pitchFamily="18" charset="0"/>
                          <a:cs typeface="Times New Roman" panose="02020603050405020304" pitchFamily="18" charset="0"/>
                        </a:rPr>
                        <a:t>RFID</a:t>
                      </a:r>
                      <a:r>
                        <a:rPr lang="en-GB" sz="1800" baseline="0" dirty="0">
                          <a:latin typeface="Times New Roman" panose="02020603050405020304" pitchFamily="18" charset="0"/>
                          <a:cs typeface="Times New Roman" panose="02020603050405020304" pitchFamily="18" charset="0"/>
                        </a:rPr>
                        <a:t> based smart traffic system for emergency vehicles </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3048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3980" marR="360680">
                        <a:lnSpc>
                          <a:spcPct val="100400"/>
                        </a:lnSpc>
                        <a:spcBef>
                          <a:spcPts val="250"/>
                        </a:spcBef>
                      </a:pPr>
                      <a:r>
                        <a:rPr lang="en-GB" sz="1800" dirty="0" err="1">
                          <a:latin typeface="Times New Roman" panose="02020603050405020304" pitchFamily="18" charset="0"/>
                          <a:cs typeface="Times New Roman" panose="02020603050405020304" pitchFamily="18" charset="0"/>
                        </a:rPr>
                        <a:t>Sathya</a:t>
                      </a:r>
                      <a:r>
                        <a:rPr lang="en-GB" sz="1800" dirty="0">
                          <a:latin typeface="Times New Roman" panose="02020603050405020304" pitchFamily="18" charset="0"/>
                          <a:cs typeface="Times New Roman" panose="02020603050405020304" pitchFamily="18" charset="0"/>
                        </a:rPr>
                        <a:t> D, C. </a:t>
                      </a:r>
                      <a:r>
                        <a:rPr lang="en-GB" sz="1800" dirty="0" err="1">
                          <a:latin typeface="Times New Roman" panose="02020603050405020304" pitchFamily="18" charset="0"/>
                          <a:cs typeface="Times New Roman" panose="02020603050405020304" pitchFamily="18" charset="0"/>
                        </a:rPr>
                        <a:t>Vinothini</a:t>
                      </a:r>
                      <a:r>
                        <a:rPr lang="en-GB" sz="1800" dirty="0">
                          <a:latin typeface="Times New Roman" panose="02020603050405020304" pitchFamily="18" charset="0"/>
                          <a:cs typeface="Times New Roman" panose="02020603050405020304" pitchFamily="18" charset="0"/>
                        </a:rPr>
                        <a:t>, S. </a:t>
                      </a:r>
                      <a:r>
                        <a:rPr lang="en-GB" sz="1800" dirty="0" err="1">
                          <a:latin typeface="Times New Roman" panose="02020603050405020304" pitchFamily="18" charset="0"/>
                          <a:cs typeface="Times New Roman" panose="02020603050405020304" pitchFamily="18" charset="0"/>
                        </a:rPr>
                        <a:t>Keerthi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Jagadeesan</a:t>
                      </a:r>
                      <a:r>
                        <a:rPr lang="en-GB" sz="1800" dirty="0">
                          <a:latin typeface="Times New Roman" panose="02020603050405020304" pitchFamily="18" charset="0"/>
                          <a:cs typeface="Times New Roman" panose="02020603050405020304" pitchFamily="18" charset="0"/>
                        </a:rPr>
                        <a:t> D, </a:t>
                      </a:r>
                      <a:r>
                        <a:rPr lang="en-GB" sz="1800" dirty="0" err="1">
                          <a:latin typeface="Times New Roman" panose="02020603050405020304" pitchFamily="18" charset="0"/>
                          <a:cs typeface="Times New Roman" panose="02020603050405020304" pitchFamily="18" charset="0"/>
                        </a:rPr>
                        <a:t>Nidhishree</a:t>
                      </a:r>
                      <a:r>
                        <a:rPr lang="en-GB" sz="1800" dirty="0">
                          <a:latin typeface="Times New Roman" panose="02020603050405020304" pitchFamily="18" charset="0"/>
                          <a:cs typeface="Times New Roman" panose="02020603050405020304" pitchFamily="18" charset="0"/>
                        </a:rPr>
                        <a:t> M S</a:t>
                      </a:r>
                      <a:endParaRPr sz="1800" dirty="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5250">
                        <a:lnSpc>
                          <a:spcPct val="100000"/>
                        </a:lnSpc>
                        <a:spcBef>
                          <a:spcPts val="334"/>
                        </a:spcBef>
                      </a:pPr>
                      <a:r>
                        <a:rPr lang="en-IN" dirty="0">
                          <a:latin typeface="Times New Roman" panose="02020603050405020304" pitchFamily="18" charset="0"/>
                          <a:cs typeface="Times New Roman" panose="02020603050405020304" pitchFamily="18" charset="0"/>
                        </a:rPr>
                        <a:t>2022</a:t>
                      </a:r>
                      <a:endParaRPr sz="1800" dirty="0">
                        <a:latin typeface="Times New Roman" panose="02020603050405020304" pitchFamily="18" charset="0"/>
                        <a:cs typeface="Times New Roman" panose="02020603050405020304" pitchFamily="18" charset="0"/>
                      </a:endParaRPr>
                    </a:p>
                  </a:txBody>
                  <a:tcPr marL="0" marR="0" marT="4254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6520" marR="121285">
                        <a:lnSpc>
                          <a:spcPct val="100899"/>
                        </a:lnSpc>
                        <a:spcBef>
                          <a:spcPts val="235"/>
                        </a:spcBef>
                      </a:pPr>
                      <a:r>
                        <a:rPr lang="en-GB" sz="1800" dirty="0">
                          <a:latin typeface="Times New Roman" panose="02020603050405020304" pitchFamily="18" charset="0"/>
                          <a:cs typeface="Times New Roman" panose="02020603050405020304" pitchFamily="18" charset="0"/>
                        </a:rPr>
                        <a:t>RFID-based Detection, Arduino-based Traffic Control.</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9060" marR="99695">
                        <a:lnSpc>
                          <a:spcPct val="100400"/>
                        </a:lnSpc>
                        <a:spcBef>
                          <a:spcPts val="250"/>
                        </a:spcBef>
                      </a:pPr>
                      <a:r>
                        <a:rPr lang="en-GB" sz="1800" dirty="0">
                          <a:latin typeface="Times New Roman" panose="02020603050405020304" pitchFamily="18" charset="0"/>
                          <a:cs typeface="Times New Roman" panose="02020603050405020304" pitchFamily="18" charset="0"/>
                        </a:rPr>
                        <a:t>Limited to vehicles equipped with RFID, requiring widespread adoption</a:t>
                      </a:r>
                      <a:endParaRPr sz="1800" dirty="0">
                        <a:latin typeface="Times New Roman" panose="02020603050405020304" pitchFamily="18" charset="0"/>
                        <a:cs typeface="Times New Roman" panose="02020603050405020304" pitchFamily="18" charset="0"/>
                      </a:endParaRPr>
                    </a:p>
                  </a:txBody>
                  <a:tcPr marL="0" marR="0" marT="3175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AEEF7"/>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11963400" y="6324600"/>
            <a:ext cx="45719" cy="369332"/>
          </a:xfrm>
          <a:prstGeom prst="rect">
            <a:avLst/>
          </a:prstGeom>
          <a:noFill/>
        </p:spPr>
        <p:txBody>
          <a:bodyPr wrap="square" rtlCol="0">
            <a:spAutoFit/>
          </a:bodyPr>
          <a:lstStyle/>
          <a:p>
            <a:r>
              <a:rPr lang="en-GB" b="1" dirty="0"/>
              <a:t>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2408151223"/>
              </p:ext>
            </p:extLst>
          </p:nvPr>
        </p:nvGraphicFramePr>
        <p:xfrm>
          <a:off x="413524" y="584962"/>
          <a:ext cx="11321277" cy="5709170"/>
        </p:xfrm>
        <a:graphic>
          <a:graphicData uri="http://schemas.openxmlformats.org/drawingml/2006/table">
            <a:tbl>
              <a:tblPr firstRow="1" bandRow="1">
                <a:tableStyleId>{2D5ABB26-0587-4C30-8999-92F81FD0307C}</a:tableStyleId>
              </a:tblPr>
              <a:tblGrid>
                <a:gridCol w="800985">
                  <a:extLst>
                    <a:ext uri="{9D8B030D-6E8A-4147-A177-3AD203B41FA5}">
                      <a16:colId xmlns:a16="http://schemas.microsoft.com/office/drawing/2014/main" val="20000"/>
                    </a:ext>
                  </a:extLst>
                </a:gridCol>
                <a:gridCol w="2654521">
                  <a:extLst>
                    <a:ext uri="{9D8B030D-6E8A-4147-A177-3AD203B41FA5}">
                      <a16:colId xmlns:a16="http://schemas.microsoft.com/office/drawing/2014/main" val="20001"/>
                    </a:ext>
                  </a:extLst>
                </a:gridCol>
                <a:gridCol w="2402207">
                  <a:extLst>
                    <a:ext uri="{9D8B030D-6E8A-4147-A177-3AD203B41FA5}">
                      <a16:colId xmlns:a16="http://schemas.microsoft.com/office/drawing/2014/main" val="20002"/>
                    </a:ext>
                  </a:extLst>
                </a:gridCol>
                <a:gridCol w="1689308">
                  <a:extLst>
                    <a:ext uri="{9D8B030D-6E8A-4147-A177-3AD203B41FA5}">
                      <a16:colId xmlns:a16="http://schemas.microsoft.com/office/drawing/2014/main" val="20003"/>
                    </a:ext>
                  </a:extLst>
                </a:gridCol>
                <a:gridCol w="1887128">
                  <a:extLst>
                    <a:ext uri="{9D8B030D-6E8A-4147-A177-3AD203B41FA5}">
                      <a16:colId xmlns:a16="http://schemas.microsoft.com/office/drawing/2014/main" val="20004"/>
                    </a:ext>
                  </a:extLst>
                </a:gridCol>
                <a:gridCol w="1887128">
                  <a:extLst>
                    <a:ext uri="{9D8B030D-6E8A-4147-A177-3AD203B41FA5}">
                      <a16:colId xmlns:a16="http://schemas.microsoft.com/office/drawing/2014/main" val="20006"/>
                    </a:ext>
                  </a:extLst>
                </a:gridCol>
              </a:tblGrid>
              <a:tr h="829055">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0" dirty="0">
                          <a:solidFill>
                            <a:srgbClr val="FFFFFF"/>
                          </a:solidFill>
                          <a:latin typeface="Times New Roman" panose="02020603050405020304" pitchFamily="18" charset="0"/>
                          <a:cs typeface="Times New Roman" panose="02020603050405020304" pitchFamily="18" charset="0"/>
                        </a:rPr>
                        <a:t>P</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5250" marR="27495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6520" marR="37973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FAC46"/>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6FAC46"/>
                    </a:solidFill>
                  </a:tcPr>
                </a:tc>
                <a:extLst>
                  <a:ext uri="{0D108BD9-81ED-4DB2-BD59-A6C34878D82A}">
                    <a16:rowId xmlns:a16="http://schemas.microsoft.com/office/drawing/2014/main" val="10000"/>
                  </a:ext>
                </a:extLst>
              </a:tr>
              <a:tr h="2319783">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3.</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2075" marR="82550">
                        <a:lnSpc>
                          <a:spcPct val="100800"/>
                        </a:lnSpc>
                        <a:spcBef>
                          <a:spcPts val="210"/>
                        </a:spcBef>
                      </a:pPr>
                      <a:r>
                        <a:rPr lang="en-GB" sz="1800" dirty="0">
                          <a:latin typeface="Times New Roman" panose="02020603050405020304" pitchFamily="18" charset="0"/>
                          <a:cs typeface="Times New Roman" panose="02020603050405020304" pitchFamily="18" charset="0"/>
                        </a:rPr>
                        <a:t>Smart</a:t>
                      </a:r>
                      <a:r>
                        <a:rPr lang="en-GB" sz="1800" baseline="0" dirty="0">
                          <a:latin typeface="Times New Roman" panose="02020603050405020304" pitchFamily="18" charset="0"/>
                          <a:cs typeface="Times New Roman" panose="02020603050405020304" pitchFamily="18" charset="0"/>
                        </a:rPr>
                        <a:t> city traffic management  acoustic based vehicle detection using stacking – based ensemble deep learning approach </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3980">
                        <a:lnSpc>
                          <a:spcPct val="100000"/>
                        </a:lnSpc>
                        <a:spcBef>
                          <a:spcPts val="225"/>
                        </a:spcBef>
                      </a:pPr>
                      <a:r>
                        <a:rPr lang="en-GB" sz="1800" dirty="0">
                          <a:latin typeface="Times New Roman" panose="02020603050405020304" pitchFamily="18" charset="0"/>
                          <a:cs typeface="Times New Roman" panose="02020603050405020304" pitchFamily="18" charset="0"/>
                        </a:rPr>
                        <a:t>Ahsan </a:t>
                      </a:r>
                      <a:r>
                        <a:rPr lang="en-GB" sz="1800" dirty="0" err="1">
                          <a:latin typeface="Times New Roman" panose="02020603050405020304" pitchFamily="18" charset="0"/>
                          <a:cs typeface="Times New Roman" panose="02020603050405020304" pitchFamily="18" charset="0"/>
                        </a:rPr>
                        <a:t>Shabbir</a:t>
                      </a:r>
                      <a:r>
                        <a:rPr lang="en-GB" sz="1800" dirty="0">
                          <a:latin typeface="Times New Roman" panose="02020603050405020304" pitchFamily="18" charset="0"/>
                          <a:cs typeface="Times New Roman" panose="02020603050405020304" pitchFamily="18" charset="0"/>
                        </a:rPr>
                        <a:t>, Ibrahim M. </a:t>
                      </a:r>
                      <a:r>
                        <a:rPr lang="en-GB" sz="1800" dirty="0" err="1">
                          <a:latin typeface="Times New Roman" panose="02020603050405020304" pitchFamily="18" charset="0"/>
                          <a:cs typeface="Times New Roman" panose="02020603050405020304" pitchFamily="18" charset="0"/>
                        </a:rPr>
                        <a:t>Almanjahie</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Ammaranawazcheema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Inamullah</a:t>
                      </a:r>
                      <a:r>
                        <a:rPr lang="en-GB" sz="1800" dirty="0">
                          <a:latin typeface="Times New Roman" panose="02020603050405020304" pitchFamily="18" charset="0"/>
                          <a:cs typeface="Times New Roman" panose="02020603050405020304" pitchFamily="18" charset="0"/>
                        </a:rPr>
                        <a:t>.</a:t>
                      </a:r>
                      <a:endParaRPr sz="1800" dirty="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5250">
                        <a:lnSpc>
                          <a:spcPct val="100000"/>
                        </a:lnSpc>
                        <a:spcBef>
                          <a:spcPts val="300"/>
                        </a:spcBef>
                      </a:pPr>
                      <a:r>
                        <a:rPr lang="en-IN" dirty="0">
                          <a:latin typeface="Times New Roman" panose="02020603050405020304" pitchFamily="18" charset="0"/>
                          <a:cs typeface="Times New Roman" panose="02020603050405020304" pitchFamily="18" charset="0"/>
                        </a:rPr>
                        <a:t>2023</a:t>
                      </a:r>
                      <a:endParaRPr sz="1800" dirty="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6520" marR="408305">
                        <a:lnSpc>
                          <a:spcPct val="100800"/>
                        </a:lnSpc>
                        <a:spcBef>
                          <a:spcPts val="210"/>
                        </a:spcBef>
                      </a:pPr>
                      <a:r>
                        <a:rPr lang="en-GB" sz="1800" dirty="0">
                          <a:latin typeface="Times New Roman" panose="02020603050405020304" pitchFamily="18" charset="0"/>
                          <a:cs typeface="Times New Roman" panose="02020603050405020304" pitchFamily="18" charset="0"/>
                        </a:rPr>
                        <a:t>Stacking Ensemble Deep Learning (MLP, DNN, LSTM</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4E2CF"/>
                    </a:solidFill>
                  </a:tcPr>
                </a:tc>
                <a:tc>
                  <a:txBody>
                    <a:bodyPr/>
                    <a:lstStyle/>
                    <a:p>
                      <a:pPr marL="99060" marR="227965">
                        <a:lnSpc>
                          <a:spcPct val="100299"/>
                        </a:lnSpc>
                        <a:spcBef>
                          <a:spcPts val="220"/>
                        </a:spcBef>
                      </a:pPr>
                      <a:r>
                        <a:rPr lang="en-GB" sz="1800" dirty="0">
                          <a:latin typeface="Times New Roman" panose="02020603050405020304" pitchFamily="18" charset="0"/>
                          <a:cs typeface="Times New Roman" panose="02020603050405020304" pitchFamily="18" charset="0"/>
                        </a:rPr>
                        <a:t>Computationally intensive, complex to implement,</a:t>
                      </a:r>
                      <a:endParaRPr sz="1800" dirty="0">
                        <a:latin typeface="Times New Roman" panose="02020603050405020304" pitchFamily="18" charset="0"/>
                        <a:cs typeface="Times New Roman" panose="02020603050405020304" pitchFamily="18" charset="0"/>
                      </a:endParaRPr>
                    </a:p>
                  </a:txBody>
                  <a:tcPr marL="0" marR="0" marT="2794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4E2CF"/>
                    </a:solidFill>
                  </a:tcPr>
                </a:tc>
                <a:extLst>
                  <a:ext uri="{0D108BD9-81ED-4DB2-BD59-A6C34878D82A}">
                    <a16:rowId xmlns:a16="http://schemas.microsoft.com/office/drawing/2014/main" val="10001"/>
                  </a:ext>
                </a:extLst>
              </a:tr>
              <a:tr h="2560332">
                <a:tc>
                  <a:txBody>
                    <a:bodyPr/>
                    <a:lstStyle/>
                    <a:p>
                      <a:pPr marL="91440">
                        <a:lnSpc>
                          <a:spcPct val="100000"/>
                        </a:lnSpc>
                        <a:spcBef>
                          <a:spcPts val="250"/>
                        </a:spcBef>
                      </a:pPr>
                      <a:r>
                        <a:rPr sz="1800" spc="-15" dirty="0">
                          <a:latin typeface="Times New Roman" panose="02020603050405020304" pitchFamily="18" charset="0"/>
                          <a:cs typeface="Times New Roman" panose="02020603050405020304" pitchFamily="18" charset="0"/>
                        </a:rPr>
                        <a:t>4.</a:t>
                      </a:r>
                      <a:endParaRPr sz="1800" dirty="0">
                        <a:latin typeface="Times New Roman" panose="02020603050405020304" pitchFamily="18" charset="0"/>
                        <a:cs typeface="Times New Roman" panose="02020603050405020304" pitchFamily="18" charset="0"/>
                      </a:endParaRPr>
                    </a:p>
                  </a:txBody>
                  <a:tcPr marL="0" marR="0" marT="3175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2075" marR="238125">
                        <a:lnSpc>
                          <a:spcPct val="100800"/>
                        </a:lnSpc>
                        <a:spcBef>
                          <a:spcPts val="235"/>
                        </a:spcBef>
                      </a:pPr>
                      <a:r>
                        <a:rPr lang="en-GB" sz="1800" dirty="0">
                          <a:latin typeface="Times New Roman" panose="02020603050405020304" pitchFamily="18" charset="0"/>
                          <a:cs typeface="Times New Roman" panose="02020603050405020304" pitchFamily="18" charset="0"/>
                        </a:rPr>
                        <a:t>Emergency</a:t>
                      </a:r>
                      <a:r>
                        <a:rPr lang="en-GB" sz="1800" baseline="0" dirty="0">
                          <a:latin typeface="Times New Roman" panose="02020603050405020304" pitchFamily="18" charset="0"/>
                          <a:cs typeface="Times New Roman" panose="02020603050405020304" pitchFamily="18" charset="0"/>
                        </a:rPr>
                        <a:t> vehicle  detection using IOT in smart cities </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3980" marR="115570">
                        <a:lnSpc>
                          <a:spcPct val="100800"/>
                        </a:lnSpc>
                        <a:spcBef>
                          <a:spcPts val="235"/>
                        </a:spcBef>
                      </a:pPr>
                      <a:r>
                        <a:rPr lang="en-GB" sz="1800" dirty="0">
                          <a:latin typeface="Times New Roman" panose="02020603050405020304" pitchFamily="18" charset="0"/>
                          <a:cs typeface="Times New Roman" panose="02020603050405020304" pitchFamily="18" charset="0"/>
                        </a:rPr>
                        <a:t>Mahesh Kumar </a:t>
                      </a:r>
                      <a:r>
                        <a:rPr lang="en-GB" sz="1800" dirty="0" err="1">
                          <a:latin typeface="Times New Roman" panose="02020603050405020304" pitchFamily="18" charset="0"/>
                          <a:cs typeface="Times New Roman" panose="02020603050405020304" pitchFamily="18" charset="0"/>
                        </a:rPr>
                        <a:t>Thota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Prathibhavani</a:t>
                      </a:r>
                      <a:r>
                        <a:rPr lang="en-GB" sz="1800" dirty="0">
                          <a:latin typeface="Times New Roman" panose="02020603050405020304" pitchFamily="18" charset="0"/>
                          <a:cs typeface="Times New Roman" panose="02020603050405020304" pitchFamily="18" charset="0"/>
                        </a:rPr>
                        <a:t> P.M, </a:t>
                      </a:r>
                      <a:r>
                        <a:rPr lang="en-GB" sz="1800" dirty="0" err="1">
                          <a:latin typeface="Times New Roman" panose="02020603050405020304" pitchFamily="18" charset="0"/>
                          <a:cs typeface="Times New Roman" panose="02020603050405020304" pitchFamily="18" charset="0"/>
                        </a:rPr>
                        <a:t>Shruthi</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Gujja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Decksha</a:t>
                      </a:r>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Ravula</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5250">
                        <a:lnSpc>
                          <a:spcPct val="100000"/>
                        </a:lnSpc>
                        <a:spcBef>
                          <a:spcPts val="325"/>
                        </a:spcBef>
                      </a:pPr>
                      <a:r>
                        <a:rPr lang="en-IN" dirty="0">
                          <a:latin typeface="Times New Roman" panose="02020603050405020304" pitchFamily="18" charset="0"/>
                          <a:cs typeface="Times New Roman" panose="02020603050405020304" pitchFamily="18" charset="0"/>
                        </a:rPr>
                        <a:t>2023</a:t>
                      </a:r>
                      <a:endParaRPr sz="1800" dirty="0">
                        <a:latin typeface="Times New Roman" panose="02020603050405020304" pitchFamily="18" charset="0"/>
                        <a:cs typeface="Times New Roman" panose="02020603050405020304" pitchFamily="18" charset="0"/>
                      </a:endParaRPr>
                    </a:p>
                  </a:txBody>
                  <a:tcPr marL="0" marR="0" marT="4127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6520" marR="216535">
                        <a:lnSpc>
                          <a:spcPct val="100800"/>
                        </a:lnSpc>
                        <a:spcBef>
                          <a:spcPts val="235"/>
                        </a:spcBef>
                      </a:pPr>
                      <a:r>
                        <a:rPr lang="en-GB" sz="1800" dirty="0">
                          <a:latin typeface="Times New Roman" panose="02020603050405020304" pitchFamily="18" charset="0"/>
                          <a:cs typeface="Times New Roman" panose="02020603050405020304" pitchFamily="18" charset="0"/>
                        </a:rPr>
                        <a:t>Computer Vision Algorithms, </a:t>
                      </a:r>
                      <a:r>
                        <a:rPr lang="en-GB" sz="1800" dirty="0" err="1">
                          <a:latin typeface="Times New Roman" panose="02020603050405020304" pitchFamily="18" charset="0"/>
                          <a:cs typeface="Times New Roman" panose="02020603050405020304" pitchFamily="18" charset="0"/>
                        </a:rPr>
                        <a:t>loT</a:t>
                      </a:r>
                      <a:r>
                        <a:rPr lang="en-GB" sz="1800" dirty="0">
                          <a:latin typeface="Times New Roman" panose="02020603050405020304" pitchFamily="18" charset="0"/>
                          <a:cs typeface="Times New Roman" panose="02020603050405020304" pitchFamily="18" charset="0"/>
                        </a:rPr>
                        <a:t>-based Detection, Edge Computing-based Processing</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BF0E9"/>
                    </a:solidFill>
                  </a:tcPr>
                </a:tc>
                <a:tc>
                  <a:txBody>
                    <a:bodyPr/>
                    <a:lstStyle/>
                    <a:p>
                      <a:pPr marL="99060" marR="99060">
                        <a:lnSpc>
                          <a:spcPct val="100400"/>
                        </a:lnSpc>
                        <a:spcBef>
                          <a:spcPts val="244"/>
                        </a:spcBef>
                      </a:pPr>
                      <a:r>
                        <a:rPr lang="en-GB" sz="1800" dirty="0">
                          <a:latin typeface="Times New Roman" panose="02020603050405020304" pitchFamily="18" charset="0"/>
                          <a:cs typeface="Times New Roman" panose="02020603050405020304" pitchFamily="18" charset="0"/>
                        </a:rPr>
                        <a:t>Requires high computational resources and infrastructure for deployment</a:t>
                      </a:r>
                      <a:endParaRPr sz="1800" dirty="0">
                        <a:latin typeface="Times New Roman" panose="02020603050405020304" pitchFamily="18" charset="0"/>
                        <a:cs typeface="Times New Roman" panose="02020603050405020304" pitchFamily="18" charset="0"/>
                      </a:endParaRPr>
                    </a:p>
                  </a:txBody>
                  <a:tcPr marL="0" marR="0" marT="31114"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BF0E9"/>
                    </a:solidFill>
                  </a:tcPr>
                </a:tc>
                <a:extLst>
                  <a:ext uri="{0D108BD9-81ED-4DB2-BD59-A6C34878D82A}">
                    <a16:rowId xmlns:a16="http://schemas.microsoft.com/office/drawing/2014/main" val="10002"/>
                  </a:ext>
                </a:extLst>
              </a:tr>
            </a:tbl>
          </a:graphicData>
        </a:graphic>
      </p:graphicFrame>
      <p:sp>
        <p:nvSpPr>
          <p:cNvPr id="4" name="TextBox 3"/>
          <p:cNvSpPr txBox="1"/>
          <p:nvPr/>
        </p:nvSpPr>
        <p:spPr>
          <a:xfrm>
            <a:off x="11811000" y="6477000"/>
            <a:ext cx="228600" cy="369332"/>
          </a:xfrm>
          <a:prstGeom prst="rect">
            <a:avLst/>
          </a:prstGeom>
          <a:noFill/>
        </p:spPr>
        <p:txBody>
          <a:bodyPr wrap="square" rtlCol="0">
            <a:spAutoFit/>
          </a:bodyPr>
          <a:lstStyle/>
          <a:p>
            <a:r>
              <a:rPr lang="en-GB" b="1" dirty="0"/>
              <a:t>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483929481"/>
              </p:ext>
            </p:extLst>
          </p:nvPr>
        </p:nvGraphicFramePr>
        <p:xfrm>
          <a:off x="505282" y="509143"/>
          <a:ext cx="11229519" cy="5827000"/>
        </p:xfrm>
        <a:graphic>
          <a:graphicData uri="http://schemas.openxmlformats.org/drawingml/2006/table">
            <a:tbl>
              <a:tblPr firstRow="1" bandRow="1">
                <a:tableStyleId>{2D5ABB26-0587-4C30-8999-92F81FD0307C}</a:tableStyleId>
              </a:tblPr>
              <a:tblGrid>
                <a:gridCol w="920466">
                  <a:extLst>
                    <a:ext uri="{9D8B030D-6E8A-4147-A177-3AD203B41FA5}">
                      <a16:colId xmlns:a16="http://schemas.microsoft.com/office/drawing/2014/main" val="20000"/>
                    </a:ext>
                  </a:extLst>
                </a:gridCol>
                <a:gridCol w="2568971">
                  <a:extLst>
                    <a:ext uri="{9D8B030D-6E8A-4147-A177-3AD203B41FA5}">
                      <a16:colId xmlns:a16="http://schemas.microsoft.com/office/drawing/2014/main" val="20001"/>
                    </a:ext>
                  </a:extLst>
                </a:gridCol>
                <a:gridCol w="2304345">
                  <a:extLst>
                    <a:ext uri="{9D8B030D-6E8A-4147-A177-3AD203B41FA5}">
                      <a16:colId xmlns:a16="http://schemas.microsoft.com/office/drawing/2014/main" val="20002"/>
                    </a:ext>
                  </a:extLst>
                </a:gridCol>
                <a:gridCol w="1641521">
                  <a:extLst>
                    <a:ext uri="{9D8B030D-6E8A-4147-A177-3AD203B41FA5}">
                      <a16:colId xmlns:a16="http://schemas.microsoft.com/office/drawing/2014/main" val="20003"/>
                    </a:ext>
                  </a:extLst>
                </a:gridCol>
                <a:gridCol w="1967754">
                  <a:extLst>
                    <a:ext uri="{9D8B030D-6E8A-4147-A177-3AD203B41FA5}">
                      <a16:colId xmlns:a16="http://schemas.microsoft.com/office/drawing/2014/main" val="20004"/>
                    </a:ext>
                  </a:extLst>
                </a:gridCol>
                <a:gridCol w="1826462">
                  <a:extLst>
                    <a:ext uri="{9D8B030D-6E8A-4147-A177-3AD203B41FA5}">
                      <a16:colId xmlns:a16="http://schemas.microsoft.com/office/drawing/2014/main" val="20006"/>
                    </a:ext>
                  </a:extLst>
                </a:gridCol>
              </a:tblGrid>
              <a:tr h="925576">
                <a:tc>
                  <a:txBody>
                    <a:bodyPr/>
                    <a:lstStyle/>
                    <a:p>
                      <a:pPr marL="91440">
                        <a:lnSpc>
                          <a:spcPct val="100000"/>
                        </a:lnSpc>
                        <a:spcBef>
                          <a:spcPts val="215"/>
                        </a:spcBef>
                      </a:pPr>
                      <a:r>
                        <a:rPr sz="1800" b="1" spc="-15" dirty="0">
                          <a:solidFill>
                            <a:srgbClr val="FFFFFF"/>
                          </a:solidFill>
                          <a:latin typeface="Times New Roman" panose="02020603050405020304" pitchFamily="18" charset="0"/>
                          <a:cs typeface="Times New Roman" panose="02020603050405020304" pitchFamily="18" charset="0"/>
                        </a:rPr>
                        <a:t>S.NO</a:t>
                      </a:r>
                      <a:endParaRPr sz="18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2075">
                        <a:lnSpc>
                          <a:spcPct val="100000"/>
                        </a:lnSpc>
                        <a:spcBef>
                          <a:spcPts val="215"/>
                        </a:spcBef>
                      </a:pPr>
                      <a:r>
                        <a:rPr sz="1800" b="1" spc="-135" dirty="0">
                          <a:solidFill>
                            <a:srgbClr val="FFFFFF"/>
                          </a:solidFill>
                          <a:latin typeface="Times New Roman" panose="02020603050405020304" pitchFamily="18" charset="0"/>
                          <a:cs typeface="Times New Roman" panose="02020603050405020304" pitchFamily="18" charset="0"/>
                        </a:rPr>
                        <a:t>P</a:t>
                      </a:r>
                      <a:r>
                        <a:rPr sz="1800" b="1" spc="30" dirty="0">
                          <a:solidFill>
                            <a:srgbClr val="FFFFFF"/>
                          </a:solidFill>
                          <a:latin typeface="Times New Roman" panose="02020603050405020304" pitchFamily="18" charset="0"/>
                          <a:cs typeface="Times New Roman" panose="02020603050405020304" pitchFamily="18" charset="0"/>
                        </a:rPr>
                        <a:t>A</a:t>
                      </a:r>
                      <a:r>
                        <a:rPr sz="1800" b="1" spc="15"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R</a:t>
                      </a:r>
                      <a:r>
                        <a:rPr sz="1800" b="1" spc="-75" dirty="0">
                          <a:solidFill>
                            <a:srgbClr val="FFFFFF"/>
                          </a:solidFill>
                          <a:latin typeface="Times New Roman" panose="02020603050405020304" pitchFamily="18" charset="0"/>
                          <a:cs typeface="Times New Roman" panose="02020603050405020304" pitchFamily="18" charset="0"/>
                        </a:rPr>
                        <a:t> </a:t>
                      </a:r>
                      <a:r>
                        <a:rPr sz="1800" b="1" spc="5" dirty="0">
                          <a:solidFill>
                            <a:srgbClr val="FFFFFF"/>
                          </a:solidFill>
                          <a:latin typeface="Times New Roman" panose="02020603050405020304" pitchFamily="18" charset="0"/>
                          <a:cs typeface="Times New Roman" panose="02020603050405020304" pitchFamily="18" charset="0"/>
                        </a:rPr>
                        <a:t>T</a:t>
                      </a:r>
                      <a:r>
                        <a:rPr sz="1800" b="1" spc="-30" dirty="0">
                          <a:solidFill>
                            <a:srgbClr val="FFFFFF"/>
                          </a:solidFill>
                          <a:latin typeface="Times New Roman" panose="02020603050405020304" pitchFamily="18" charset="0"/>
                          <a:cs typeface="Times New Roman" panose="02020603050405020304" pitchFamily="18" charset="0"/>
                        </a:rPr>
                        <a:t>I</a:t>
                      </a: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L</a:t>
                      </a:r>
                      <a:r>
                        <a:rPr sz="1800" b="1" dirty="0">
                          <a:solidFill>
                            <a:srgbClr val="FFFFFF"/>
                          </a:solidFill>
                          <a:latin typeface="Times New Roman" panose="02020603050405020304" pitchFamily="18" charset="0"/>
                          <a:cs typeface="Times New Roman" panose="02020603050405020304" pitchFamily="18" charset="0"/>
                        </a:rPr>
                        <a:t>E</a:t>
                      </a:r>
                      <a:endParaRPr sz="1800" dirty="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398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AUTHOR</a:t>
                      </a:r>
                      <a:r>
                        <a:rPr sz="1800" b="1" spc="-100"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NAME</a:t>
                      </a:r>
                      <a:endParaRPr sz="1800">
                        <a:latin typeface="Times New Roman" panose="02020603050405020304" pitchFamily="18" charset="0"/>
                        <a:cs typeface="Times New Roman" panose="02020603050405020304" pitchFamily="18" charset="0"/>
                      </a:endParaRPr>
                    </a:p>
                  </a:txBody>
                  <a:tcPr marL="0" marR="0" marT="273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5885" marR="247015">
                        <a:lnSpc>
                          <a:spcPct val="100800"/>
                        </a:lnSpc>
                        <a:spcBef>
                          <a:spcPts val="200"/>
                        </a:spcBef>
                      </a:pPr>
                      <a:r>
                        <a:rPr sz="1800" b="1" dirty="0">
                          <a:solidFill>
                            <a:srgbClr val="FFFFFF"/>
                          </a:solidFill>
                          <a:latin typeface="Times New Roman" panose="02020603050405020304" pitchFamily="18" charset="0"/>
                          <a:cs typeface="Times New Roman" panose="02020603050405020304" pitchFamily="18" charset="0"/>
                        </a:rPr>
                        <a:t>YEAR </a:t>
                      </a:r>
                      <a:r>
                        <a:rPr sz="1800" b="1" spc="5" dirty="0">
                          <a:solidFill>
                            <a:srgbClr val="FFFFFF"/>
                          </a:solidFill>
                          <a:latin typeface="Times New Roman" panose="02020603050405020304" pitchFamily="18" charset="0"/>
                          <a:cs typeface="Times New Roman" panose="02020603050405020304" pitchFamily="18" charset="0"/>
                        </a:rPr>
                        <a:t> </a:t>
                      </a:r>
                      <a:r>
                        <a:rPr sz="1800" b="1" spc="10" dirty="0">
                          <a:solidFill>
                            <a:srgbClr val="FFFFFF"/>
                          </a:solidFill>
                          <a:latin typeface="Times New Roman" panose="02020603050405020304" pitchFamily="18" charset="0"/>
                          <a:cs typeface="Times New Roman" panose="02020603050405020304" pitchFamily="18" charset="0"/>
                        </a:rPr>
                        <a:t>P</a:t>
                      </a:r>
                      <a:r>
                        <a:rPr sz="1800" b="1" spc="20" dirty="0">
                          <a:solidFill>
                            <a:srgbClr val="FFFFFF"/>
                          </a:solidFill>
                          <a:latin typeface="Times New Roman" panose="02020603050405020304" pitchFamily="18" charset="0"/>
                          <a:cs typeface="Times New Roman" panose="02020603050405020304" pitchFamily="18" charset="0"/>
                        </a:rPr>
                        <a:t>U</a:t>
                      </a:r>
                      <a:r>
                        <a:rPr sz="1800" b="1" spc="-40" dirty="0">
                          <a:solidFill>
                            <a:srgbClr val="FFFFFF"/>
                          </a:solidFill>
                          <a:latin typeface="Times New Roman" panose="02020603050405020304" pitchFamily="18" charset="0"/>
                          <a:cs typeface="Times New Roman" panose="02020603050405020304" pitchFamily="18" charset="0"/>
                        </a:rPr>
                        <a:t>B</a:t>
                      </a:r>
                      <a:r>
                        <a:rPr sz="1800" b="1" spc="-15" dirty="0">
                          <a:solidFill>
                            <a:srgbClr val="FFFFFF"/>
                          </a:solidFill>
                          <a:latin typeface="Times New Roman" panose="02020603050405020304" pitchFamily="18" charset="0"/>
                          <a:cs typeface="Times New Roman" panose="02020603050405020304" pitchFamily="18" charset="0"/>
                        </a:rPr>
                        <a:t>L</a:t>
                      </a:r>
                      <a:r>
                        <a:rPr sz="1800" b="1" spc="-30" dirty="0">
                          <a:solidFill>
                            <a:srgbClr val="FFFFFF"/>
                          </a:solidFill>
                          <a:latin typeface="Times New Roman" panose="02020603050405020304" pitchFamily="18" charset="0"/>
                          <a:cs typeface="Times New Roman" panose="02020603050405020304" pitchFamily="18" charset="0"/>
                        </a:rPr>
                        <a:t>IS</a:t>
                      </a:r>
                      <a:r>
                        <a:rPr sz="1800" b="1" spc="-15" dirty="0">
                          <a:solidFill>
                            <a:srgbClr val="FFFFFF"/>
                          </a:solidFill>
                          <a:latin typeface="Times New Roman" panose="02020603050405020304" pitchFamily="18" charset="0"/>
                          <a:cs typeface="Times New Roman" panose="02020603050405020304" pitchFamily="18" charset="0"/>
                        </a:rPr>
                        <a:t>H</a:t>
                      </a:r>
                      <a:r>
                        <a:rPr sz="1800" b="1" spc="15" dirty="0">
                          <a:solidFill>
                            <a:srgbClr val="FFFFFF"/>
                          </a:solidFill>
                          <a:latin typeface="Times New Roman" panose="02020603050405020304" pitchFamily="18" charset="0"/>
                          <a:cs typeface="Times New Roman" panose="02020603050405020304" pitchFamily="18" charset="0"/>
                        </a:rPr>
                        <a:t>E</a:t>
                      </a:r>
                      <a:r>
                        <a:rPr sz="1800" b="1" dirty="0">
                          <a:solidFill>
                            <a:srgbClr val="FFFFFF"/>
                          </a:solidFill>
                          <a:latin typeface="Times New Roman" panose="02020603050405020304" pitchFamily="18" charset="0"/>
                          <a:cs typeface="Times New Roman" panose="02020603050405020304" pitchFamily="18" charset="0"/>
                        </a:rPr>
                        <a:t>D</a:t>
                      </a:r>
                      <a:endParaRPr sz="180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6520" marR="463550">
                        <a:lnSpc>
                          <a:spcPct val="100800"/>
                        </a:lnSpc>
                        <a:spcBef>
                          <a:spcPts val="200"/>
                        </a:spcBef>
                      </a:pPr>
                      <a:r>
                        <a:rPr sz="1800" b="1" spc="5" dirty="0">
                          <a:solidFill>
                            <a:srgbClr val="FFFFFF"/>
                          </a:solidFill>
                          <a:latin typeface="Times New Roman" panose="02020603050405020304" pitchFamily="18" charset="0"/>
                          <a:cs typeface="Times New Roman" panose="02020603050405020304" pitchFamily="18" charset="0"/>
                        </a:rPr>
                        <a:t>T</a:t>
                      </a:r>
                      <a:r>
                        <a:rPr sz="1800" b="1" spc="15" dirty="0">
                          <a:solidFill>
                            <a:srgbClr val="FFFFFF"/>
                          </a:solidFill>
                          <a:latin typeface="Times New Roman" panose="02020603050405020304" pitchFamily="18" charset="0"/>
                          <a:cs typeface="Times New Roman" panose="02020603050405020304" pitchFamily="18" charset="0"/>
                        </a:rPr>
                        <a:t>EC</a:t>
                      </a:r>
                      <a:r>
                        <a:rPr sz="1800" b="1" spc="-15" dirty="0">
                          <a:solidFill>
                            <a:srgbClr val="FFFFFF"/>
                          </a:solidFill>
                          <a:latin typeface="Times New Roman" panose="02020603050405020304" pitchFamily="18" charset="0"/>
                          <a:cs typeface="Times New Roman" panose="02020603050405020304" pitchFamily="18" charset="0"/>
                        </a:rPr>
                        <a:t>H</a:t>
                      </a:r>
                      <a:r>
                        <a:rPr sz="1800" b="1" spc="10" dirty="0">
                          <a:solidFill>
                            <a:srgbClr val="FFFFFF"/>
                          </a:solidFill>
                          <a:latin typeface="Times New Roman" panose="02020603050405020304" pitchFamily="18" charset="0"/>
                          <a:cs typeface="Times New Roman" panose="02020603050405020304" pitchFamily="18" charset="0"/>
                        </a:rPr>
                        <a:t>N</a:t>
                      </a:r>
                      <a:r>
                        <a:rPr sz="1800" b="1" spc="-30" dirty="0">
                          <a:solidFill>
                            <a:srgbClr val="FFFFFF"/>
                          </a:solidFill>
                          <a:latin typeface="Times New Roman" panose="02020603050405020304" pitchFamily="18" charset="0"/>
                          <a:cs typeface="Times New Roman" panose="02020603050405020304" pitchFamily="18" charset="0"/>
                        </a:rPr>
                        <a:t>I</a:t>
                      </a:r>
                      <a:r>
                        <a:rPr sz="1800" b="1" spc="-40" dirty="0">
                          <a:solidFill>
                            <a:srgbClr val="FFFFFF"/>
                          </a:solidFill>
                          <a:latin typeface="Times New Roman" panose="02020603050405020304" pitchFamily="18" charset="0"/>
                          <a:cs typeface="Times New Roman" panose="02020603050405020304" pitchFamily="18" charset="0"/>
                        </a:rPr>
                        <a:t>Q</a:t>
                      </a:r>
                      <a:r>
                        <a:rPr sz="1800" b="1" spc="20" dirty="0">
                          <a:solidFill>
                            <a:srgbClr val="FFFFFF"/>
                          </a:solidFill>
                          <a:latin typeface="Times New Roman" panose="02020603050405020304" pitchFamily="18" charset="0"/>
                          <a:cs typeface="Times New Roman" panose="02020603050405020304" pitchFamily="18" charset="0"/>
                        </a:rPr>
                        <a:t>U</a:t>
                      </a:r>
                      <a:r>
                        <a:rPr sz="1800" b="1" dirty="0">
                          <a:solidFill>
                            <a:srgbClr val="FFFFFF"/>
                          </a:solidFill>
                          <a:latin typeface="Times New Roman" panose="02020603050405020304" pitchFamily="18" charset="0"/>
                          <a:cs typeface="Times New Roman" panose="02020603050405020304" pitchFamily="18" charset="0"/>
                        </a:rPr>
                        <a:t>E  USED</a:t>
                      </a:r>
                      <a:endParaRPr sz="1800" dirty="0">
                        <a:latin typeface="Times New Roman" panose="02020603050405020304" pitchFamily="18" charset="0"/>
                        <a:cs typeface="Times New Roman" panose="02020603050405020304" pitchFamily="18" charset="0"/>
                      </a:endParaRPr>
                    </a:p>
                  </a:txBody>
                  <a:tcPr marL="0" marR="0" marT="2540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C7C30"/>
                    </a:solidFill>
                  </a:tcPr>
                </a:tc>
                <a:tc>
                  <a:txBody>
                    <a:bodyPr/>
                    <a:lstStyle/>
                    <a:p>
                      <a:pPr marL="99060">
                        <a:lnSpc>
                          <a:spcPct val="100000"/>
                        </a:lnSpc>
                        <a:spcBef>
                          <a:spcPts val="215"/>
                        </a:spcBef>
                      </a:pPr>
                      <a:r>
                        <a:rPr sz="1800" b="1" dirty="0">
                          <a:solidFill>
                            <a:srgbClr val="FFFFFF"/>
                          </a:solidFill>
                          <a:latin typeface="Times New Roman" panose="02020603050405020304" pitchFamily="18" charset="0"/>
                          <a:cs typeface="Times New Roman" panose="02020603050405020304" pitchFamily="18" charset="0"/>
                        </a:rPr>
                        <a:t>DEMERIT</a:t>
                      </a:r>
                      <a:endParaRPr sz="1800" dirty="0">
                        <a:latin typeface="Times New Roman" panose="02020603050405020304" pitchFamily="18" charset="0"/>
                        <a:cs typeface="Times New Roman" panose="02020603050405020304" pitchFamily="18" charset="0"/>
                      </a:endParaRPr>
                    </a:p>
                  </a:txBody>
                  <a:tcPr marL="0" marR="0" marT="27305"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38100" cap="flat" cmpd="sng" algn="ctr">
                      <a:solidFill>
                        <a:srgbClr val="FFFFFF"/>
                      </a:solidFill>
                      <a:prstDash val="solid"/>
                      <a:round/>
                      <a:headEnd type="none" w="med" len="med"/>
                      <a:tailEnd type="none" w="med" len="med"/>
                    </a:lnB>
                    <a:solidFill>
                      <a:srgbClr val="EC7C30"/>
                    </a:solidFill>
                  </a:tcPr>
                </a:tc>
                <a:extLst>
                  <a:ext uri="{0D108BD9-81ED-4DB2-BD59-A6C34878D82A}">
                    <a16:rowId xmlns:a16="http://schemas.microsoft.com/office/drawing/2014/main" val="10000"/>
                  </a:ext>
                </a:extLst>
              </a:tr>
              <a:tr h="2341117">
                <a:tc>
                  <a:txBody>
                    <a:bodyPr/>
                    <a:lstStyle/>
                    <a:p>
                      <a:pPr marL="91440">
                        <a:lnSpc>
                          <a:spcPct val="100000"/>
                        </a:lnSpc>
                        <a:spcBef>
                          <a:spcPts val="225"/>
                        </a:spcBef>
                      </a:pPr>
                      <a:r>
                        <a:rPr sz="1800" spc="-15" dirty="0">
                          <a:latin typeface="Times New Roman" panose="02020603050405020304" pitchFamily="18" charset="0"/>
                          <a:cs typeface="Times New Roman" panose="02020603050405020304" pitchFamily="18" charset="0"/>
                        </a:rPr>
                        <a:t>5.</a:t>
                      </a:r>
                      <a:endParaRPr sz="1800">
                        <a:latin typeface="Times New Roman" panose="02020603050405020304" pitchFamily="18" charset="0"/>
                        <a:cs typeface="Times New Roman" panose="02020603050405020304" pitchFamily="18" charset="0"/>
                      </a:endParaRPr>
                    </a:p>
                  </a:txBody>
                  <a:tcPr marL="0" marR="0" marT="2857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2075" marR="207645">
                        <a:lnSpc>
                          <a:spcPct val="100800"/>
                        </a:lnSpc>
                        <a:spcBef>
                          <a:spcPts val="210"/>
                        </a:spcBef>
                      </a:pPr>
                      <a:r>
                        <a:rPr lang="en-GB" sz="1800" dirty="0" err="1">
                          <a:latin typeface="Times New Roman" panose="02020603050405020304" pitchFamily="18" charset="0"/>
                          <a:cs typeface="Times New Roman" panose="02020603050405020304" pitchFamily="18" charset="0"/>
                        </a:rPr>
                        <a:t>Cooridinate</a:t>
                      </a:r>
                      <a:r>
                        <a:rPr lang="en-GB" sz="1800" baseline="0" dirty="0">
                          <a:latin typeface="Times New Roman" panose="02020603050405020304" pitchFamily="18" charset="0"/>
                          <a:cs typeface="Times New Roman" panose="02020603050405020304" pitchFamily="18" charset="0"/>
                        </a:rPr>
                        <a:t>  attention enhanced adaptive spatiotemporal convolutional network for traffic flow forecasting</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3980" marR="311150">
                        <a:lnSpc>
                          <a:spcPct val="100899"/>
                        </a:lnSpc>
                        <a:spcBef>
                          <a:spcPts val="204"/>
                        </a:spcBef>
                      </a:pPr>
                      <a:r>
                        <a:rPr lang="en-GB" sz="1800" dirty="0" err="1">
                          <a:latin typeface="Times New Roman" panose="02020603050405020304" pitchFamily="18" charset="0"/>
                          <a:cs typeface="Times New Roman" panose="02020603050405020304" pitchFamily="18" charset="0"/>
                        </a:rPr>
                        <a:t>Siwei</a:t>
                      </a:r>
                      <a:r>
                        <a:rPr lang="en-GB" sz="1800" dirty="0">
                          <a:latin typeface="Times New Roman" panose="02020603050405020304" pitchFamily="18" charset="0"/>
                          <a:cs typeface="Times New Roman" panose="02020603050405020304" pitchFamily="18" charset="0"/>
                        </a:rPr>
                        <a:t> Wei, </a:t>
                      </a:r>
                      <a:r>
                        <a:rPr lang="en-GB" sz="1800" dirty="0" err="1">
                          <a:latin typeface="Times New Roman" panose="02020603050405020304" pitchFamily="18" charset="0"/>
                          <a:cs typeface="Times New Roman" panose="02020603050405020304" pitchFamily="18" charset="0"/>
                        </a:rPr>
                        <a:t>Sichen</a:t>
                      </a:r>
                      <a:r>
                        <a:rPr lang="en-GB" sz="1800" dirty="0">
                          <a:latin typeface="Times New Roman" panose="02020603050405020304" pitchFamily="18" charset="0"/>
                          <a:cs typeface="Times New Roman" panose="02020603050405020304" pitchFamily="18" charset="0"/>
                        </a:rPr>
                        <a:t> Shen, </a:t>
                      </a:r>
                      <a:r>
                        <a:rPr lang="en-GB" sz="1800" dirty="0" err="1">
                          <a:latin typeface="Times New Roman" panose="02020603050405020304" pitchFamily="18" charset="0"/>
                          <a:cs typeface="Times New Roman" panose="02020603050405020304" pitchFamily="18" charset="0"/>
                        </a:rPr>
                        <a:t>Donghua</a:t>
                      </a:r>
                      <a:r>
                        <a:rPr lang="en-GB" sz="1800" dirty="0">
                          <a:latin typeface="Times New Roman" panose="02020603050405020304" pitchFamily="18" charset="0"/>
                          <a:cs typeface="Times New Roman" panose="02020603050405020304" pitchFamily="18" charset="0"/>
                        </a:rPr>
                        <a:t> Liu, </a:t>
                      </a:r>
                      <a:r>
                        <a:rPr lang="en-GB" sz="1800" dirty="0" err="1">
                          <a:latin typeface="Times New Roman" panose="02020603050405020304" pitchFamily="18" charset="0"/>
                          <a:cs typeface="Times New Roman" panose="02020603050405020304" pitchFamily="18" charset="0"/>
                        </a:rPr>
                        <a:t>Yanan</a:t>
                      </a:r>
                      <a:r>
                        <a:rPr lang="en-GB" sz="1800" dirty="0">
                          <a:latin typeface="Times New Roman" panose="02020603050405020304" pitchFamily="18" charset="0"/>
                          <a:cs typeface="Times New Roman" panose="02020603050405020304" pitchFamily="18" charset="0"/>
                        </a:rPr>
                        <a:t> Song, </a:t>
                      </a:r>
                      <a:r>
                        <a:rPr lang="en-GB" sz="1800" dirty="0" err="1">
                          <a:latin typeface="Times New Roman" panose="02020603050405020304" pitchFamily="18" charset="0"/>
                          <a:cs typeface="Times New Roman" panose="02020603050405020304" pitchFamily="18" charset="0"/>
                        </a:rPr>
                        <a:t>Rong</a:t>
                      </a:r>
                      <a:r>
                        <a:rPr lang="en-GB" sz="1800" dirty="0">
                          <a:latin typeface="Times New Roman" panose="02020603050405020304" pitchFamily="18" charset="0"/>
                          <a:cs typeface="Times New Roman" panose="02020603050405020304" pitchFamily="18" charset="0"/>
                        </a:rPr>
                        <a:t> Gao, </a:t>
                      </a:r>
                      <a:r>
                        <a:rPr lang="en-GB" sz="1800" dirty="0" err="1">
                          <a:latin typeface="Times New Roman" panose="02020603050405020304" pitchFamily="18" charset="0"/>
                          <a:cs typeface="Times New Roman" panose="02020603050405020304" pitchFamily="18" charset="0"/>
                        </a:rPr>
                        <a:t>Chunzhi</a:t>
                      </a:r>
                      <a:r>
                        <a:rPr lang="en-GB" sz="1800" dirty="0">
                          <a:latin typeface="Times New Roman" panose="02020603050405020304" pitchFamily="18" charset="0"/>
                          <a:cs typeface="Times New Roman" panose="02020603050405020304" pitchFamily="18" charset="0"/>
                        </a:rPr>
                        <a:t> Wang</a:t>
                      </a:r>
                      <a:endParaRPr sz="1800" dirty="0">
                        <a:latin typeface="Times New Roman" panose="02020603050405020304" pitchFamily="18" charset="0"/>
                        <a:cs typeface="Times New Roman" panose="02020603050405020304" pitchFamily="18" charset="0"/>
                      </a:endParaRPr>
                    </a:p>
                  </a:txBody>
                  <a:tcPr marL="0" marR="0" marT="2603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5885">
                        <a:lnSpc>
                          <a:spcPct val="100000"/>
                        </a:lnSpc>
                        <a:spcBef>
                          <a:spcPts val="300"/>
                        </a:spcBef>
                      </a:pPr>
                      <a:r>
                        <a:rPr lang="en-IN" dirty="0">
                          <a:latin typeface="Times New Roman" panose="02020603050405020304" pitchFamily="18" charset="0"/>
                          <a:cs typeface="Times New Roman" panose="02020603050405020304" pitchFamily="18" charset="0"/>
                        </a:rPr>
                        <a:t>2024</a:t>
                      </a:r>
                      <a:endParaRPr sz="1800" dirty="0">
                        <a:latin typeface="Times New Roman" panose="02020603050405020304" pitchFamily="18" charset="0"/>
                        <a:cs typeface="Times New Roman" panose="02020603050405020304" pitchFamily="18" charset="0"/>
                      </a:endParaRPr>
                    </a:p>
                  </a:txBody>
                  <a:tcPr marL="0" marR="0" marT="3810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6520" marR="189865">
                        <a:lnSpc>
                          <a:spcPct val="100800"/>
                        </a:lnSpc>
                        <a:spcBef>
                          <a:spcPts val="210"/>
                        </a:spcBef>
                      </a:pPr>
                      <a:r>
                        <a:rPr lang="en-GB" dirty="0" err="1">
                          <a:latin typeface="Times New Roman" panose="02020603050405020304" pitchFamily="18" charset="0"/>
                          <a:cs typeface="Times New Roman" panose="02020603050405020304" pitchFamily="18" charset="0"/>
                        </a:rPr>
                        <a:t>Spatio</a:t>
                      </a:r>
                      <a:r>
                        <a:rPr lang="en-GB" dirty="0">
                          <a:latin typeface="Times New Roman" panose="02020603050405020304" pitchFamily="18" charset="0"/>
                          <a:cs typeface="Times New Roman" panose="02020603050405020304" pitchFamily="18" charset="0"/>
                        </a:rPr>
                        <a:t> Temporal Graph Neural Networks (STGNN), Coordinate Attention Mechanism</a:t>
                      </a:r>
                      <a:endParaRPr sz="1800" dirty="0">
                        <a:latin typeface="Times New Roman" panose="02020603050405020304" pitchFamily="18" charset="0"/>
                        <a:cs typeface="Times New Roman" panose="02020603050405020304" pitchFamily="18" charset="0"/>
                      </a:endParaRPr>
                    </a:p>
                  </a:txBody>
                  <a:tcPr marL="0" marR="0" marT="266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D6CD"/>
                    </a:solidFill>
                  </a:tcPr>
                </a:tc>
                <a:tc>
                  <a:txBody>
                    <a:bodyPr/>
                    <a:lstStyle/>
                    <a:p>
                      <a:pPr marL="99060" marR="85090">
                        <a:lnSpc>
                          <a:spcPct val="100800"/>
                        </a:lnSpc>
                        <a:spcBef>
                          <a:spcPts val="210"/>
                        </a:spcBef>
                      </a:pPr>
                      <a:r>
                        <a:rPr lang="en-GB" sz="1800" dirty="0">
                          <a:latin typeface="Times New Roman" panose="02020603050405020304" pitchFamily="18" charset="0"/>
                          <a:cs typeface="Times New Roman" panose="02020603050405020304" pitchFamily="18" charset="0"/>
                        </a:rPr>
                        <a:t>High computational cost for real-time use.</a:t>
                      </a:r>
                      <a:endParaRPr sz="1800" dirty="0">
                        <a:latin typeface="Times New Roman" panose="02020603050405020304" pitchFamily="18" charset="0"/>
                        <a:cs typeface="Times New Roman" panose="02020603050405020304" pitchFamily="18" charset="0"/>
                      </a:endParaRPr>
                    </a:p>
                  </a:txBody>
                  <a:tcPr marL="0" marR="0" marT="26670" marB="0">
                    <a:lnL w="12700" cap="flat" cmpd="sng" algn="ctr">
                      <a:solidFill>
                        <a:srgbClr val="FFFFFF"/>
                      </a:solidFill>
                      <a:prstDash val="solid"/>
                      <a:round/>
                      <a:headEnd type="none" w="med" len="med"/>
                      <a:tailEnd type="none" w="med" len="med"/>
                    </a:lnL>
                    <a:lnR w="12700">
                      <a:solidFill>
                        <a:srgbClr val="FFFFFF"/>
                      </a:solidFill>
                      <a:prstDash val="soli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8D6CD"/>
                    </a:solidFill>
                  </a:tcPr>
                </a:tc>
                <a:extLst>
                  <a:ext uri="{0D108BD9-81ED-4DB2-BD59-A6C34878D82A}">
                    <a16:rowId xmlns:a16="http://schemas.microsoft.com/office/drawing/2014/main" val="10001"/>
                  </a:ext>
                </a:extLst>
              </a:tr>
              <a:tr h="2560307">
                <a:tc>
                  <a:txBody>
                    <a:bodyPr/>
                    <a:lstStyle/>
                    <a:p>
                      <a:pPr marL="91440">
                        <a:lnSpc>
                          <a:spcPct val="100000"/>
                        </a:lnSpc>
                        <a:spcBef>
                          <a:spcPts val="254"/>
                        </a:spcBef>
                      </a:pPr>
                      <a:r>
                        <a:rPr sz="1800" spc="-15" dirty="0">
                          <a:latin typeface="Times New Roman" panose="02020603050405020304" pitchFamily="18" charset="0"/>
                          <a:cs typeface="Times New Roman" panose="02020603050405020304" pitchFamily="18" charset="0"/>
                        </a:rPr>
                        <a:t>6.</a:t>
                      </a:r>
                      <a:endParaRPr sz="1800">
                        <a:latin typeface="Times New Roman" panose="02020603050405020304" pitchFamily="18" charset="0"/>
                        <a:cs typeface="Times New Roman" panose="02020603050405020304" pitchFamily="18" charset="0"/>
                      </a:endParaRPr>
                    </a:p>
                  </a:txBody>
                  <a:tcPr marL="0" marR="0" marT="3238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2075" marR="82550">
                        <a:lnSpc>
                          <a:spcPct val="100800"/>
                        </a:lnSpc>
                        <a:spcBef>
                          <a:spcPts val="235"/>
                        </a:spcBef>
                      </a:pPr>
                      <a:r>
                        <a:rPr lang="en-US" dirty="0">
                          <a:latin typeface="Times New Roman" panose="02020603050405020304" pitchFamily="18" charset="0"/>
                          <a:cs typeface="Times New Roman" panose="02020603050405020304" pitchFamily="18" charset="0"/>
                        </a:rPr>
                        <a:t>Real-Time Traffic Management with CNN-Based Emergency Vehicle Detection.</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3980" marR="269240">
                        <a:lnSpc>
                          <a:spcPct val="100800"/>
                        </a:lnSpc>
                        <a:spcBef>
                          <a:spcPts val="235"/>
                        </a:spcBef>
                      </a:pPr>
                      <a:r>
                        <a:rPr lang="en-IN" dirty="0">
                          <a:latin typeface="Times New Roman" panose="02020603050405020304" pitchFamily="18" charset="0"/>
                          <a:cs typeface="Times New Roman" panose="02020603050405020304" pitchFamily="18" charset="0"/>
                        </a:rPr>
                        <a:t>Wang.Z,Yadav.H</a:t>
                      </a:r>
                      <a:endParaRPr sz="1800" dirty="0">
                        <a:latin typeface="Times New Roman" panose="02020603050405020304" pitchFamily="18" charset="0"/>
                        <a:cs typeface="Times New Roman" panose="02020603050405020304" pitchFamily="18" charset="0"/>
                      </a:endParaRPr>
                    </a:p>
                  </a:txBody>
                  <a:tcPr marL="0" marR="0" marT="2984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5885">
                        <a:lnSpc>
                          <a:spcPct val="100000"/>
                        </a:lnSpc>
                        <a:spcBef>
                          <a:spcPts val="330"/>
                        </a:spcBef>
                      </a:pPr>
                      <a:r>
                        <a:rPr lang="en-IN" sz="1800" dirty="0">
                          <a:latin typeface="Times New Roman" panose="02020603050405020304" pitchFamily="18" charset="0"/>
                          <a:cs typeface="Times New Roman" panose="02020603050405020304" pitchFamily="18" charset="0"/>
                        </a:rPr>
                        <a:t> 2025</a:t>
                      </a:r>
                      <a:endParaRPr sz="1800" dirty="0">
                        <a:latin typeface="Times New Roman" panose="02020603050405020304" pitchFamily="18" charset="0"/>
                        <a:cs typeface="Times New Roman" panose="02020603050405020304" pitchFamily="18" charset="0"/>
                      </a:endParaRPr>
                    </a:p>
                  </a:txBody>
                  <a:tcPr marL="0" marR="0" marT="4191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6520" marR="141605">
                        <a:lnSpc>
                          <a:spcPct val="100299"/>
                        </a:lnSpc>
                        <a:spcBef>
                          <a:spcPts val="245"/>
                        </a:spcBef>
                      </a:pPr>
                      <a:r>
                        <a:rPr lang="en-IN" dirty="0">
                          <a:latin typeface="Times New Roman" panose="02020603050405020304" pitchFamily="18" charset="0"/>
                          <a:cs typeface="Times New Roman" panose="02020603050405020304" pitchFamily="18" charset="0"/>
                        </a:rPr>
                        <a:t>CNN, Video Surveillance Analysis.</a:t>
                      </a:r>
                      <a:endParaRPr sz="1800" dirty="0">
                        <a:latin typeface="Times New Roman" panose="02020603050405020304" pitchFamily="18" charset="0"/>
                        <a:cs typeface="Times New Roman" panose="02020603050405020304" pitchFamily="18" charset="0"/>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EBE8"/>
                    </a:solidFill>
                  </a:tcPr>
                </a:tc>
                <a:tc>
                  <a:txBody>
                    <a:bodyPr/>
                    <a:lstStyle/>
                    <a:p>
                      <a:pPr marL="99060" marR="162560">
                        <a:lnSpc>
                          <a:spcPct val="100299"/>
                        </a:lnSpc>
                        <a:spcBef>
                          <a:spcPts val="245"/>
                        </a:spcBef>
                      </a:pPr>
                      <a:r>
                        <a:rPr lang="en-IN" dirty="0">
                          <a:latin typeface="Times New Roman" panose="02020603050405020304" pitchFamily="18" charset="0"/>
                          <a:cs typeface="Times New Roman" panose="02020603050405020304" pitchFamily="18" charset="0"/>
                        </a:rPr>
                        <a:t>Challenges in dense, obstructed traffic conditions.</a:t>
                      </a:r>
                      <a:endParaRPr sz="1800" dirty="0">
                        <a:latin typeface="Times New Roman" panose="02020603050405020304" pitchFamily="18" charset="0"/>
                        <a:cs typeface="Times New Roman" panose="02020603050405020304" pitchFamily="18" charset="0"/>
                      </a:endParaRPr>
                    </a:p>
                  </a:txBody>
                  <a:tcPr marL="0" marR="0" marT="31115"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FBEBE8"/>
                    </a:solidFill>
                  </a:tcPr>
                </a:tc>
                <a:extLst>
                  <a:ext uri="{0D108BD9-81ED-4DB2-BD59-A6C34878D82A}">
                    <a16:rowId xmlns:a16="http://schemas.microsoft.com/office/drawing/2014/main" val="10002"/>
                  </a:ext>
                </a:extLst>
              </a:tr>
            </a:tbl>
          </a:graphicData>
        </a:graphic>
      </p:graphicFrame>
      <p:sp>
        <p:nvSpPr>
          <p:cNvPr id="3" name="TextBox 2"/>
          <p:cNvSpPr txBox="1"/>
          <p:nvPr/>
        </p:nvSpPr>
        <p:spPr>
          <a:xfrm>
            <a:off x="11811000" y="6477000"/>
            <a:ext cx="76200" cy="369332"/>
          </a:xfrm>
          <a:prstGeom prst="rect">
            <a:avLst/>
          </a:prstGeom>
          <a:noFill/>
        </p:spPr>
        <p:txBody>
          <a:bodyPr wrap="square" rtlCol="0">
            <a:spAutoFit/>
          </a:bodyPr>
          <a:lstStyle/>
          <a:p>
            <a:r>
              <a:rPr lang="en-GB" b="1" dirty="0"/>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47951" y="339343"/>
            <a:ext cx="7898130" cy="723900"/>
          </a:xfrm>
          <a:prstGeom prst="rect">
            <a:avLst/>
          </a:prstGeom>
        </p:spPr>
        <p:txBody>
          <a:bodyPr vert="horz" wrap="square" lIns="0" tIns="16510" rIns="0" bIns="0" rtlCol="0">
            <a:spAutoFit/>
          </a:bodyPr>
          <a:lstStyle/>
          <a:p>
            <a:pPr marL="12700">
              <a:lnSpc>
                <a:spcPct val="100000"/>
              </a:lnSpc>
              <a:spcBef>
                <a:spcPts val="130"/>
              </a:spcBef>
              <a:tabLst>
                <a:tab pos="5074285" algn="l"/>
              </a:tabLst>
            </a:pPr>
            <a:r>
              <a:rPr spc="25" dirty="0"/>
              <a:t>ARCHITECTURE	</a:t>
            </a:r>
            <a:r>
              <a:rPr spc="-95" dirty="0"/>
              <a:t>DIAGRAM</a:t>
            </a:r>
          </a:p>
        </p:txBody>
      </p:sp>
      <p:sp>
        <p:nvSpPr>
          <p:cNvPr id="3" name="TextBox 2"/>
          <p:cNvSpPr txBox="1"/>
          <p:nvPr/>
        </p:nvSpPr>
        <p:spPr>
          <a:xfrm>
            <a:off x="11658600" y="6324600"/>
            <a:ext cx="301686" cy="369332"/>
          </a:xfrm>
          <a:prstGeom prst="rect">
            <a:avLst/>
          </a:prstGeom>
          <a:noFill/>
        </p:spPr>
        <p:txBody>
          <a:bodyPr wrap="none" rtlCol="0">
            <a:spAutoFit/>
          </a:bodyPr>
          <a:lstStyle/>
          <a:p>
            <a:r>
              <a:rPr lang="en-GB" b="1" dirty="0"/>
              <a:t>8</a:t>
            </a:r>
          </a:p>
        </p:txBody>
      </p:sp>
      <p:pic>
        <p:nvPicPr>
          <p:cNvPr id="4" name="Picture 3"/>
          <p:cNvPicPr>
            <a:picLocks noChangeAspect="1"/>
          </p:cNvPicPr>
          <p:nvPr/>
        </p:nvPicPr>
        <p:blipFill>
          <a:blip r:embed="rId2"/>
          <a:stretch>
            <a:fillRect/>
          </a:stretch>
        </p:blipFill>
        <p:spPr>
          <a:xfrm>
            <a:off x="717552" y="1191323"/>
            <a:ext cx="11071296" cy="513327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AD48-FB02-3037-E9A8-46EDDB09FC1B}"/>
              </a:ext>
            </a:extLst>
          </p:cNvPr>
          <p:cNvSpPr>
            <a:spLocks noGrp="1"/>
          </p:cNvSpPr>
          <p:nvPr>
            <p:ph type="title"/>
          </p:nvPr>
        </p:nvSpPr>
        <p:spPr>
          <a:xfrm>
            <a:off x="914400" y="592518"/>
            <a:ext cx="10668000" cy="615553"/>
          </a:xfrm>
        </p:spPr>
        <p:txBody>
          <a:bodyPr/>
          <a:lstStyle/>
          <a:p>
            <a:r>
              <a:rPr lang="en-IN" sz="4000" dirty="0"/>
              <a:t>SYSTEM &amp; SOFTWARE SPECIFICATIONS </a:t>
            </a:r>
          </a:p>
        </p:txBody>
      </p:sp>
      <p:sp>
        <p:nvSpPr>
          <p:cNvPr id="3" name="TextBox 2">
            <a:extLst>
              <a:ext uri="{FF2B5EF4-FFF2-40B4-BE49-F238E27FC236}">
                <a16:creationId xmlns:a16="http://schemas.microsoft.com/office/drawing/2014/main" id="{82A2CF4B-1EBE-148E-B9D0-4EF5FE77D872}"/>
              </a:ext>
            </a:extLst>
          </p:cNvPr>
          <p:cNvSpPr txBox="1"/>
          <p:nvPr/>
        </p:nvSpPr>
        <p:spPr>
          <a:xfrm>
            <a:off x="762000" y="1676400"/>
            <a:ext cx="10820400" cy="5016758"/>
          </a:xfrm>
          <a:prstGeom prst="rect">
            <a:avLst/>
          </a:prstGeom>
          <a:noFill/>
        </p:spPr>
        <p:txBody>
          <a:bodyPr wrap="square" rtlCol="0">
            <a:spAutoFit/>
          </a:bodyPr>
          <a:lstStyle/>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HARDWARE SPECIFICATION</a:t>
            </a:r>
          </a:p>
          <a:p>
            <a:endParaRPr lang="en-IN" sz="2000" b="1"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System		:	PC OR LAPTOP</a:t>
            </a:r>
          </a:p>
          <a:p>
            <a:pPr lvl="1"/>
            <a:r>
              <a:rPr lang="en-IN" sz="2000" dirty="0">
                <a:latin typeface="Times New Roman" panose="02020603050405020304" pitchFamily="18" charset="0"/>
                <a:cs typeface="Times New Roman" panose="02020603050405020304" pitchFamily="18" charset="0"/>
              </a:rPr>
              <a:t>Processor		:	INTEL / AMD</a:t>
            </a:r>
          </a:p>
          <a:p>
            <a:pPr lvl="1"/>
            <a:r>
              <a:rPr lang="en-IN" sz="2000" dirty="0">
                <a:latin typeface="Times New Roman" panose="02020603050405020304" pitchFamily="18" charset="0"/>
                <a:cs typeface="Times New Roman" panose="02020603050405020304" pitchFamily="18" charset="0"/>
              </a:rPr>
              <a:t>RAM		:	4 GB Recommended</a:t>
            </a:r>
          </a:p>
          <a:p>
            <a:pPr lvl="1"/>
            <a:r>
              <a:rPr lang="en-IN" sz="2000" dirty="0">
                <a:latin typeface="Times New Roman" panose="02020603050405020304" pitchFamily="18" charset="0"/>
                <a:cs typeface="Times New Roman" panose="02020603050405020304" pitchFamily="18" charset="0"/>
              </a:rPr>
              <a:t>ROM		:	2 GB</a:t>
            </a:r>
          </a:p>
          <a:p>
            <a:endParaRPr lang="en-IN"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sz="2000" b="1" dirty="0">
                <a:latin typeface="Times New Roman" panose="02020603050405020304" pitchFamily="18" charset="0"/>
                <a:cs typeface="Times New Roman" panose="02020603050405020304" pitchFamily="18" charset="0"/>
              </a:rPr>
              <a:t>SOFTWARE SPECIFICATION</a:t>
            </a:r>
          </a:p>
          <a:p>
            <a:endParaRPr lang="en-IN" sz="2000" b="1" dirty="0">
              <a:latin typeface="Times New Roman" panose="02020603050405020304" pitchFamily="18" charset="0"/>
              <a:cs typeface="Times New Roman" panose="02020603050405020304" pitchFamily="18" charset="0"/>
            </a:endParaRPr>
          </a:p>
          <a:p>
            <a:pPr lvl="1"/>
            <a:r>
              <a:rPr lang="en-IN" sz="2000" dirty="0">
                <a:latin typeface="Times New Roman" panose="02020603050405020304" pitchFamily="18" charset="0"/>
                <a:cs typeface="Times New Roman" panose="02020603050405020304" pitchFamily="18" charset="0"/>
              </a:rPr>
              <a:t>Operating System		:	Windows 10/11</a:t>
            </a:r>
          </a:p>
          <a:p>
            <a:pPr lvl="1"/>
            <a:r>
              <a:rPr lang="en-IN" sz="2000" dirty="0">
                <a:latin typeface="Times New Roman" panose="02020603050405020304" pitchFamily="18" charset="0"/>
                <a:cs typeface="Times New Roman" panose="02020603050405020304" pitchFamily="18" charset="0"/>
              </a:rPr>
              <a:t>Language Used		:	Python </a:t>
            </a:r>
          </a:p>
          <a:p>
            <a:pPr lvl="1"/>
            <a:r>
              <a:rPr lang="en-IN" sz="2000" dirty="0">
                <a:latin typeface="Times New Roman" panose="02020603050405020304" pitchFamily="18" charset="0"/>
                <a:cs typeface="Times New Roman" panose="02020603050405020304" pitchFamily="18" charset="0"/>
              </a:rPr>
              <a:t>Backend			:	Python Script Window</a:t>
            </a:r>
          </a:p>
          <a:p>
            <a:pPr lvl="1"/>
            <a:r>
              <a:rPr lang="en-IN" sz="2000" dirty="0">
                <a:latin typeface="Times New Roman" panose="02020603050405020304" pitchFamily="18" charset="0"/>
                <a:cs typeface="Times New Roman" panose="02020603050405020304" pitchFamily="18" charset="0"/>
              </a:rPr>
              <a:t>Frontend			:	Python Shell</a:t>
            </a:r>
          </a:p>
          <a:p>
            <a:pPr lvl="1"/>
            <a:r>
              <a:rPr lang="en-IN" sz="2000" dirty="0">
                <a:latin typeface="Times New Roman" panose="02020603050405020304" pitchFamily="18" charset="0"/>
                <a:cs typeface="Times New Roman" panose="02020603050405020304" pitchFamily="18" charset="0"/>
              </a:rPr>
              <a:t>Software Description		:	Python, </a:t>
            </a:r>
            <a:r>
              <a:rPr lang="en-IN" sz="2000" dirty="0" err="1">
                <a:latin typeface="Times New Roman" panose="02020603050405020304" pitchFamily="18" charset="0"/>
                <a:cs typeface="Times New Roman" panose="02020603050405020304" pitchFamily="18" charset="0"/>
              </a:rPr>
              <a:t>Tensorflow</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Keras</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Numpy</a:t>
            </a:r>
            <a:r>
              <a:rPr lang="en-IN" sz="2000" dirty="0">
                <a:latin typeface="Times New Roman" panose="02020603050405020304" pitchFamily="18" charset="0"/>
                <a:cs typeface="Times New Roman" panose="02020603050405020304" pitchFamily="18" charset="0"/>
              </a:rPr>
              <a:t>, Pillow, Scikit-learn, 					</a:t>
            </a:r>
            <a:r>
              <a:rPr lang="en-IN" sz="2000" dirty="0" err="1">
                <a:latin typeface="Times New Roman" panose="02020603050405020304" pitchFamily="18" charset="0"/>
                <a:cs typeface="Times New Roman" panose="02020603050405020304" pitchFamily="18" charset="0"/>
              </a:rPr>
              <a:t>Opencv</a:t>
            </a:r>
            <a:r>
              <a:rPr lang="en-IN" sz="2000" dirty="0">
                <a:latin typeface="Times New Roman" panose="02020603050405020304" pitchFamily="18" charset="0"/>
                <a:cs typeface="Times New Roman" panose="02020603050405020304" pitchFamily="18" charset="0"/>
              </a:rPr>
              <a:t>, Convolutional Neural Network (CNN)</a:t>
            </a:r>
          </a:p>
          <a:p>
            <a:endParaRPr lang="en-IN" sz="2000" dirty="0">
              <a:latin typeface="Times New Roman" panose="02020603050405020304" pitchFamily="18" charset="0"/>
              <a:cs typeface="Times New Roman" panose="02020603050405020304" pitchFamily="18" charset="0"/>
            </a:endParaRPr>
          </a:p>
        </p:txBody>
      </p:sp>
      <p:sp>
        <p:nvSpPr>
          <p:cNvPr id="4" name="TextBox 3"/>
          <p:cNvSpPr txBox="1"/>
          <p:nvPr/>
        </p:nvSpPr>
        <p:spPr>
          <a:xfrm>
            <a:off x="11811000" y="6477000"/>
            <a:ext cx="228600" cy="369332"/>
          </a:xfrm>
          <a:prstGeom prst="rect">
            <a:avLst/>
          </a:prstGeom>
          <a:noFill/>
        </p:spPr>
        <p:txBody>
          <a:bodyPr wrap="square" rtlCol="0">
            <a:spAutoFit/>
          </a:bodyPr>
          <a:lstStyle/>
          <a:p>
            <a:r>
              <a:rPr lang="en-GB" b="1" dirty="0"/>
              <a:t>9</a:t>
            </a:r>
          </a:p>
        </p:txBody>
      </p:sp>
    </p:spTree>
    <p:extLst>
      <p:ext uri="{BB962C8B-B14F-4D97-AF65-F5344CB8AC3E}">
        <p14:creationId xmlns:p14="http://schemas.microsoft.com/office/powerpoint/2010/main" val="33466705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2744</TotalTime>
  <Words>1765</Words>
  <Application>Microsoft Office PowerPoint</Application>
  <PresentationFormat>Widescreen</PresentationFormat>
  <Paragraphs>251</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Times New Roman</vt:lpstr>
      <vt:lpstr>Wingdings</vt:lpstr>
      <vt:lpstr>Office Theme</vt:lpstr>
      <vt:lpstr>        AN INTELLIGENT VEHICLE PRIORIZATION SYSTEM USING AI </vt:lpstr>
      <vt:lpstr>OBJECTIVE To design a system that detects emergency vehicles through CCTV footage using CNN and integrates audio classification of siren sounds via Mel-Frequency Cepstral Coefficients (MFCCs), improving detection even in occluded traffic situations.</vt:lpstr>
      <vt:lpstr>PROBLEM DEFINITION</vt:lpstr>
      <vt:lpstr>PROPOSED SYSTEM </vt:lpstr>
      <vt:lpstr>LITERATURE SURVEY</vt:lpstr>
      <vt:lpstr>PowerPoint Presentation</vt:lpstr>
      <vt:lpstr>PowerPoint Presentation</vt:lpstr>
      <vt:lpstr>ARCHITECTURE DIAGRAM</vt:lpstr>
      <vt:lpstr>SYSTEM &amp; SOFTWARE SPECIFICATIONS </vt:lpstr>
      <vt:lpstr>MODULES </vt:lpstr>
      <vt:lpstr>IMAGE DATASET PREPARATION MODULE</vt:lpstr>
      <vt:lpstr>PowerPoint Presentation</vt:lpstr>
      <vt:lpstr>IMPORTING &amp; TRAINING MODULE</vt:lpstr>
      <vt:lpstr>PowerPoint Presentation</vt:lpstr>
      <vt:lpstr>CAPTURING MODULE</vt:lpstr>
      <vt:lpstr>PowerPoint Presentation</vt:lpstr>
      <vt:lpstr>SIREN DETECTION </vt:lpstr>
      <vt:lpstr>PowerPoint Presentation</vt:lpstr>
      <vt:lpstr>TRAFFIC SIGNAL CONTROLLER MODULE</vt:lpstr>
      <vt:lpstr>PowerPoint Presentation</vt:lpstr>
      <vt:lpstr>ADVANTAGES </vt:lpstr>
      <vt:lpstr>APPLICATIONS</vt:lpstr>
      <vt:lpstr>CONCLUSION </vt:lpstr>
      <vt:lpstr>REFERENCES</vt:lpstr>
      <vt:lpstr>SCREENSHOTS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 NAME : MACHINE LEARNING</dc:title>
  <dc:creator>A.D.Dhivya .</dc:creator>
  <cp:lastModifiedBy>THINESH .M</cp:lastModifiedBy>
  <cp:revision>44</cp:revision>
  <dcterms:created xsi:type="dcterms:W3CDTF">2024-03-22T16:07:06Z</dcterms:created>
  <dcterms:modified xsi:type="dcterms:W3CDTF">2025-05-12T15:30:13Z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2024-03-22T00:00:00Z</vt:filetime>
  </property>
</Properties>
</file>