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sldIdLst>
    <p:sldId id="256" r:id="rId2"/>
    <p:sldId id="257" r:id="rId3"/>
    <p:sldId id="258" r:id="rId4"/>
    <p:sldId id="259" r:id="rId5"/>
    <p:sldId id="266" r:id="rId6"/>
    <p:sldId id="262" r:id="rId7"/>
    <p:sldId id="273" r:id="rId8"/>
    <p:sldId id="260" r:id="rId9"/>
    <p:sldId id="261" r:id="rId10"/>
    <p:sldId id="268" r:id="rId11"/>
    <p:sldId id="269" r:id="rId12"/>
    <p:sldId id="271" r:id="rId13"/>
    <p:sldId id="270" r:id="rId14"/>
    <p:sldId id="267" r:id="rId15"/>
    <p:sldId id="263" r:id="rId16"/>
    <p:sldId id="264" r:id="rId17"/>
    <p:sldId id="265"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154" d="100"/>
          <a:sy n="154" d="100"/>
        </p:scale>
        <p:origin x="510" y="1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B08AF-20EA-45A3-91AF-3EA0D57929AB}" type="datetimeFigureOut">
              <a:rPr lang="en-US" smtClean="0"/>
              <a:t>7/2/2025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9C5A29-B3C9-447B-8E65-83255ACE7E98}" type="slidenum">
              <a:rPr lang="en-US" smtClean="0"/>
              <a:t>‹#›</a:t>
            </a:fld>
            <a:endParaRPr lang="en-US"/>
          </a:p>
        </p:txBody>
      </p:sp>
    </p:spTree>
    <p:extLst>
      <p:ext uri="{BB962C8B-B14F-4D97-AF65-F5344CB8AC3E}">
        <p14:creationId xmlns:p14="http://schemas.microsoft.com/office/powerpoint/2010/main" val="88041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https://dailycoffeenews.com/2023/10/24/led-by-big-chains-us-coffee-shop-market-surpasses-40000-stores/</a:t>
            </a:r>
          </a:p>
          <a:p>
            <a:r>
              <a:rPr lang="en-US" dirty="0"/>
              <a:t>https://www.ibisworld.com/united-states/industry/coffee-snack-shops/1973/#:~:text=Coffee%20&amp;%20Snack%20Shops%20in%20the%20US%20industry%20analysis,the%20five%20years%20to%202025.</a:t>
            </a:r>
          </a:p>
        </p:txBody>
      </p:sp>
      <p:sp>
        <p:nvSpPr>
          <p:cNvPr id="4" name="Slide Number Placeholder 3"/>
          <p:cNvSpPr>
            <a:spLocks noGrp="1"/>
          </p:cNvSpPr>
          <p:nvPr>
            <p:ph type="sldNum" sz="quarter" idx="5"/>
          </p:nvPr>
        </p:nvSpPr>
        <p:spPr/>
        <p:txBody>
          <a:bodyPr/>
          <a:lstStyle/>
          <a:p>
            <a:fld id="{E29C5A29-B3C9-447B-8E65-83255ACE7E98}" type="slidenum">
              <a:rPr lang="en-US" smtClean="0"/>
              <a:t>2</a:t>
            </a:fld>
            <a:endParaRPr lang="en-US"/>
          </a:p>
        </p:txBody>
      </p:sp>
    </p:spTree>
    <p:extLst>
      <p:ext uri="{BB962C8B-B14F-4D97-AF65-F5344CB8AC3E}">
        <p14:creationId xmlns:p14="http://schemas.microsoft.com/office/powerpoint/2010/main" val="2204758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28C27-FB8D-E389-4F20-90F9A1445B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69813E-6BCC-0F4E-E166-767479149F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04FFF7-33BF-6A94-E03A-4B2A4EF6AF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DBE222-2FF1-D00D-7146-39DEC41F13C7}"/>
              </a:ext>
            </a:extLst>
          </p:cNvPr>
          <p:cNvSpPr>
            <a:spLocks noGrp="1"/>
          </p:cNvSpPr>
          <p:nvPr>
            <p:ph type="sldNum" sz="quarter" idx="5"/>
          </p:nvPr>
        </p:nvSpPr>
        <p:spPr/>
        <p:txBody>
          <a:bodyPr/>
          <a:lstStyle/>
          <a:p>
            <a:fld id="{E29C5A29-B3C9-447B-8E65-83255ACE7E98}" type="slidenum">
              <a:rPr lang="en-US" smtClean="0"/>
              <a:t>3</a:t>
            </a:fld>
            <a:endParaRPr lang="en-US"/>
          </a:p>
        </p:txBody>
      </p:sp>
    </p:spTree>
    <p:extLst>
      <p:ext uri="{BB962C8B-B14F-4D97-AF65-F5344CB8AC3E}">
        <p14:creationId xmlns:p14="http://schemas.microsoft.com/office/powerpoint/2010/main" val="4106218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https://business.yelp.com/data/resources/open-dataset/</a:t>
            </a:r>
          </a:p>
        </p:txBody>
      </p:sp>
      <p:sp>
        <p:nvSpPr>
          <p:cNvPr id="4" name="Slide Number Placeholder 3"/>
          <p:cNvSpPr>
            <a:spLocks noGrp="1"/>
          </p:cNvSpPr>
          <p:nvPr>
            <p:ph type="sldNum" sz="quarter" idx="5"/>
          </p:nvPr>
        </p:nvSpPr>
        <p:spPr/>
        <p:txBody>
          <a:bodyPr/>
          <a:lstStyle/>
          <a:p>
            <a:fld id="{E29C5A29-B3C9-447B-8E65-83255ACE7E98}" type="slidenum">
              <a:rPr lang="en-US" smtClean="0"/>
              <a:t>4</a:t>
            </a:fld>
            <a:endParaRPr lang="en-US"/>
          </a:p>
        </p:txBody>
      </p:sp>
    </p:spTree>
    <p:extLst>
      <p:ext uri="{BB962C8B-B14F-4D97-AF65-F5344CB8AC3E}">
        <p14:creationId xmlns:p14="http://schemas.microsoft.com/office/powerpoint/2010/main" val="581262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1878EF-9352-4145-A6C3-F9E05B8FDBA7}"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6EDF1-469C-4F8E-B46E-AE85D9665C5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98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1878EF-9352-4145-A6C3-F9E05B8FDBA7}"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6EDF1-469C-4F8E-B46E-AE85D9665C5D}" type="slidenum">
              <a:rPr lang="en-US" smtClean="0"/>
              <a:t>‹#›</a:t>
            </a:fld>
            <a:endParaRPr lang="en-US"/>
          </a:p>
        </p:txBody>
      </p:sp>
    </p:spTree>
    <p:extLst>
      <p:ext uri="{BB962C8B-B14F-4D97-AF65-F5344CB8AC3E}">
        <p14:creationId xmlns:p14="http://schemas.microsoft.com/office/powerpoint/2010/main" val="1114218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1878EF-9352-4145-A6C3-F9E05B8FDBA7}"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6EDF1-469C-4F8E-B46E-AE85D9665C5D}" type="slidenum">
              <a:rPr lang="en-US" smtClean="0"/>
              <a:t>‹#›</a:t>
            </a:fld>
            <a:endParaRPr lang="en-US"/>
          </a:p>
        </p:txBody>
      </p:sp>
    </p:spTree>
    <p:extLst>
      <p:ext uri="{BB962C8B-B14F-4D97-AF65-F5344CB8AC3E}">
        <p14:creationId xmlns:p14="http://schemas.microsoft.com/office/powerpoint/2010/main" val="1272257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1878EF-9352-4145-A6C3-F9E05B8FDBA7}"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6EDF1-469C-4F8E-B46E-AE85D9665C5D}" type="slidenum">
              <a:rPr lang="en-US" smtClean="0"/>
              <a:t>‹#›</a:t>
            </a:fld>
            <a:endParaRPr lang="en-US"/>
          </a:p>
        </p:txBody>
      </p:sp>
    </p:spTree>
    <p:extLst>
      <p:ext uri="{BB962C8B-B14F-4D97-AF65-F5344CB8AC3E}">
        <p14:creationId xmlns:p14="http://schemas.microsoft.com/office/powerpoint/2010/main" val="2331459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1878EF-9352-4145-A6C3-F9E05B8FDBA7}"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6EDF1-469C-4F8E-B46E-AE85D9665C5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841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1878EF-9352-4145-A6C3-F9E05B8FDBA7}" type="datetimeFigureOut">
              <a:rPr lang="en-US" smtClean="0"/>
              <a:t>7/2/2025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6EDF1-469C-4F8E-B46E-AE85D9665C5D}" type="slidenum">
              <a:rPr lang="en-US" smtClean="0"/>
              <a:t>‹#›</a:t>
            </a:fld>
            <a:endParaRPr lang="en-US"/>
          </a:p>
        </p:txBody>
      </p:sp>
    </p:spTree>
    <p:extLst>
      <p:ext uri="{BB962C8B-B14F-4D97-AF65-F5344CB8AC3E}">
        <p14:creationId xmlns:p14="http://schemas.microsoft.com/office/powerpoint/2010/main" val="73217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1878EF-9352-4145-A6C3-F9E05B8FDBA7}" type="datetimeFigureOut">
              <a:rPr lang="en-US" smtClean="0"/>
              <a:t>7/2/2025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86EDF1-469C-4F8E-B46E-AE85D9665C5D}" type="slidenum">
              <a:rPr lang="en-US" smtClean="0"/>
              <a:t>‹#›</a:t>
            </a:fld>
            <a:endParaRPr lang="en-US"/>
          </a:p>
        </p:txBody>
      </p:sp>
    </p:spTree>
    <p:extLst>
      <p:ext uri="{BB962C8B-B14F-4D97-AF65-F5344CB8AC3E}">
        <p14:creationId xmlns:p14="http://schemas.microsoft.com/office/powerpoint/2010/main" val="1466865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1878EF-9352-4145-A6C3-F9E05B8FDBA7}" type="datetimeFigureOut">
              <a:rPr lang="en-US" smtClean="0"/>
              <a:t>7/2/2025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86EDF1-469C-4F8E-B46E-AE85D9665C5D}" type="slidenum">
              <a:rPr lang="en-US" smtClean="0"/>
              <a:t>‹#›</a:t>
            </a:fld>
            <a:endParaRPr lang="en-US"/>
          </a:p>
        </p:txBody>
      </p:sp>
    </p:spTree>
    <p:extLst>
      <p:ext uri="{BB962C8B-B14F-4D97-AF65-F5344CB8AC3E}">
        <p14:creationId xmlns:p14="http://schemas.microsoft.com/office/powerpoint/2010/main" val="426171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1878EF-9352-4145-A6C3-F9E05B8FDBA7}" type="datetimeFigureOut">
              <a:rPr lang="en-US" smtClean="0"/>
              <a:t>7/2/2025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686EDF1-469C-4F8E-B46E-AE85D9665C5D}" type="slidenum">
              <a:rPr lang="en-US" smtClean="0"/>
              <a:t>‹#›</a:t>
            </a:fld>
            <a:endParaRPr lang="en-US"/>
          </a:p>
        </p:txBody>
      </p:sp>
    </p:spTree>
    <p:extLst>
      <p:ext uri="{BB962C8B-B14F-4D97-AF65-F5344CB8AC3E}">
        <p14:creationId xmlns:p14="http://schemas.microsoft.com/office/powerpoint/2010/main" val="101243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1878EF-9352-4145-A6C3-F9E05B8FDBA7}" type="datetimeFigureOut">
              <a:rPr lang="en-US" smtClean="0"/>
              <a:t>7/2/2025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686EDF1-469C-4F8E-B46E-AE85D9665C5D}" type="slidenum">
              <a:rPr lang="en-US" smtClean="0"/>
              <a:t>‹#›</a:t>
            </a:fld>
            <a:endParaRPr lang="en-US"/>
          </a:p>
        </p:txBody>
      </p:sp>
    </p:spTree>
    <p:extLst>
      <p:ext uri="{BB962C8B-B14F-4D97-AF65-F5344CB8AC3E}">
        <p14:creationId xmlns:p14="http://schemas.microsoft.com/office/powerpoint/2010/main" val="748710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1878EF-9352-4145-A6C3-F9E05B8FDBA7}" type="datetimeFigureOut">
              <a:rPr lang="en-US" smtClean="0"/>
              <a:t>7/2/2025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6EDF1-469C-4F8E-B46E-AE85D9665C5D}" type="slidenum">
              <a:rPr lang="en-US" smtClean="0"/>
              <a:t>‹#›</a:t>
            </a:fld>
            <a:endParaRPr lang="en-US"/>
          </a:p>
        </p:txBody>
      </p:sp>
    </p:spTree>
    <p:extLst>
      <p:ext uri="{BB962C8B-B14F-4D97-AF65-F5344CB8AC3E}">
        <p14:creationId xmlns:p14="http://schemas.microsoft.com/office/powerpoint/2010/main" val="2682584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1878EF-9352-4145-A6C3-F9E05B8FDBA7}" type="datetimeFigureOut">
              <a:rPr lang="en-US" smtClean="0"/>
              <a:t>7/2/2025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686EDF1-469C-4F8E-B46E-AE85D9665C5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1627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B9A4-4E4C-9EBD-F434-7099D50E15C7}"/>
              </a:ext>
            </a:extLst>
          </p:cNvPr>
          <p:cNvSpPr>
            <a:spLocks noGrp="1"/>
          </p:cNvSpPr>
          <p:nvPr>
            <p:ph type="ctrTitle"/>
          </p:nvPr>
        </p:nvSpPr>
        <p:spPr/>
        <p:txBody>
          <a:bodyPr>
            <a:noAutofit/>
          </a:bodyPr>
          <a:lstStyle/>
          <a:p>
            <a:r>
              <a:rPr lang="en-US" sz="4800" dirty="0"/>
              <a:t>Opening Grounds: Using Data to Find And Design Your First Coffee Shop Location in the US</a:t>
            </a:r>
          </a:p>
        </p:txBody>
      </p:sp>
      <p:sp>
        <p:nvSpPr>
          <p:cNvPr id="3" name="Subtitle 2">
            <a:extLst>
              <a:ext uri="{FF2B5EF4-FFF2-40B4-BE49-F238E27FC236}">
                <a16:creationId xmlns:a16="http://schemas.microsoft.com/office/drawing/2014/main" id="{E4A892BC-7847-92D6-DD1A-2F0AFD0846C5}"/>
              </a:ext>
            </a:extLst>
          </p:cNvPr>
          <p:cNvSpPr>
            <a:spLocks noGrp="1"/>
          </p:cNvSpPr>
          <p:nvPr>
            <p:ph type="subTitle" idx="1"/>
          </p:nvPr>
        </p:nvSpPr>
        <p:spPr/>
        <p:txBody>
          <a:bodyPr/>
          <a:lstStyle/>
          <a:p>
            <a:r>
              <a:rPr lang="en-US" dirty="0"/>
              <a:t>Prepared by: Jerry Mar</a:t>
            </a:r>
          </a:p>
          <a:p>
            <a:r>
              <a:rPr lang="en-US" dirty="0"/>
              <a:t>Prepared For: coffee shop owners</a:t>
            </a:r>
          </a:p>
        </p:txBody>
      </p:sp>
    </p:spTree>
    <p:extLst>
      <p:ext uri="{BB962C8B-B14F-4D97-AF65-F5344CB8AC3E}">
        <p14:creationId xmlns:p14="http://schemas.microsoft.com/office/powerpoint/2010/main" val="2786635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2A711-E974-8EDE-B357-E5DD2B531AB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5EA48DA-E405-D69D-3024-8C4E4B3F5E4A}"/>
              </a:ext>
            </a:extLst>
          </p:cNvPr>
          <p:cNvSpPr>
            <a:spLocks noGrp="1"/>
          </p:cNvSpPr>
          <p:nvPr>
            <p:ph type="title"/>
          </p:nvPr>
        </p:nvSpPr>
        <p:spPr/>
        <p:txBody>
          <a:bodyPr/>
          <a:lstStyle/>
          <a:p>
            <a:r>
              <a:rPr lang="en-US" dirty="0"/>
              <a:t>Deliverable 2</a:t>
            </a:r>
          </a:p>
        </p:txBody>
      </p:sp>
      <p:sp>
        <p:nvSpPr>
          <p:cNvPr id="6" name="Text Placeholder 5">
            <a:extLst>
              <a:ext uri="{FF2B5EF4-FFF2-40B4-BE49-F238E27FC236}">
                <a16:creationId xmlns:a16="http://schemas.microsoft.com/office/drawing/2014/main" id="{4DB5E84C-7536-0A74-B449-5A8F78744142}"/>
              </a:ext>
            </a:extLst>
          </p:cNvPr>
          <p:cNvSpPr>
            <a:spLocks noGrp="1"/>
          </p:cNvSpPr>
          <p:nvPr>
            <p:ph type="body" idx="1"/>
          </p:nvPr>
        </p:nvSpPr>
        <p:spPr/>
        <p:txBody>
          <a:bodyPr/>
          <a:lstStyle/>
          <a:p>
            <a:r>
              <a:rPr lang="en-US" b="1" dirty="0"/>
              <a:t>K-means clustering model </a:t>
            </a:r>
            <a:r>
              <a:rPr lang="en-US" dirty="0"/>
              <a:t>to group similar cities based on market characteristics</a:t>
            </a:r>
            <a:endParaRPr lang="en-US" b="1" dirty="0"/>
          </a:p>
        </p:txBody>
      </p:sp>
    </p:spTree>
    <p:extLst>
      <p:ext uri="{BB962C8B-B14F-4D97-AF65-F5344CB8AC3E}">
        <p14:creationId xmlns:p14="http://schemas.microsoft.com/office/powerpoint/2010/main" val="1409023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09FA2-1CCA-93E9-2767-B6E6D42A26F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02E1FB7-3163-E47F-3FE3-2547E81C1FB0}"/>
              </a:ext>
            </a:extLst>
          </p:cNvPr>
          <p:cNvSpPr>
            <a:spLocks noGrp="1"/>
          </p:cNvSpPr>
          <p:nvPr>
            <p:ph type="title"/>
          </p:nvPr>
        </p:nvSpPr>
        <p:spPr/>
        <p:txBody>
          <a:bodyPr>
            <a:normAutofit/>
          </a:bodyPr>
          <a:lstStyle/>
          <a:p>
            <a:r>
              <a:rPr lang="en-US" sz="4400" dirty="0"/>
              <a:t>Grouping Cities with Similar Characteristics</a:t>
            </a:r>
          </a:p>
        </p:txBody>
      </p:sp>
      <p:sp>
        <p:nvSpPr>
          <p:cNvPr id="9" name="Content Placeholder 8">
            <a:extLst>
              <a:ext uri="{FF2B5EF4-FFF2-40B4-BE49-F238E27FC236}">
                <a16:creationId xmlns:a16="http://schemas.microsoft.com/office/drawing/2014/main" id="{DA56E3D0-4434-89FE-0454-10AEE104F8E3}"/>
              </a:ext>
            </a:extLst>
          </p:cNvPr>
          <p:cNvSpPr>
            <a:spLocks noGrp="1"/>
          </p:cNvSpPr>
          <p:nvPr>
            <p:ph idx="1"/>
          </p:nvPr>
        </p:nvSpPr>
        <p:spPr/>
        <p:txBody>
          <a:bodyPr>
            <a:normAutofit/>
          </a:bodyPr>
          <a:lstStyle/>
          <a:p>
            <a:r>
              <a:rPr lang="en-US" sz="1800" dirty="0"/>
              <a:t>We used a </a:t>
            </a:r>
            <a:r>
              <a:rPr lang="en-US" sz="1800" dirty="0" err="1"/>
              <a:t>KMeans</a:t>
            </a:r>
            <a:r>
              <a:rPr lang="en-US" sz="1800" dirty="0"/>
              <a:t> model to group the top 10 cities into clusters</a:t>
            </a:r>
          </a:p>
          <a:p>
            <a:r>
              <a:rPr lang="en-US" sz="1800" dirty="0"/>
              <a:t>This helps us spot which cities are most similar. So, if one city is doing well, we can consider opening a shop in a similar one. </a:t>
            </a:r>
          </a:p>
          <a:p>
            <a:r>
              <a:rPr lang="en-US" sz="1800" dirty="0"/>
              <a:t>We used the following input features:</a:t>
            </a:r>
          </a:p>
          <a:p>
            <a:r>
              <a:rPr lang="en-US" sz="1800" dirty="0"/>
              <a:t>1. Coffee shop density per 10k residents</a:t>
            </a:r>
          </a:p>
          <a:p>
            <a:pPr lvl="1"/>
            <a:r>
              <a:rPr lang="en-US" sz="1600" dirty="0"/>
              <a:t>this indicates competition</a:t>
            </a:r>
          </a:p>
          <a:p>
            <a:r>
              <a:rPr lang="en-US" sz="1800" dirty="0"/>
              <a:t>2. % of population in ages 25-39 </a:t>
            </a:r>
          </a:p>
          <a:p>
            <a:pPr lvl="1"/>
            <a:r>
              <a:rPr lang="en-US" sz="1600" dirty="0"/>
              <a:t>this represents demand and potential</a:t>
            </a:r>
          </a:p>
          <a:p>
            <a:r>
              <a:rPr lang="en-US" sz="1800" dirty="0"/>
              <a:t>3. median household income </a:t>
            </a:r>
          </a:p>
          <a:p>
            <a:pPr lvl="1"/>
            <a:r>
              <a:rPr lang="en-US" sz="1600" dirty="0"/>
              <a:t>this represents viability. </a:t>
            </a:r>
          </a:p>
          <a:p>
            <a:pPr lvl="1"/>
            <a:r>
              <a:rPr lang="en-US" sz="1600" dirty="0"/>
              <a:t>Can the economics work? Are customers likely to afford frequent purchases?</a:t>
            </a:r>
          </a:p>
          <a:p>
            <a:endParaRPr lang="en-US" sz="1800" dirty="0"/>
          </a:p>
        </p:txBody>
      </p:sp>
    </p:spTree>
    <p:extLst>
      <p:ext uri="{BB962C8B-B14F-4D97-AF65-F5344CB8AC3E}">
        <p14:creationId xmlns:p14="http://schemas.microsoft.com/office/powerpoint/2010/main" val="1676011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7FE681-E9F3-345A-48C9-3910D9743103}"/>
              </a:ext>
            </a:extLst>
          </p:cNvPr>
          <p:cNvPicPr>
            <a:picLocks noChangeAspect="1"/>
          </p:cNvPicPr>
          <p:nvPr/>
        </p:nvPicPr>
        <p:blipFill>
          <a:blip r:embed="rId2"/>
          <a:stretch>
            <a:fillRect/>
          </a:stretch>
        </p:blipFill>
        <p:spPr>
          <a:xfrm>
            <a:off x="6473958" y="1807566"/>
            <a:ext cx="5333418" cy="2497836"/>
          </a:xfrm>
          <a:prstGeom prst="rect">
            <a:avLst/>
          </a:prstGeom>
        </p:spPr>
      </p:pic>
      <p:sp>
        <p:nvSpPr>
          <p:cNvPr id="2" name="Title 1">
            <a:extLst>
              <a:ext uri="{FF2B5EF4-FFF2-40B4-BE49-F238E27FC236}">
                <a16:creationId xmlns:a16="http://schemas.microsoft.com/office/drawing/2014/main" id="{BB574D2B-1CF1-8B3E-9268-06756B6066BB}"/>
              </a:ext>
            </a:extLst>
          </p:cNvPr>
          <p:cNvSpPr>
            <a:spLocks noGrp="1"/>
          </p:cNvSpPr>
          <p:nvPr>
            <p:ph type="title"/>
          </p:nvPr>
        </p:nvSpPr>
        <p:spPr/>
        <p:txBody>
          <a:bodyPr/>
          <a:lstStyle/>
          <a:p>
            <a:r>
              <a:rPr lang="en-US" dirty="0" err="1"/>
              <a:t>KMeans</a:t>
            </a:r>
            <a:r>
              <a:rPr lang="en-US" dirty="0"/>
              <a:t> model results: 5 groups</a:t>
            </a:r>
          </a:p>
        </p:txBody>
      </p:sp>
      <p:sp>
        <p:nvSpPr>
          <p:cNvPr id="4" name="Content Placeholder 3">
            <a:extLst>
              <a:ext uri="{FF2B5EF4-FFF2-40B4-BE49-F238E27FC236}">
                <a16:creationId xmlns:a16="http://schemas.microsoft.com/office/drawing/2014/main" id="{229C59C5-18CB-5BD9-0398-9A2668BE6074}"/>
              </a:ext>
            </a:extLst>
          </p:cNvPr>
          <p:cNvSpPr>
            <a:spLocks noGrp="1"/>
          </p:cNvSpPr>
          <p:nvPr>
            <p:ph sz="half" idx="1"/>
          </p:nvPr>
        </p:nvSpPr>
        <p:spPr>
          <a:xfrm>
            <a:off x="1097280" y="1858735"/>
            <a:ext cx="4937760" cy="4023360"/>
          </a:xfrm>
        </p:spPr>
        <p:txBody>
          <a:bodyPr>
            <a:normAutofit lnSpcReduction="10000"/>
          </a:bodyPr>
          <a:lstStyle/>
          <a:p>
            <a:r>
              <a:rPr lang="en-US" dirty="0" err="1"/>
              <a:t>KMeans</a:t>
            </a:r>
            <a:r>
              <a:rPr lang="en-US" dirty="0"/>
              <a:t> model results show that 5 groups is the optimal number of groups </a:t>
            </a:r>
          </a:p>
          <a:p>
            <a:r>
              <a:rPr lang="en-US" dirty="0"/>
              <a:t>The silhouette curve shows that the silhouette scores are low, which suggests that each group of points are not really densely packed</a:t>
            </a:r>
          </a:p>
          <a:p>
            <a:r>
              <a:rPr lang="en-US" dirty="0"/>
              <a:t>Santa Barbara and Isla Vista were the only cities in their group, which suggests that they are outlier cities with unique characteristics.</a:t>
            </a:r>
          </a:p>
          <a:p>
            <a:r>
              <a:rPr lang="en-US" dirty="0"/>
              <a:t>Since Santa Barbara ranked as the top city to open a coffee shop, this may imply that expanding within the same city—rather than choosing a similar one—could be a better strategy.</a:t>
            </a:r>
          </a:p>
          <a:p>
            <a:endParaRPr lang="en-US" dirty="0"/>
          </a:p>
          <a:p>
            <a:pPr marL="0" indent="0">
              <a:buNone/>
            </a:pPr>
            <a:endParaRPr lang="en-US" dirty="0"/>
          </a:p>
          <a:p>
            <a:endParaRPr lang="en-US" dirty="0"/>
          </a:p>
        </p:txBody>
      </p:sp>
      <p:cxnSp>
        <p:nvCxnSpPr>
          <p:cNvPr id="21" name="Straight Arrow Connector 20">
            <a:extLst>
              <a:ext uri="{FF2B5EF4-FFF2-40B4-BE49-F238E27FC236}">
                <a16:creationId xmlns:a16="http://schemas.microsoft.com/office/drawing/2014/main" id="{C13DFF09-7924-5911-5806-394556F62080}"/>
              </a:ext>
            </a:extLst>
          </p:cNvPr>
          <p:cNvCxnSpPr>
            <a:cxnSpLocks/>
          </p:cNvCxnSpPr>
          <p:nvPr/>
        </p:nvCxnSpPr>
        <p:spPr>
          <a:xfrm flipH="1">
            <a:off x="7856926" y="3456664"/>
            <a:ext cx="199348" cy="1797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27832ECF-CFAD-86B9-D804-25FD9E108688}"/>
              </a:ext>
            </a:extLst>
          </p:cNvPr>
          <p:cNvSpPr/>
          <p:nvPr/>
        </p:nvSpPr>
        <p:spPr>
          <a:xfrm>
            <a:off x="7679246" y="3636423"/>
            <a:ext cx="177680" cy="17768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4C7C99F6-83EF-58D5-42BF-2A3B519758E9}"/>
              </a:ext>
            </a:extLst>
          </p:cNvPr>
          <p:cNvCxnSpPr>
            <a:cxnSpLocks/>
          </p:cNvCxnSpPr>
          <p:nvPr/>
        </p:nvCxnSpPr>
        <p:spPr>
          <a:xfrm flipV="1">
            <a:off x="7768086" y="3725263"/>
            <a:ext cx="0" cy="31803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12" name="Content Placeholder 11">
            <a:extLst>
              <a:ext uri="{FF2B5EF4-FFF2-40B4-BE49-F238E27FC236}">
                <a16:creationId xmlns:a16="http://schemas.microsoft.com/office/drawing/2014/main" id="{80E769CE-C256-D36A-35A1-468BC0331DE7}"/>
              </a:ext>
            </a:extLst>
          </p:cNvPr>
          <p:cNvPicPr>
            <a:picLocks noGrp="1" noChangeAspect="1"/>
          </p:cNvPicPr>
          <p:nvPr>
            <p:ph sz="half" idx="2"/>
          </p:nvPr>
        </p:nvPicPr>
        <p:blipFill>
          <a:blip r:embed="rId3"/>
          <a:stretch>
            <a:fillRect/>
          </a:stretch>
        </p:blipFill>
        <p:spPr>
          <a:xfrm>
            <a:off x="6870251" y="4399945"/>
            <a:ext cx="4937125" cy="1771152"/>
          </a:xfrm>
        </p:spPr>
      </p:pic>
    </p:spTree>
    <p:extLst>
      <p:ext uri="{BB962C8B-B14F-4D97-AF65-F5344CB8AC3E}">
        <p14:creationId xmlns:p14="http://schemas.microsoft.com/office/powerpoint/2010/main" val="367517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82A20-ED11-7E8A-C49F-9802641E176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5679919-EAFF-FDB9-F9C9-DCA7B9BA5F0B}"/>
              </a:ext>
            </a:extLst>
          </p:cNvPr>
          <p:cNvSpPr>
            <a:spLocks noGrp="1"/>
          </p:cNvSpPr>
          <p:nvPr>
            <p:ph type="title"/>
          </p:nvPr>
        </p:nvSpPr>
        <p:spPr/>
        <p:txBody>
          <a:bodyPr>
            <a:normAutofit/>
          </a:bodyPr>
          <a:lstStyle/>
          <a:p>
            <a:r>
              <a:rPr lang="en-US" sz="4400" dirty="0"/>
              <a:t>Grouping Cities Next Steps</a:t>
            </a:r>
          </a:p>
        </p:txBody>
      </p:sp>
      <p:sp>
        <p:nvSpPr>
          <p:cNvPr id="9" name="Content Placeholder 8">
            <a:extLst>
              <a:ext uri="{FF2B5EF4-FFF2-40B4-BE49-F238E27FC236}">
                <a16:creationId xmlns:a16="http://schemas.microsoft.com/office/drawing/2014/main" id="{F6009752-5C17-8AD0-D857-A903EB09B77F}"/>
              </a:ext>
            </a:extLst>
          </p:cNvPr>
          <p:cNvSpPr>
            <a:spLocks noGrp="1"/>
          </p:cNvSpPr>
          <p:nvPr>
            <p:ph idx="1"/>
          </p:nvPr>
        </p:nvSpPr>
        <p:spPr/>
        <p:txBody>
          <a:bodyPr>
            <a:normAutofit/>
          </a:bodyPr>
          <a:lstStyle/>
          <a:p>
            <a:r>
              <a:rPr lang="en-US" dirty="0"/>
              <a:t>Gather more data on population growth over the last 5 years and average rent to better identify and separate the cities.</a:t>
            </a:r>
          </a:p>
          <a:p>
            <a:r>
              <a:rPr lang="en-US" dirty="0"/>
              <a:t>Consider modeling more than just the top 10 cities since some of the top 10 cities had only 1 city in the group. </a:t>
            </a:r>
          </a:p>
          <a:p>
            <a:endParaRPr lang="en-US" dirty="0"/>
          </a:p>
          <a:p>
            <a:endParaRPr lang="en-US" dirty="0"/>
          </a:p>
          <a:p>
            <a:pPr marL="0" indent="0">
              <a:buNone/>
            </a:pPr>
            <a:endParaRPr lang="en-US" dirty="0"/>
          </a:p>
        </p:txBody>
      </p:sp>
      <p:sp>
        <p:nvSpPr>
          <p:cNvPr id="13" name="TextBox 12">
            <a:extLst>
              <a:ext uri="{FF2B5EF4-FFF2-40B4-BE49-F238E27FC236}">
                <a16:creationId xmlns:a16="http://schemas.microsoft.com/office/drawing/2014/main" id="{07CAD2E8-8844-651F-7ADA-72A7E7D41C6B}"/>
              </a:ext>
            </a:extLst>
          </p:cNvPr>
          <p:cNvSpPr txBox="1"/>
          <p:nvPr/>
        </p:nvSpPr>
        <p:spPr>
          <a:xfrm>
            <a:off x="1097280" y="5800987"/>
            <a:ext cx="10058400" cy="338554"/>
          </a:xfrm>
          <a:prstGeom prst="rect">
            <a:avLst/>
          </a:prstGeom>
          <a:solidFill>
            <a:schemeClr val="accent3">
              <a:lumMod val="60000"/>
              <a:lumOff val="40000"/>
            </a:schemeClr>
          </a:solidFill>
        </p:spPr>
        <p:txBody>
          <a:bodyPr wrap="square" rtlCol="0">
            <a:spAutoFit/>
          </a:bodyPr>
          <a:lstStyle/>
          <a:p>
            <a:pPr algn="ctr"/>
            <a:r>
              <a:rPr lang="en-US" sz="1600" b="1" dirty="0"/>
              <a:t>Next steps identified to improve </a:t>
            </a:r>
            <a:r>
              <a:rPr lang="en-US" sz="1600" b="1" dirty="0" err="1"/>
              <a:t>KMeans</a:t>
            </a:r>
            <a:r>
              <a:rPr lang="en-US" sz="1600" b="1" dirty="0"/>
              <a:t> model performance</a:t>
            </a:r>
          </a:p>
        </p:txBody>
      </p:sp>
    </p:spTree>
    <p:extLst>
      <p:ext uri="{BB962C8B-B14F-4D97-AF65-F5344CB8AC3E}">
        <p14:creationId xmlns:p14="http://schemas.microsoft.com/office/powerpoint/2010/main" val="2958238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E32E3-416F-9A57-1FB7-04A7354A5A8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0431485-17F8-1C6B-E698-3ADD3BDE0B3C}"/>
              </a:ext>
            </a:extLst>
          </p:cNvPr>
          <p:cNvSpPr>
            <a:spLocks noGrp="1"/>
          </p:cNvSpPr>
          <p:nvPr>
            <p:ph type="title"/>
          </p:nvPr>
        </p:nvSpPr>
        <p:spPr/>
        <p:txBody>
          <a:bodyPr/>
          <a:lstStyle/>
          <a:p>
            <a:r>
              <a:rPr lang="en-US" dirty="0"/>
              <a:t>Deliverable 3</a:t>
            </a:r>
          </a:p>
        </p:txBody>
      </p:sp>
      <p:sp>
        <p:nvSpPr>
          <p:cNvPr id="6" name="Text Placeholder 5">
            <a:extLst>
              <a:ext uri="{FF2B5EF4-FFF2-40B4-BE49-F238E27FC236}">
                <a16:creationId xmlns:a16="http://schemas.microsoft.com/office/drawing/2014/main" id="{DED59908-6C7E-06CC-B79F-20D1052AB432}"/>
              </a:ext>
            </a:extLst>
          </p:cNvPr>
          <p:cNvSpPr>
            <a:spLocks noGrp="1"/>
          </p:cNvSpPr>
          <p:nvPr>
            <p:ph type="body" idx="1"/>
          </p:nvPr>
        </p:nvSpPr>
        <p:spPr/>
        <p:txBody>
          <a:bodyPr/>
          <a:lstStyle/>
          <a:p>
            <a:r>
              <a:rPr lang="en-US" dirty="0"/>
              <a:t>Determine factors that contribute to a successful coffee shop</a:t>
            </a:r>
          </a:p>
        </p:txBody>
      </p:sp>
    </p:spTree>
    <p:extLst>
      <p:ext uri="{BB962C8B-B14F-4D97-AF65-F5344CB8AC3E}">
        <p14:creationId xmlns:p14="http://schemas.microsoft.com/office/powerpoint/2010/main" val="2312777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3F79F-7A0A-A208-BB59-3EC03573A1F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F1C1A43-1857-8B64-7587-31196ABCD927}"/>
              </a:ext>
            </a:extLst>
          </p:cNvPr>
          <p:cNvSpPr>
            <a:spLocks noGrp="1"/>
          </p:cNvSpPr>
          <p:nvPr>
            <p:ph type="title"/>
          </p:nvPr>
        </p:nvSpPr>
        <p:spPr/>
        <p:txBody>
          <a:bodyPr>
            <a:normAutofit/>
          </a:bodyPr>
          <a:lstStyle/>
          <a:p>
            <a:r>
              <a:rPr lang="en-US" sz="4400" dirty="0"/>
              <a:t>ML Models for Coffee Shop Success Factors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8C4FD8B7-7A2D-5F6C-2547-4681A499A0DB}"/>
                  </a:ext>
                </a:extLst>
              </p:cNvPr>
              <p:cNvSpPr>
                <a:spLocks noGrp="1"/>
              </p:cNvSpPr>
              <p:nvPr>
                <p:ph sz="half" idx="1"/>
              </p:nvPr>
            </p:nvSpPr>
            <p:spPr>
              <a:xfrm>
                <a:off x="1097279" y="1845734"/>
                <a:ext cx="4937760" cy="3925892"/>
              </a:xfrm>
            </p:spPr>
            <p:txBody>
              <a:bodyPr>
                <a:noAutofit/>
              </a:bodyPr>
              <a:lstStyle/>
              <a:p>
                <a:r>
                  <a:rPr lang="en-US" sz="1800" b="1" dirty="0"/>
                  <a:t>Goal: </a:t>
                </a:r>
                <a:r>
                  <a:rPr lang="en-US" sz="1800" dirty="0"/>
                  <a:t>Determine the top 10 factors that influence coffee shop success </a:t>
                </a:r>
              </a:p>
              <a:p>
                <a:r>
                  <a:rPr lang="en-US" sz="1800" dirty="0"/>
                  <a:t>Target variable: log1p(</a:t>
                </a:r>
                <a:r>
                  <a:rPr lang="en-US" sz="1800" dirty="0" err="1"/>
                  <a:t>total_checkins</a:t>
                </a:r>
                <a:r>
                  <a:rPr lang="en-US" sz="1800" dirty="0"/>
                  <a:t>) (proxy for measuring coffee shop success)</a:t>
                </a:r>
              </a:p>
              <a:p>
                <a:r>
                  <a:rPr lang="en-US" sz="1800" dirty="0"/>
                  <a:t>19 input features (combination of coffee shop attributes + location settings + feature engineering)</a:t>
                </a:r>
              </a:p>
              <a:p>
                <a:pPr marL="0" indent="0">
                  <a:buNone/>
                </a:pPr>
                <a:r>
                  <a:rPr lang="en-US" sz="1800" dirty="0"/>
                  <a:t>  Data is split 75% training / 25% test </a:t>
                </a:r>
              </a:p>
              <a:p>
                <a:r>
                  <a:rPr lang="en-US" sz="1800" dirty="0"/>
                  <a:t>3 models (Decision Tree, Random Forest, and </a:t>
                </a:r>
                <a:r>
                  <a:rPr lang="en-US" sz="1800" dirty="0" err="1"/>
                  <a:t>XGBoost</a:t>
                </a:r>
                <a:r>
                  <a:rPr lang="en-US" sz="1800" dirty="0"/>
                  <a:t>) are evaluated and one is selected based on best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𝑅</m:t>
                        </m:r>
                      </m:e>
                      <m:sup>
                        <m:r>
                          <a:rPr lang="en-US" sz="1800" b="0" i="1" smtClean="0">
                            <a:latin typeface="Cambria Math" panose="02040503050406030204" pitchFamily="18" charset="0"/>
                          </a:rPr>
                          <m:t>2</m:t>
                        </m:r>
                      </m:sup>
                    </m:sSup>
                  </m:oMath>
                </a14:m>
                <a:r>
                  <a:rPr lang="en-US" sz="1800" dirty="0"/>
                  <a:t> score from training data. </a:t>
                </a:r>
              </a:p>
              <a:p>
                <a:r>
                  <a:rPr lang="en-US" sz="1800" dirty="0"/>
                  <a:t>Champion model is then evaluated on test data to determine final performance results.</a:t>
                </a:r>
              </a:p>
              <a:p>
                <a:endParaRPr lang="en-US" sz="1800" dirty="0"/>
              </a:p>
            </p:txBody>
          </p:sp>
        </mc:Choice>
        <mc:Fallback xmlns="">
          <p:sp>
            <p:nvSpPr>
              <p:cNvPr id="9" name="Content Placeholder 8">
                <a:extLst>
                  <a:ext uri="{FF2B5EF4-FFF2-40B4-BE49-F238E27FC236}">
                    <a16:creationId xmlns:a16="http://schemas.microsoft.com/office/drawing/2014/main" id="{8C4FD8B7-7A2D-5F6C-2547-4681A499A0DB}"/>
                  </a:ext>
                </a:extLst>
              </p:cNvPr>
              <p:cNvSpPr>
                <a:spLocks noGrp="1" noRot="1" noChangeAspect="1" noMove="1" noResize="1" noEditPoints="1" noAdjustHandles="1" noChangeArrowheads="1" noChangeShapeType="1" noTextEdit="1"/>
              </p:cNvSpPr>
              <p:nvPr>
                <p:ph sz="half" idx="1"/>
              </p:nvPr>
            </p:nvSpPr>
            <p:spPr>
              <a:xfrm>
                <a:off x="1097279" y="1845734"/>
                <a:ext cx="4937760" cy="3925892"/>
              </a:xfrm>
              <a:blipFill>
                <a:blip r:embed="rId3"/>
                <a:stretch>
                  <a:fillRect l="-988" t="-1553" r="-1481" b="-295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C9818CF7-8333-DDEE-0573-552892A1ED9F}"/>
              </a:ext>
            </a:extLst>
          </p:cNvPr>
          <p:cNvSpPr txBox="1"/>
          <p:nvPr/>
        </p:nvSpPr>
        <p:spPr>
          <a:xfrm>
            <a:off x="1097280" y="5931220"/>
            <a:ext cx="10058400" cy="307777"/>
          </a:xfrm>
          <a:prstGeom prst="rect">
            <a:avLst/>
          </a:prstGeom>
          <a:solidFill>
            <a:schemeClr val="accent3">
              <a:lumMod val="60000"/>
              <a:lumOff val="40000"/>
            </a:schemeClr>
          </a:solidFill>
        </p:spPr>
        <p:txBody>
          <a:bodyPr wrap="square" rtlCol="0">
            <a:spAutoFit/>
          </a:bodyPr>
          <a:lstStyle/>
          <a:p>
            <a:pPr algn="ctr"/>
            <a:r>
              <a:rPr lang="en-US" sz="1400" b="1" dirty="0"/>
              <a:t>The </a:t>
            </a:r>
            <a:r>
              <a:rPr lang="en-US" sz="1400" b="1" dirty="0" err="1"/>
              <a:t>total_checkins</a:t>
            </a:r>
            <a:r>
              <a:rPr lang="en-US" sz="1400" b="1" dirty="0"/>
              <a:t> is right-skewed so we take log1p(</a:t>
            </a:r>
            <a:r>
              <a:rPr lang="en-US" sz="1400" b="1" dirty="0" err="1"/>
              <a:t>total_checkins</a:t>
            </a:r>
            <a:r>
              <a:rPr lang="en-US" sz="1400" b="1" dirty="0"/>
              <a:t>) to reduce the effect of outliers on the model</a:t>
            </a:r>
          </a:p>
        </p:txBody>
      </p:sp>
      <p:pic>
        <p:nvPicPr>
          <p:cNvPr id="6" name="Content Placeholder 5">
            <a:extLst>
              <a:ext uri="{FF2B5EF4-FFF2-40B4-BE49-F238E27FC236}">
                <a16:creationId xmlns:a16="http://schemas.microsoft.com/office/drawing/2014/main" id="{66F81C6D-1301-FE7D-C2EF-47016AA6B131}"/>
              </a:ext>
            </a:extLst>
          </p:cNvPr>
          <p:cNvPicPr>
            <a:picLocks noGrp="1" noChangeAspect="1"/>
          </p:cNvPicPr>
          <p:nvPr>
            <p:ph sz="half" idx="2"/>
          </p:nvPr>
        </p:nvPicPr>
        <p:blipFill>
          <a:blip r:embed="rId4"/>
          <a:stretch>
            <a:fillRect/>
          </a:stretch>
        </p:blipFill>
        <p:spPr>
          <a:xfrm>
            <a:off x="7108965" y="1846263"/>
            <a:ext cx="3155671" cy="4022725"/>
          </a:xfrm>
        </p:spPr>
      </p:pic>
    </p:spTree>
    <p:extLst>
      <p:ext uri="{BB962C8B-B14F-4D97-AF65-F5344CB8AC3E}">
        <p14:creationId xmlns:p14="http://schemas.microsoft.com/office/powerpoint/2010/main" val="541915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84616-B80A-18BA-0A4D-8FF5D32F5F6B}"/>
            </a:ext>
          </a:extLst>
        </p:cNvPr>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15210278-C4D6-C4CC-8FFB-0502183D1293}"/>
              </a:ext>
            </a:extLst>
          </p:cNvPr>
          <p:cNvPicPr>
            <a:picLocks noGrp="1" noChangeAspect="1"/>
          </p:cNvPicPr>
          <p:nvPr>
            <p:ph sz="half" idx="2"/>
          </p:nvPr>
        </p:nvPicPr>
        <p:blipFill>
          <a:blip r:embed="rId2"/>
          <a:srcRect l="5837" b="13876"/>
          <a:stretch>
            <a:fillRect/>
          </a:stretch>
        </p:blipFill>
        <p:spPr>
          <a:xfrm>
            <a:off x="6781800" y="2117215"/>
            <a:ext cx="4061769" cy="810543"/>
          </a:xfrm>
        </p:spPr>
      </p:pic>
      <p:sp>
        <p:nvSpPr>
          <p:cNvPr id="7" name="Title 6">
            <a:extLst>
              <a:ext uri="{FF2B5EF4-FFF2-40B4-BE49-F238E27FC236}">
                <a16:creationId xmlns:a16="http://schemas.microsoft.com/office/drawing/2014/main" id="{3BBBC771-A06C-EED8-FE96-5AC0246C6C0F}"/>
              </a:ext>
            </a:extLst>
          </p:cNvPr>
          <p:cNvSpPr>
            <a:spLocks noGrp="1"/>
          </p:cNvSpPr>
          <p:nvPr>
            <p:ph type="title"/>
          </p:nvPr>
        </p:nvSpPr>
        <p:spPr/>
        <p:txBody>
          <a:bodyPr/>
          <a:lstStyle/>
          <a:p>
            <a:r>
              <a:rPr lang="en-US" dirty="0"/>
              <a:t>ML Models Results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7945F98A-99E7-9159-340A-CFB54548D689}"/>
                  </a:ext>
                </a:extLst>
              </p:cNvPr>
              <p:cNvSpPr>
                <a:spLocks noGrp="1"/>
              </p:cNvSpPr>
              <p:nvPr>
                <p:ph sz="half" idx="1"/>
              </p:nvPr>
            </p:nvSpPr>
            <p:spPr>
              <a:xfrm>
                <a:off x="1097279" y="1845734"/>
                <a:ext cx="5190270" cy="4085486"/>
              </a:xfrm>
            </p:spPr>
            <p:txBody>
              <a:bodyPr>
                <a:noAutofit/>
              </a:bodyPr>
              <a:lstStyle/>
              <a:p>
                <a:r>
                  <a:rPr lang="en-US" sz="1600" dirty="0"/>
                  <a:t>XGBoost ML performed the best on the training data</a:t>
                </a:r>
              </a:p>
              <a:p>
                <a:r>
                  <a:rPr lang="en-US" sz="1600" dirty="0"/>
                  <a:t>The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𝑅</m:t>
                        </m:r>
                      </m:e>
                      <m:sup>
                        <m:r>
                          <a:rPr lang="en-US" sz="1600" i="1">
                            <a:latin typeface="Cambria Math" panose="02040503050406030204" pitchFamily="18" charset="0"/>
                          </a:rPr>
                          <m:t>2</m:t>
                        </m:r>
                      </m:sup>
                    </m:sSup>
                  </m:oMath>
                </a14:m>
                <a:r>
                  <a:rPr lang="en-US" sz="1600" dirty="0"/>
                  <a:t> score is not particularly high, which indicates that the input features may not be strong enough to explain the patterns in </a:t>
                </a:r>
                <a:r>
                  <a:rPr lang="en-US" sz="1600" dirty="0" err="1"/>
                  <a:t>checkins</a:t>
                </a:r>
                <a:r>
                  <a:rPr lang="en-US" sz="1600" dirty="0"/>
                  <a:t> per year.</a:t>
                </a:r>
              </a:p>
              <a:p>
                <a:r>
                  <a:rPr lang="en-US" sz="1600" dirty="0"/>
                  <a:t>Some coffee shops in the data have been open way longer than others, which can explain the major outliers. </a:t>
                </a:r>
              </a:p>
              <a:p>
                <a:r>
                  <a:rPr lang="en-US" sz="1600" b="1" dirty="0"/>
                  <a:t>Next steps:</a:t>
                </a:r>
              </a:p>
              <a:p>
                <a:r>
                  <a:rPr lang="en-US" sz="1600" dirty="0"/>
                  <a:t>Consider coffee shops that were open only &lt;= 5 years because we want to look at recent coffee shop activity than long term activity.</a:t>
                </a:r>
              </a:p>
              <a:p>
                <a:r>
                  <a:rPr lang="en-US" sz="1600" dirty="0"/>
                  <a:t>Consider average rent for each city. </a:t>
                </a:r>
              </a:p>
              <a:p>
                <a:r>
                  <a:rPr lang="en-US" sz="1600" dirty="0"/>
                  <a:t>Consider tourist area vs local neighborhood as a neighborhood characteristic for a coffee shop. </a:t>
                </a:r>
              </a:p>
              <a:p>
                <a:endParaRPr lang="en-US" sz="1600" dirty="0"/>
              </a:p>
              <a:p>
                <a:endParaRPr lang="en-US" sz="1600" dirty="0"/>
              </a:p>
              <a:p>
                <a:endParaRPr lang="en-US" sz="1600" dirty="0"/>
              </a:p>
            </p:txBody>
          </p:sp>
        </mc:Choice>
        <mc:Fallback xmlns="">
          <p:sp>
            <p:nvSpPr>
              <p:cNvPr id="9" name="Content Placeholder 8">
                <a:extLst>
                  <a:ext uri="{FF2B5EF4-FFF2-40B4-BE49-F238E27FC236}">
                    <a16:creationId xmlns:a16="http://schemas.microsoft.com/office/drawing/2014/main" id="{7945F98A-99E7-9159-340A-CFB54548D689}"/>
                  </a:ext>
                </a:extLst>
              </p:cNvPr>
              <p:cNvSpPr>
                <a:spLocks noGrp="1" noRot="1" noChangeAspect="1" noMove="1" noResize="1" noEditPoints="1" noAdjustHandles="1" noChangeArrowheads="1" noChangeShapeType="1" noTextEdit="1"/>
              </p:cNvSpPr>
              <p:nvPr>
                <p:ph sz="half" idx="1"/>
              </p:nvPr>
            </p:nvSpPr>
            <p:spPr>
              <a:xfrm>
                <a:off x="1097279" y="1845734"/>
                <a:ext cx="5190270" cy="4085486"/>
              </a:xfrm>
              <a:blipFill>
                <a:blip r:embed="rId3"/>
                <a:stretch>
                  <a:fillRect l="-588" t="-1045" r="-1763" b="-14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392086B3-A527-C28C-5262-58395FCFE804}"/>
              </a:ext>
            </a:extLst>
          </p:cNvPr>
          <p:cNvSpPr txBox="1"/>
          <p:nvPr/>
        </p:nvSpPr>
        <p:spPr>
          <a:xfrm>
            <a:off x="1097280" y="5931220"/>
            <a:ext cx="10058400" cy="338554"/>
          </a:xfrm>
          <a:prstGeom prst="rect">
            <a:avLst/>
          </a:prstGeom>
          <a:solidFill>
            <a:schemeClr val="accent3">
              <a:lumMod val="60000"/>
              <a:lumOff val="40000"/>
            </a:schemeClr>
          </a:solidFill>
        </p:spPr>
        <p:txBody>
          <a:bodyPr wrap="square" rtlCol="0">
            <a:spAutoFit/>
          </a:bodyPr>
          <a:lstStyle/>
          <a:p>
            <a:pPr algn="ctr"/>
            <a:r>
              <a:rPr lang="en-US" sz="1600" b="1" dirty="0" err="1"/>
              <a:t>XGBoost</a:t>
            </a:r>
            <a:r>
              <a:rPr lang="en-US" sz="1600" b="1" dirty="0"/>
              <a:t> performed the best</a:t>
            </a:r>
          </a:p>
        </p:txBody>
      </p:sp>
      <p:sp>
        <p:nvSpPr>
          <p:cNvPr id="8" name="TextBox 7">
            <a:extLst>
              <a:ext uri="{FF2B5EF4-FFF2-40B4-BE49-F238E27FC236}">
                <a16:creationId xmlns:a16="http://schemas.microsoft.com/office/drawing/2014/main" id="{7C06AA19-FF16-C432-EF79-BC53A024D0D5}"/>
              </a:ext>
            </a:extLst>
          </p:cNvPr>
          <p:cNvSpPr txBox="1"/>
          <p:nvPr/>
        </p:nvSpPr>
        <p:spPr>
          <a:xfrm>
            <a:off x="6781800" y="1776537"/>
            <a:ext cx="3809999" cy="369332"/>
          </a:xfrm>
          <a:prstGeom prst="rect">
            <a:avLst/>
          </a:prstGeom>
          <a:noFill/>
        </p:spPr>
        <p:txBody>
          <a:bodyPr wrap="square" rtlCol="0">
            <a:spAutoFit/>
          </a:bodyPr>
          <a:lstStyle/>
          <a:p>
            <a:pPr algn="ctr"/>
            <a:r>
              <a:rPr lang="en-US" dirty="0"/>
              <a:t>Training data results</a:t>
            </a:r>
          </a:p>
        </p:txBody>
      </p:sp>
      <p:sp>
        <p:nvSpPr>
          <p:cNvPr id="18" name="Rectangle 17">
            <a:extLst>
              <a:ext uri="{FF2B5EF4-FFF2-40B4-BE49-F238E27FC236}">
                <a16:creationId xmlns:a16="http://schemas.microsoft.com/office/drawing/2014/main" id="{D553CBB8-37DD-5131-ED78-9A2FCA3C4A44}"/>
              </a:ext>
            </a:extLst>
          </p:cNvPr>
          <p:cNvSpPr/>
          <p:nvPr/>
        </p:nvSpPr>
        <p:spPr>
          <a:xfrm>
            <a:off x="7470397" y="2688672"/>
            <a:ext cx="3280095" cy="18875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BFEA0E0-5366-1957-48B9-C2D155557F31}"/>
              </a:ext>
            </a:extLst>
          </p:cNvPr>
          <p:cNvPicPr>
            <a:picLocks noChangeAspect="1"/>
          </p:cNvPicPr>
          <p:nvPr/>
        </p:nvPicPr>
        <p:blipFill>
          <a:blip r:embed="rId4"/>
          <a:stretch>
            <a:fillRect/>
          </a:stretch>
        </p:blipFill>
        <p:spPr>
          <a:xfrm>
            <a:off x="6881074" y="3058351"/>
            <a:ext cx="3611448" cy="2796685"/>
          </a:xfrm>
          <a:prstGeom prst="rect">
            <a:avLst/>
          </a:prstGeom>
        </p:spPr>
      </p:pic>
    </p:spTree>
    <p:extLst>
      <p:ext uri="{BB962C8B-B14F-4D97-AF65-F5344CB8AC3E}">
        <p14:creationId xmlns:p14="http://schemas.microsoft.com/office/powerpoint/2010/main" val="13604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5EFF9-378A-A81E-AA59-9A15B380C34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751A6A7-FD59-0D0D-0D55-F08D09644296}"/>
              </a:ext>
            </a:extLst>
          </p:cNvPr>
          <p:cNvSpPr>
            <a:spLocks noGrp="1"/>
          </p:cNvSpPr>
          <p:nvPr>
            <p:ph type="title"/>
          </p:nvPr>
        </p:nvSpPr>
        <p:spPr/>
        <p:txBody>
          <a:bodyPr/>
          <a:lstStyle/>
          <a:p>
            <a:r>
              <a:rPr lang="en-US" dirty="0"/>
              <a:t>SHAP Insights for Success Factors</a:t>
            </a:r>
          </a:p>
        </p:txBody>
      </p:sp>
      <p:sp>
        <p:nvSpPr>
          <p:cNvPr id="9" name="Content Placeholder 8">
            <a:extLst>
              <a:ext uri="{FF2B5EF4-FFF2-40B4-BE49-F238E27FC236}">
                <a16:creationId xmlns:a16="http://schemas.microsoft.com/office/drawing/2014/main" id="{50ECF7D7-F1A9-A286-8840-05D1C187F190}"/>
              </a:ext>
            </a:extLst>
          </p:cNvPr>
          <p:cNvSpPr>
            <a:spLocks noGrp="1"/>
          </p:cNvSpPr>
          <p:nvPr>
            <p:ph sz="half" idx="1"/>
          </p:nvPr>
        </p:nvSpPr>
        <p:spPr>
          <a:xfrm>
            <a:off x="1097279" y="1845734"/>
            <a:ext cx="4937760" cy="3795862"/>
          </a:xfrm>
        </p:spPr>
        <p:txBody>
          <a:bodyPr>
            <a:noAutofit/>
          </a:bodyPr>
          <a:lstStyle/>
          <a:p>
            <a:r>
              <a:rPr lang="en-US" sz="1600" b="1" dirty="0"/>
              <a:t>SHAP values </a:t>
            </a:r>
            <a:r>
              <a:rPr lang="en-US" sz="1600" dirty="0"/>
              <a:t>tells how much each feature contributed to each individual prediction</a:t>
            </a:r>
          </a:p>
          <a:p>
            <a:r>
              <a:rPr lang="en-US" sz="1600" dirty="0"/>
              <a:t>So </a:t>
            </a:r>
            <a:r>
              <a:rPr lang="en-US" sz="1600" b="1" dirty="0"/>
              <a:t>review count </a:t>
            </a:r>
            <a:r>
              <a:rPr lang="en-US" sz="1600" dirty="0"/>
              <a:t>has the highest largest average influence on predictions of check ins. It was also the most frequently used feature across trees (according to </a:t>
            </a:r>
            <a:r>
              <a:rPr lang="en-US" sz="1600" dirty="0" err="1"/>
              <a:t>XGBoost’s</a:t>
            </a:r>
            <a:r>
              <a:rPr lang="en-US" sz="1600" dirty="0"/>
              <a:t> weight importance score)</a:t>
            </a:r>
          </a:p>
          <a:p>
            <a:r>
              <a:rPr lang="en-US" sz="1600" dirty="0"/>
              <a:t>Features like </a:t>
            </a:r>
            <a:r>
              <a:rPr lang="en-US" sz="1600" b="1" dirty="0" err="1"/>
              <a:t>avg_open_hours</a:t>
            </a:r>
            <a:r>
              <a:rPr lang="en-US" sz="1600" b="1" dirty="0"/>
              <a:t>, </a:t>
            </a:r>
            <a:r>
              <a:rPr lang="en-US" sz="1600" b="1" dirty="0" err="1"/>
              <a:t>total_num_of_amenities</a:t>
            </a:r>
            <a:r>
              <a:rPr lang="en-US" sz="1600" b="1" dirty="0"/>
              <a:t>, </a:t>
            </a:r>
            <a:r>
              <a:rPr lang="en-US" sz="1600" b="1" dirty="0" err="1"/>
              <a:t>hasOutdoorSeating</a:t>
            </a:r>
            <a:r>
              <a:rPr lang="en-US" sz="1600" b="1" dirty="0"/>
              <a:t> </a:t>
            </a:r>
            <a:r>
              <a:rPr lang="en-US" sz="1600" dirty="0"/>
              <a:t>and </a:t>
            </a:r>
            <a:r>
              <a:rPr lang="en-US" sz="1600" b="1" dirty="0" err="1"/>
              <a:t>hasParking</a:t>
            </a:r>
            <a:r>
              <a:rPr lang="en-US" sz="1600" b="1" dirty="0"/>
              <a:t> </a:t>
            </a:r>
            <a:r>
              <a:rPr lang="en-US" sz="1600" dirty="0"/>
              <a:t>also pushed predictions upwards, suggesting that shops with longer hours, outdoor seating, more amenities, and better accessibility see more foot traffic. </a:t>
            </a:r>
          </a:p>
          <a:p>
            <a:r>
              <a:rPr lang="en-US" sz="1600" dirty="0"/>
              <a:t>Interestingly, </a:t>
            </a:r>
            <a:r>
              <a:rPr lang="en-US" sz="1600" b="1" dirty="0"/>
              <a:t>coffee shop density </a:t>
            </a:r>
            <a:r>
              <a:rPr lang="en-US" sz="1600" dirty="0"/>
              <a:t>showed a split effect – possibly reflecting how dense areas reflect more competition, while others can reflect more opportunity</a:t>
            </a:r>
          </a:p>
          <a:p>
            <a:endParaRPr lang="en-US" sz="1600" dirty="0"/>
          </a:p>
          <a:p>
            <a:endParaRPr lang="en-US" sz="1600" dirty="0"/>
          </a:p>
        </p:txBody>
      </p:sp>
      <p:sp>
        <p:nvSpPr>
          <p:cNvPr id="13" name="TextBox 12">
            <a:extLst>
              <a:ext uri="{FF2B5EF4-FFF2-40B4-BE49-F238E27FC236}">
                <a16:creationId xmlns:a16="http://schemas.microsoft.com/office/drawing/2014/main" id="{9BD28083-A67A-0A3A-4488-7610C679F631}"/>
              </a:ext>
            </a:extLst>
          </p:cNvPr>
          <p:cNvSpPr txBox="1"/>
          <p:nvPr/>
        </p:nvSpPr>
        <p:spPr>
          <a:xfrm>
            <a:off x="1066800" y="5716281"/>
            <a:ext cx="10058400" cy="523220"/>
          </a:xfrm>
          <a:prstGeom prst="rect">
            <a:avLst/>
          </a:prstGeom>
          <a:solidFill>
            <a:schemeClr val="accent3">
              <a:lumMod val="60000"/>
              <a:lumOff val="40000"/>
            </a:schemeClr>
          </a:solidFill>
        </p:spPr>
        <p:txBody>
          <a:bodyPr wrap="square" rtlCol="0">
            <a:spAutoFit/>
          </a:bodyPr>
          <a:lstStyle/>
          <a:p>
            <a:pPr algn="ctr"/>
            <a:r>
              <a:rPr lang="en-US" sz="1400" b="1" dirty="0"/>
              <a:t>Coffee shops tend to be more successful when they have a high number of reviews, stay open longer, offer more amenities, have outdoor seating, and are easy to access.</a:t>
            </a:r>
            <a:endParaRPr lang="en-US" sz="1600" b="1" dirty="0"/>
          </a:p>
        </p:txBody>
      </p:sp>
      <p:sp>
        <p:nvSpPr>
          <p:cNvPr id="8" name="TextBox 7">
            <a:extLst>
              <a:ext uri="{FF2B5EF4-FFF2-40B4-BE49-F238E27FC236}">
                <a16:creationId xmlns:a16="http://schemas.microsoft.com/office/drawing/2014/main" id="{2F0BC699-713B-764E-BB80-99C13C718573}"/>
              </a:ext>
            </a:extLst>
          </p:cNvPr>
          <p:cNvSpPr txBox="1"/>
          <p:nvPr/>
        </p:nvSpPr>
        <p:spPr>
          <a:xfrm>
            <a:off x="6978942" y="1969483"/>
            <a:ext cx="3809999" cy="369332"/>
          </a:xfrm>
          <a:prstGeom prst="rect">
            <a:avLst/>
          </a:prstGeom>
          <a:noFill/>
        </p:spPr>
        <p:txBody>
          <a:bodyPr wrap="square" rtlCol="0">
            <a:spAutoFit/>
          </a:bodyPr>
          <a:lstStyle/>
          <a:p>
            <a:pPr algn="ctr"/>
            <a:r>
              <a:rPr lang="en-US" dirty="0"/>
              <a:t>SHAP values</a:t>
            </a:r>
          </a:p>
        </p:txBody>
      </p:sp>
      <p:pic>
        <p:nvPicPr>
          <p:cNvPr id="10" name="Content Placeholder 9">
            <a:extLst>
              <a:ext uri="{FF2B5EF4-FFF2-40B4-BE49-F238E27FC236}">
                <a16:creationId xmlns:a16="http://schemas.microsoft.com/office/drawing/2014/main" id="{C386DCD8-C03E-A491-8B96-5C328DC10BBF}"/>
              </a:ext>
            </a:extLst>
          </p:cNvPr>
          <p:cNvPicPr>
            <a:picLocks noGrp="1" noChangeAspect="1"/>
          </p:cNvPicPr>
          <p:nvPr>
            <p:ph sz="half" idx="2"/>
          </p:nvPr>
        </p:nvPicPr>
        <p:blipFill>
          <a:blip r:embed="rId2"/>
          <a:stretch>
            <a:fillRect/>
          </a:stretch>
        </p:blipFill>
        <p:spPr>
          <a:xfrm>
            <a:off x="6218238" y="2483433"/>
            <a:ext cx="4937125" cy="2748385"/>
          </a:xfrm>
          <a:prstGeom prst="rect">
            <a:avLst/>
          </a:prstGeom>
        </p:spPr>
      </p:pic>
    </p:spTree>
    <p:extLst>
      <p:ext uri="{BB962C8B-B14F-4D97-AF65-F5344CB8AC3E}">
        <p14:creationId xmlns:p14="http://schemas.microsoft.com/office/powerpoint/2010/main" val="3995130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48FC46-F5E1-255C-30D3-CF2A1C647274}"/>
              </a:ext>
            </a:extLst>
          </p:cNvPr>
          <p:cNvSpPr>
            <a:spLocks noGrp="1"/>
          </p:cNvSpPr>
          <p:nvPr>
            <p:ph type="title"/>
          </p:nvPr>
        </p:nvSpPr>
        <p:spPr/>
        <p:txBody>
          <a:bodyPr/>
          <a:lstStyle/>
          <a:p>
            <a:r>
              <a:rPr lang="en-US" dirty="0"/>
              <a:t>Backup</a:t>
            </a:r>
          </a:p>
        </p:txBody>
      </p:sp>
    </p:spTree>
    <p:extLst>
      <p:ext uri="{BB962C8B-B14F-4D97-AF65-F5344CB8AC3E}">
        <p14:creationId xmlns:p14="http://schemas.microsoft.com/office/powerpoint/2010/main" val="146917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7403-8522-7FC4-9717-2DB247E35337}"/>
              </a:ext>
            </a:extLst>
          </p:cNvPr>
          <p:cNvSpPr>
            <a:spLocks noGrp="1"/>
          </p:cNvSpPr>
          <p:nvPr>
            <p:ph type="title"/>
          </p:nvPr>
        </p:nvSpPr>
        <p:spPr/>
        <p:txBody>
          <a:bodyPr/>
          <a:lstStyle/>
          <a:p>
            <a:r>
              <a:rPr lang="en-US" dirty="0"/>
              <a:t>Presentation Background</a:t>
            </a:r>
          </a:p>
        </p:txBody>
      </p:sp>
      <p:sp>
        <p:nvSpPr>
          <p:cNvPr id="3" name="Content Placeholder 2">
            <a:extLst>
              <a:ext uri="{FF2B5EF4-FFF2-40B4-BE49-F238E27FC236}">
                <a16:creationId xmlns:a16="http://schemas.microsoft.com/office/drawing/2014/main" id="{3956D13F-5586-5931-0FCC-C06713800417}"/>
              </a:ext>
            </a:extLst>
          </p:cNvPr>
          <p:cNvSpPr>
            <a:spLocks noGrp="1"/>
          </p:cNvSpPr>
          <p:nvPr>
            <p:ph sz="half" idx="1"/>
          </p:nvPr>
        </p:nvSpPr>
        <p:spPr/>
        <p:txBody>
          <a:bodyPr>
            <a:normAutofit fontScale="92500" lnSpcReduction="20000"/>
          </a:bodyPr>
          <a:lstStyle/>
          <a:p>
            <a:r>
              <a:rPr lang="en-US" dirty="0"/>
              <a:t>The US coffee shop industry has experienced significant growth in the last 5 years</a:t>
            </a:r>
          </a:p>
          <a:p>
            <a:pPr lvl="1"/>
            <a:r>
              <a:rPr lang="en-US" dirty="0"/>
              <a:t>Daily Coffee News reports that US coffee shop market surpassed 40,000 stores</a:t>
            </a:r>
          </a:p>
          <a:p>
            <a:pPr lvl="1"/>
            <a:r>
              <a:rPr lang="en-US" dirty="0"/>
              <a:t>IBISWorld estimates that the US coffee shop market has </a:t>
            </a:r>
            <a:r>
              <a:rPr lang="en-US" b="0" i="0" dirty="0">
                <a:solidFill>
                  <a:srgbClr val="344054"/>
                </a:solidFill>
                <a:effectLst/>
                <a:latin typeface="Pangea Text"/>
              </a:rPr>
              <a:t>annualized growth rate of 6.9%, shooting revenues up to $74.3 billion over the five years to 2025</a:t>
            </a:r>
            <a:endParaRPr lang="en-US" dirty="0"/>
          </a:p>
          <a:p>
            <a:r>
              <a:rPr lang="en-US" dirty="0"/>
              <a:t>With the rapid growth of coffee shop market and the large number of existing cafés, opening a new shop in the US has become highly competitive. </a:t>
            </a:r>
          </a:p>
          <a:p>
            <a:r>
              <a:rPr lang="en-US" dirty="0"/>
              <a:t>New businesses often face challenges such as market saturation and designing a coffee shop that stands out through features and atmosphere.</a:t>
            </a:r>
          </a:p>
          <a:p>
            <a:endParaRPr lang="en-US" dirty="0"/>
          </a:p>
        </p:txBody>
      </p:sp>
      <p:pic>
        <p:nvPicPr>
          <p:cNvPr id="6" name="Content Placeholder 5">
            <a:extLst>
              <a:ext uri="{FF2B5EF4-FFF2-40B4-BE49-F238E27FC236}">
                <a16:creationId xmlns:a16="http://schemas.microsoft.com/office/drawing/2014/main" id="{DAC3871D-B07E-0EA2-89C0-BA68ADBD871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006204"/>
            <a:ext cx="4937125" cy="3702843"/>
          </a:xfrm>
        </p:spPr>
      </p:pic>
    </p:spTree>
    <p:extLst>
      <p:ext uri="{BB962C8B-B14F-4D97-AF65-F5344CB8AC3E}">
        <p14:creationId xmlns:p14="http://schemas.microsoft.com/office/powerpoint/2010/main" val="1727075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770A7-C93B-DFA3-4454-EBDB4A4D11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B12D1A-764F-9187-80CB-E99ABD0F2C9A}"/>
              </a:ext>
            </a:extLst>
          </p:cNvPr>
          <p:cNvSpPr>
            <a:spLocks noGrp="1"/>
          </p:cNvSpPr>
          <p:nvPr>
            <p:ph type="title"/>
          </p:nvPr>
        </p:nvSpPr>
        <p:spPr/>
        <p:txBody>
          <a:bodyPr/>
          <a:lstStyle/>
          <a:p>
            <a:r>
              <a:rPr lang="en-US" dirty="0"/>
              <a:t>Presentation Purpose and Deliverables</a:t>
            </a:r>
          </a:p>
        </p:txBody>
      </p:sp>
      <p:sp>
        <p:nvSpPr>
          <p:cNvPr id="3" name="Content Placeholder 2">
            <a:extLst>
              <a:ext uri="{FF2B5EF4-FFF2-40B4-BE49-F238E27FC236}">
                <a16:creationId xmlns:a16="http://schemas.microsoft.com/office/drawing/2014/main" id="{F0F84E48-B5F7-1C22-8214-95BE7A624AC8}"/>
              </a:ext>
            </a:extLst>
          </p:cNvPr>
          <p:cNvSpPr>
            <a:spLocks noGrp="1"/>
          </p:cNvSpPr>
          <p:nvPr>
            <p:ph idx="1"/>
          </p:nvPr>
        </p:nvSpPr>
        <p:spPr/>
        <p:txBody>
          <a:bodyPr/>
          <a:lstStyle/>
          <a:p>
            <a:r>
              <a:rPr lang="en-US" dirty="0"/>
              <a:t>This presentation uses real Yelp data to identify:</a:t>
            </a:r>
          </a:p>
          <a:p>
            <a:pPr marL="457200" indent="-457200">
              <a:buFont typeface="+mj-lt"/>
              <a:buAutoNum type="arabicPeriod"/>
            </a:pPr>
            <a:r>
              <a:rPr lang="en-US" dirty="0"/>
              <a:t>U.S. cities with the highest potential for opening a new coffee shop</a:t>
            </a:r>
          </a:p>
          <a:p>
            <a:pPr marL="457200" indent="-457200">
              <a:buFont typeface="+mj-lt"/>
              <a:buAutoNum type="arabicPeriod"/>
            </a:pPr>
            <a:r>
              <a:rPr lang="en-US" dirty="0"/>
              <a:t>Key features that contribute to the success of existing coffee shops</a:t>
            </a:r>
          </a:p>
          <a:p>
            <a:r>
              <a:rPr lang="en-US" dirty="0"/>
              <a:t>Deliverables include:</a:t>
            </a:r>
          </a:p>
          <a:p>
            <a:pPr marL="457200" indent="-457200">
              <a:buFont typeface="+mj-lt"/>
              <a:buAutoNum type="arabicPeriod"/>
            </a:pPr>
            <a:r>
              <a:rPr lang="en-US" b="1" dirty="0"/>
              <a:t>Top 10 U.S.</a:t>
            </a:r>
            <a:r>
              <a:rPr lang="en-US" dirty="0"/>
              <a:t> cities for new coffee shop opening</a:t>
            </a:r>
          </a:p>
          <a:p>
            <a:pPr marL="457200" indent="-457200">
              <a:buFont typeface="+mj-lt"/>
              <a:buAutoNum type="arabicPeriod"/>
            </a:pPr>
            <a:r>
              <a:rPr lang="en-US" b="1" dirty="0"/>
              <a:t>K-means clustering model </a:t>
            </a:r>
            <a:r>
              <a:rPr lang="en-US" dirty="0"/>
              <a:t>to group top 10 cities based on market characteristics</a:t>
            </a:r>
            <a:endParaRPr lang="en-US" b="1" dirty="0"/>
          </a:p>
          <a:p>
            <a:pPr marL="457200" indent="-457200">
              <a:buFont typeface="+mj-lt"/>
              <a:buAutoNum type="arabicPeriod"/>
            </a:pPr>
            <a:r>
              <a:rPr lang="en-US" b="1" dirty="0"/>
              <a:t>Success factors </a:t>
            </a:r>
            <a:r>
              <a:rPr lang="en-US" dirty="0"/>
              <a:t>for coffee shops</a:t>
            </a:r>
          </a:p>
        </p:txBody>
      </p:sp>
    </p:spTree>
    <p:extLst>
      <p:ext uri="{BB962C8B-B14F-4D97-AF65-F5344CB8AC3E}">
        <p14:creationId xmlns:p14="http://schemas.microsoft.com/office/powerpoint/2010/main" val="1480239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E6E6-2EC4-6F06-493E-239093EB38C0}"/>
              </a:ext>
            </a:extLst>
          </p:cNvPr>
          <p:cNvSpPr>
            <a:spLocks noGrp="1"/>
          </p:cNvSpPr>
          <p:nvPr>
            <p:ph type="title"/>
          </p:nvPr>
        </p:nvSpPr>
        <p:spPr/>
        <p:txBody>
          <a:bodyPr/>
          <a:lstStyle/>
          <a:p>
            <a:r>
              <a:rPr lang="en-US" dirty="0"/>
              <a:t>Data source: Yelp</a:t>
            </a:r>
          </a:p>
        </p:txBody>
      </p:sp>
      <p:sp>
        <p:nvSpPr>
          <p:cNvPr id="3" name="Content Placeholder 2">
            <a:extLst>
              <a:ext uri="{FF2B5EF4-FFF2-40B4-BE49-F238E27FC236}">
                <a16:creationId xmlns:a16="http://schemas.microsoft.com/office/drawing/2014/main" id="{DF7EDBA2-6202-1172-9A06-9B461CC0F919}"/>
              </a:ext>
            </a:extLst>
          </p:cNvPr>
          <p:cNvSpPr>
            <a:spLocks noGrp="1"/>
          </p:cNvSpPr>
          <p:nvPr>
            <p:ph sz="half" idx="1"/>
          </p:nvPr>
        </p:nvSpPr>
        <p:spPr/>
        <p:txBody>
          <a:bodyPr/>
          <a:lstStyle/>
          <a:p>
            <a:r>
              <a:rPr lang="en-US" b="0" i="0" dirty="0">
                <a:solidFill>
                  <a:schemeClr val="tx1"/>
                </a:solidFill>
                <a:effectLst/>
              </a:rPr>
              <a:t>The Yelp Open Dataset is a subset of Yelp data that is intended for educational use. It provides real-world data related to businesses including reviews, photos, check-ins, and attributes like hours, parking availability, and ambience.</a:t>
            </a:r>
            <a:endParaRPr lang="en-US" dirty="0">
              <a:solidFill>
                <a:schemeClr val="tx1"/>
              </a:solidFill>
            </a:endParaRPr>
          </a:p>
        </p:txBody>
      </p:sp>
      <p:pic>
        <p:nvPicPr>
          <p:cNvPr id="7" name="Content Placeholder 6">
            <a:extLst>
              <a:ext uri="{FF2B5EF4-FFF2-40B4-BE49-F238E27FC236}">
                <a16:creationId xmlns:a16="http://schemas.microsoft.com/office/drawing/2014/main" id="{D7762B60-4C13-9214-CA14-816340F6BF8D}"/>
              </a:ext>
            </a:extLst>
          </p:cNvPr>
          <p:cNvPicPr>
            <a:picLocks noGrp="1" noChangeAspect="1"/>
          </p:cNvPicPr>
          <p:nvPr>
            <p:ph sz="half" idx="2"/>
          </p:nvPr>
        </p:nvPicPr>
        <p:blipFill>
          <a:blip r:embed="rId3"/>
          <a:stretch>
            <a:fillRect/>
          </a:stretch>
        </p:blipFill>
        <p:spPr>
          <a:xfrm>
            <a:off x="6218238" y="2140365"/>
            <a:ext cx="4937125" cy="3434521"/>
          </a:xfrm>
          <a:prstGeom prst="rect">
            <a:avLst/>
          </a:prstGeom>
        </p:spPr>
      </p:pic>
      <p:sp>
        <p:nvSpPr>
          <p:cNvPr id="8" name="TextBox 7">
            <a:extLst>
              <a:ext uri="{FF2B5EF4-FFF2-40B4-BE49-F238E27FC236}">
                <a16:creationId xmlns:a16="http://schemas.microsoft.com/office/drawing/2014/main" id="{BE317F6C-4901-302F-A8F8-7248D44FE38C}"/>
              </a:ext>
            </a:extLst>
          </p:cNvPr>
          <p:cNvSpPr txBox="1"/>
          <p:nvPr/>
        </p:nvSpPr>
        <p:spPr>
          <a:xfrm>
            <a:off x="1097280" y="5800987"/>
            <a:ext cx="10058400" cy="369332"/>
          </a:xfrm>
          <a:prstGeom prst="rect">
            <a:avLst/>
          </a:prstGeom>
          <a:solidFill>
            <a:schemeClr val="accent3">
              <a:lumMod val="60000"/>
              <a:lumOff val="40000"/>
            </a:schemeClr>
          </a:solidFill>
        </p:spPr>
        <p:txBody>
          <a:bodyPr wrap="square" rtlCol="0">
            <a:spAutoFit/>
          </a:bodyPr>
          <a:lstStyle/>
          <a:p>
            <a:pPr algn="ctr"/>
            <a:r>
              <a:rPr lang="en-US" b="1" dirty="0"/>
              <a:t>Data was extracted, cleaned, and transformed using Python (Pandas &amp; </a:t>
            </a:r>
            <a:r>
              <a:rPr lang="en-US" b="1" dirty="0" err="1"/>
              <a:t>Numpy</a:t>
            </a:r>
            <a:r>
              <a:rPr lang="en-US" b="1" dirty="0"/>
              <a:t>)</a:t>
            </a:r>
          </a:p>
        </p:txBody>
      </p:sp>
    </p:spTree>
    <p:extLst>
      <p:ext uri="{BB962C8B-B14F-4D97-AF65-F5344CB8AC3E}">
        <p14:creationId xmlns:p14="http://schemas.microsoft.com/office/powerpoint/2010/main" val="54462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8F793D-500B-CAB6-B1C9-BFCB107E8AAA}"/>
              </a:ext>
            </a:extLst>
          </p:cNvPr>
          <p:cNvSpPr>
            <a:spLocks noGrp="1"/>
          </p:cNvSpPr>
          <p:nvPr>
            <p:ph type="title"/>
          </p:nvPr>
        </p:nvSpPr>
        <p:spPr/>
        <p:txBody>
          <a:bodyPr/>
          <a:lstStyle/>
          <a:p>
            <a:r>
              <a:rPr lang="en-US" dirty="0"/>
              <a:t>Deliverable 1</a:t>
            </a:r>
          </a:p>
        </p:txBody>
      </p:sp>
      <p:sp>
        <p:nvSpPr>
          <p:cNvPr id="6" name="Text Placeholder 5">
            <a:extLst>
              <a:ext uri="{FF2B5EF4-FFF2-40B4-BE49-F238E27FC236}">
                <a16:creationId xmlns:a16="http://schemas.microsoft.com/office/drawing/2014/main" id="{9B20278E-70E3-597F-9123-81664E8F5763}"/>
              </a:ext>
            </a:extLst>
          </p:cNvPr>
          <p:cNvSpPr>
            <a:spLocks noGrp="1"/>
          </p:cNvSpPr>
          <p:nvPr>
            <p:ph type="body" idx="1"/>
          </p:nvPr>
        </p:nvSpPr>
        <p:spPr/>
        <p:txBody>
          <a:bodyPr/>
          <a:lstStyle/>
          <a:p>
            <a:r>
              <a:rPr lang="en-US" dirty="0"/>
              <a:t>Determine top 10 cities to open a coffee shop</a:t>
            </a:r>
          </a:p>
        </p:txBody>
      </p:sp>
    </p:spTree>
    <p:extLst>
      <p:ext uri="{BB962C8B-B14F-4D97-AF65-F5344CB8AC3E}">
        <p14:creationId xmlns:p14="http://schemas.microsoft.com/office/powerpoint/2010/main" val="2200210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1046D61-CE5E-908F-D09F-94ACFC2BD334}"/>
              </a:ext>
            </a:extLst>
          </p:cNvPr>
          <p:cNvSpPr>
            <a:spLocks noGrp="1"/>
          </p:cNvSpPr>
          <p:nvPr>
            <p:ph type="title"/>
          </p:nvPr>
        </p:nvSpPr>
        <p:spPr/>
        <p:txBody>
          <a:bodyPr/>
          <a:lstStyle/>
          <a:p>
            <a:r>
              <a:rPr lang="en-US" dirty="0"/>
              <a:t>Top 10 Cities To Open a Coffee Shop </a:t>
            </a:r>
          </a:p>
        </p:txBody>
      </p:sp>
      <p:sp>
        <p:nvSpPr>
          <p:cNvPr id="9" name="Content Placeholder 8">
            <a:extLst>
              <a:ext uri="{FF2B5EF4-FFF2-40B4-BE49-F238E27FC236}">
                <a16:creationId xmlns:a16="http://schemas.microsoft.com/office/drawing/2014/main" id="{29D52603-B06F-A5A1-955D-C1CC40E98B0D}"/>
              </a:ext>
            </a:extLst>
          </p:cNvPr>
          <p:cNvSpPr>
            <a:spLocks noGrp="1"/>
          </p:cNvSpPr>
          <p:nvPr>
            <p:ph sz="half" idx="1"/>
          </p:nvPr>
        </p:nvSpPr>
        <p:spPr>
          <a:xfrm>
            <a:off x="1097279" y="1845734"/>
            <a:ext cx="4937760" cy="3722496"/>
          </a:xfrm>
        </p:spPr>
        <p:txBody>
          <a:bodyPr>
            <a:normAutofit/>
          </a:bodyPr>
          <a:lstStyle/>
          <a:p>
            <a:r>
              <a:rPr lang="en-US" sz="1800" dirty="0"/>
              <a:t>Opportunity score was used to determine the top 10 cities to open a coffee shop</a:t>
            </a:r>
          </a:p>
          <a:p>
            <a:r>
              <a:rPr lang="en-US" sz="1800" dirty="0"/>
              <a:t>The score depends on median check-ins, ratings, reviews, % population ages 25-39, and coffee shop density for each city </a:t>
            </a:r>
          </a:p>
          <a:p>
            <a:r>
              <a:rPr lang="en-US" sz="1800" dirty="0"/>
              <a:t>Check-ins = foot traffic</a:t>
            </a:r>
          </a:p>
          <a:p>
            <a:r>
              <a:rPr lang="en-US" sz="1800" dirty="0"/>
              <a:t>Ratings = customer satisfaction</a:t>
            </a:r>
          </a:p>
          <a:p>
            <a:r>
              <a:rPr lang="en-US" sz="1800" dirty="0"/>
              <a:t>Reviews = customer engagement</a:t>
            </a:r>
          </a:p>
          <a:p>
            <a:r>
              <a:rPr lang="en-US" sz="1800" dirty="0"/>
              <a:t>% population ages 25-39 = city potential</a:t>
            </a:r>
          </a:p>
          <a:p>
            <a:r>
              <a:rPr lang="en-US" sz="1800" dirty="0"/>
              <a:t>Coffee shop density = saturation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A9EC3A-93F6-18F4-C087-5BC9A0496D00}"/>
                  </a:ext>
                </a:extLst>
              </p:cNvPr>
              <p:cNvSpPr txBox="1"/>
              <p:nvPr/>
            </p:nvSpPr>
            <p:spPr>
              <a:xfrm>
                <a:off x="89272" y="5568230"/>
                <a:ext cx="11891534" cy="562911"/>
              </a:xfrm>
              <a:prstGeom prst="rect">
                <a:avLst/>
              </a:prstGeom>
              <a:solidFill>
                <a:schemeClr val="accent3">
                  <a:lumMod val="60000"/>
                  <a:lumOff val="40000"/>
                </a:schemeClr>
              </a:solid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1400" b="1" i="1" dirty="0" smtClean="0">
                          <a:latin typeface="Cambria Math" panose="02040503050406030204" pitchFamily="18" charset="0"/>
                        </a:rPr>
                        <m:t>𝑶𝒑𝒑𝒐𝒓𝒕𝒖𝒏𝒊𝒕𝒚</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𝒔𝒄𝒐𝒓𝒆</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𝒄𝒐𝒏𝒇𝒊𝒅𝒆𝒏𝒄𝒆</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𝒘𝒆𝒊𝒈𝒉𝒕</m:t>
                      </m:r>
                      <m:r>
                        <a:rPr lang="en-US" sz="1400" b="1" i="1" dirty="0" smtClean="0">
                          <a:latin typeface="Cambria Math" panose="02040503050406030204" pitchFamily="18" charset="0"/>
                        </a:rPr>
                        <m:t> ∗(</m:t>
                      </m:r>
                      <m:r>
                        <a:rPr lang="en-US" sz="1400" b="1" i="1" dirty="0" smtClean="0">
                          <a:latin typeface="Cambria Math" panose="02040503050406030204" pitchFamily="18" charset="0"/>
                        </a:rPr>
                        <m:t>𝟎</m:t>
                      </m:r>
                      <m:r>
                        <a:rPr lang="en-US" sz="1400" b="1" i="1" dirty="0" smtClean="0">
                          <a:latin typeface="Cambria Math" panose="02040503050406030204" pitchFamily="18" charset="0"/>
                        </a:rPr>
                        <m:t>.</m:t>
                      </m:r>
                      <m:r>
                        <a:rPr lang="en-US" sz="1400" b="1" i="1" dirty="0" smtClean="0">
                          <a:latin typeface="Cambria Math" panose="02040503050406030204" pitchFamily="18" charset="0"/>
                        </a:rPr>
                        <m:t>𝟒</m:t>
                      </m:r>
                      <m:r>
                        <a:rPr lang="en-US" sz="1400" b="1" i="1" dirty="0" smtClean="0">
                          <a:latin typeface="Cambria Math" panose="02040503050406030204" pitchFamily="18" charset="0"/>
                        </a:rPr>
                        <m:t>∗</m:t>
                      </m:r>
                      <m:sSub>
                        <m:sSubPr>
                          <m:ctrlPr>
                            <a:rPr lang="en-US" sz="1400" b="1" i="1" dirty="0" smtClean="0">
                              <a:latin typeface="Cambria Math" panose="02040503050406030204" pitchFamily="18" charset="0"/>
                            </a:rPr>
                          </m:ctrlPr>
                        </m:sSubPr>
                        <m:e>
                          <m:r>
                            <a:rPr lang="en-US" sz="1400" b="1" i="1" dirty="0" smtClean="0">
                              <a:latin typeface="Cambria Math" panose="02040503050406030204" pitchFamily="18" charset="0"/>
                            </a:rPr>
                            <m:t>𝒎𝒆𝒅</m:t>
                          </m:r>
                        </m:e>
                        <m:sub>
                          <m:r>
                            <a:rPr lang="en-US" sz="1400" b="1" i="1" dirty="0" smtClean="0">
                              <a:latin typeface="Cambria Math" panose="02040503050406030204" pitchFamily="18" charset="0"/>
                            </a:rPr>
                            <m:t>𝒄𝒉𝒆𝒄𝒌</m:t>
                          </m:r>
                          <m:r>
                            <a:rPr lang="en-US" sz="1400" b="1" i="1" dirty="0" smtClean="0">
                              <a:latin typeface="Cambria Math" panose="02040503050406030204" pitchFamily="18" charset="0"/>
                            </a:rPr>
                            <m:t>−</m:t>
                          </m:r>
                          <m:r>
                            <a:rPr lang="en-US" sz="1400" b="1" i="1" dirty="0" smtClean="0">
                              <a:latin typeface="Cambria Math" panose="02040503050406030204" pitchFamily="18" charset="0"/>
                            </a:rPr>
                            <m:t>𝒊𝒏𝒔</m:t>
                          </m:r>
                        </m:sub>
                      </m:sSub>
                      <m:r>
                        <a:rPr lang="en-US" sz="1400" b="1" i="1" dirty="0" smtClean="0">
                          <a:latin typeface="Cambria Math" panose="02040503050406030204" pitchFamily="18" charset="0"/>
                        </a:rPr>
                        <m:t>+</m:t>
                      </m:r>
                      <m:r>
                        <a:rPr lang="en-US" sz="1400" b="1" i="1" dirty="0" smtClean="0">
                          <a:latin typeface="Cambria Math" panose="02040503050406030204" pitchFamily="18" charset="0"/>
                        </a:rPr>
                        <m:t>𝟎</m:t>
                      </m:r>
                      <m:r>
                        <a:rPr lang="en-US" sz="1400" b="1" i="1" dirty="0" smtClean="0">
                          <a:latin typeface="Cambria Math" panose="02040503050406030204" pitchFamily="18" charset="0"/>
                        </a:rPr>
                        <m:t>.</m:t>
                      </m:r>
                      <m:r>
                        <a:rPr lang="en-US" sz="1400" b="1" i="1" dirty="0" smtClean="0">
                          <a:latin typeface="Cambria Math" panose="02040503050406030204" pitchFamily="18" charset="0"/>
                        </a:rPr>
                        <m:t>𝟏𝟓</m:t>
                      </m:r>
                      <m:r>
                        <a:rPr lang="en-US" sz="1400" b="1" i="1" dirty="0" smtClean="0">
                          <a:latin typeface="Cambria Math" panose="02040503050406030204" pitchFamily="18" charset="0"/>
                        </a:rPr>
                        <m:t>∗</m:t>
                      </m:r>
                      <m:sSub>
                        <m:sSubPr>
                          <m:ctrlPr>
                            <a:rPr lang="en-US" sz="1400" b="1" i="1" dirty="0" smtClean="0">
                              <a:latin typeface="Cambria Math" panose="02040503050406030204" pitchFamily="18" charset="0"/>
                            </a:rPr>
                          </m:ctrlPr>
                        </m:sSubPr>
                        <m:e>
                          <m:r>
                            <a:rPr lang="en-US" sz="1400" b="1" i="1" dirty="0">
                              <a:latin typeface="Cambria Math" panose="02040503050406030204" pitchFamily="18" charset="0"/>
                            </a:rPr>
                            <m:t>𝒎𝒆𝒅</m:t>
                          </m:r>
                        </m:e>
                        <m:sub>
                          <m:r>
                            <a:rPr lang="en-US" sz="1400" b="1" i="1" dirty="0" smtClean="0">
                              <a:latin typeface="Cambria Math" panose="02040503050406030204" pitchFamily="18" charset="0"/>
                            </a:rPr>
                            <m:t>𝒓𝒂𝒕𝒊𝒏𝒈𝒔</m:t>
                          </m:r>
                        </m:sub>
                      </m:sSub>
                      <m:r>
                        <a:rPr lang="en-US" sz="1400" b="1" i="1" dirty="0" smtClean="0">
                          <a:latin typeface="Cambria Math" panose="02040503050406030204" pitchFamily="18" charset="0"/>
                        </a:rPr>
                        <m:t>+</m:t>
                      </m:r>
                      <m:r>
                        <a:rPr lang="en-US" sz="1400" b="1" i="1" dirty="0" smtClean="0">
                          <a:latin typeface="Cambria Math" panose="02040503050406030204" pitchFamily="18" charset="0"/>
                        </a:rPr>
                        <m:t>𝟎</m:t>
                      </m:r>
                      <m:r>
                        <a:rPr lang="en-US" sz="1400" b="1" i="1" dirty="0" smtClean="0">
                          <a:latin typeface="Cambria Math" panose="02040503050406030204" pitchFamily="18" charset="0"/>
                        </a:rPr>
                        <m:t>.</m:t>
                      </m:r>
                      <m:r>
                        <a:rPr lang="en-US" sz="1400" b="1" i="1" dirty="0" smtClean="0">
                          <a:latin typeface="Cambria Math" panose="02040503050406030204" pitchFamily="18" charset="0"/>
                        </a:rPr>
                        <m:t>𝟏𝟓</m:t>
                      </m:r>
                      <m:r>
                        <a:rPr lang="en-US" sz="1400" b="1" i="1" dirty="0" smtClean="0">
                          <a:latin typeface="Cambria Math" panose="02040503050406030204" pitchFamily="18" charset="0"/>
                        </a:rPr>
                        <m:t>∗</m:t>
                      </m:r>
                      <m:sSub>
                        <m:sSubPr>
                          <m:ctrlPr>
                            <a:rPr lang="en-US" sz="1400" b="1" i="1" dirty="0" smtClean="0">
                              <a:latin typeface="Cambria Math" panose="02040503050406030204" pitchFamily="18" charset="0"/>
                            </a:rPr>
                          </m:ctrlPr>
                        </m:sSubPr>
                        <m:e>
                          <m:r>
                            <a:rPr lang="en-US" sz="1400" b="1" i="1" dirty="0">
                              <a:latin typeface="Cambria Math" panose="02040503050406030204" pitchFamily="18" charset="0"/>
                            </a:rPr>
                            <m:t>𝒎𝒆𝒅</m:t>
                          </m:r>
                        </m:e>
                        <m:sub>
                          <m:r>
                            <a:rPr lang="en-US" sz="1400" b="1" i="1" dirty="0" smtClean="0">
                              <a:latin typeface="Cambria Math" panose="02040503050406030204" pitchFamily="18" charset="0"/>
                            </a:rPr>
                            <m:t>𝒓𝒆𝒗𝒊𝒆𝒘</m:t>
                          </m:r>
                        </m:sub>
                      </m:sSub>
                      <m:r>
                        <a:rPr lang="en-US" sz="1400" b="1" i="1" dirty="0" smtClean="0">
                          <a:latin typeface="Cambria Math" panose="02040503050406030204" pitchFamily="18" charset="0"/>
                        </a:rPr>
                        <m:t>+</m:t>
                      </m:r>
                      <m:r>
                        <a:rPr lang="en-US" sz="1400" b="1" i="1" dirty="0" smtClean="0">
                          <a:latin typeface="Cambria Math" panose="02040503050406030204" pitchFamily="18" charset="0"/>
                        </a:rPr>
                        <m:t>𝟎</m:t>
                      </m:r>
                      <m:r>
                        <a:rPr lang="en-US" sz="1400" b="1" i="1" dirty="0" smtClean="0">
                          <a:latin typeface="Cambria Math" panose="02040503050406030204" pitchFamily="18" charset="0"/>
                        </a:rPr>
                        <m:t>.</m:t>
                      </m:r>
                      <m:r>
                        <a:rPr lang="en-US" sz="1400" b="1" i="1" dirty="0" smtClean="0">
                          <a:latin typeface="Cambria Math" panose="02040503050406030204" pitchFamily="18" charset="0"/>
                        </a:rPr>
                        <m:t>𝟏</m:t>
                      </m:r>
                      <m:r>
                        <a:rPr lang="en-US" sz="1400" b="1" i="1" dirty="0" smtClean="0">
                          <a:latin typeface="Cambria Math" panose="02040503050406030204" pitchFamily="18" charset="0"/>
                        </a:rPr>
                        <m:t>∗</m:t>
                      </m:r>
                      <m:sSub>
                        <m:sSubPr>
                          <m:ctrlPr>
                            <a:rPr lang="en-US" sz="1400" b="1" i="1" dirty="0" smtClean="0">
                              <a:latin typeface="Cambria Math" panose="02040503050406030204" pitchFamily="18" charset="0"/>
                            </a:rPr>
                          </m:ctrlPr>
                        </m:sSubPr>
                        <m:e>
                          <m:r>
                            <a:rPr lang="en-US" sz="1400" b="1" i="1" dirty="0" smtClean="0">
                              <a:latin typeface="Cambria Math" panose="02040503050406030204" pitchFamily="18" charset="0"/>
                            </a:rPr>
                            <m:t>𝒑𝒐𝒑𝒖𝒍𝒂𝒕𝒊𝒐𝒏</m:t>
                          </m:r>
                        </m:e>
                        <m:sub>
                          <m:r>
                            <a:rPr lang="en-US" sz="1400" b="1" i="1" dirty="0" smtClean="0">
                              <a:latin typeface="Cambria Math" panose="02040503050406030204" pitchFamily="18" charset="0"/>
                            </a:rPr>
                            <m:t>𝒂𝒈𝒆𝒔</m:t>
                          </m:r>
                          <m:r>
                            <a:rPr lang="en-US" sz="1400" b="1" i="1" dirty="0" smtClean="0">
                              <a:latin typeface="Cambria Math" panose="02040503050406030204" pitchFamily="18" charset="0"/>
                            </a:rPr>
                            <m:t> </m:t>
                          </m:r>
                          <m:r>
                            <a:rPr lang="en-US" sz="1400" b="1" i="1" dirty="0" smtClean="0">
                              <a:latin typeface="Cambria Math" panose="02040503050406030204" pitchFamily="18" charset="0"/>
                            </a:rPr>
                            <m:t>𝟐𝟓</m:t>
                          </m:r>
                          <m:r>
                            <a:rPr lang="en-US" sz="1400" b="1" i="1" dirty="0" smtClean="0">
                              <a:latin typeface="Cambria Math" panose="02040503050406030204" pitchFamily="18" charset="0"/>
                            </a:rPr>
                            <m:t>−</m:t>
                          </m:r>
                          <m:r>
                            <a:rPr lang="en-US" sz="1400" b="1" i="1" dirty="0" smtClean="0">
                              <a:latin typeface="Cambria Math" panose="02040503050406030204" pitchFamily="18" charset="0"/>
                            </a:rPr>
                            <m:t>𝟑𝟗</m:t>
                          </m:r>
                        </m:sub>
                      </m:sSub>
                    </m:oMath>
                  </m:oMathPara>
                </a14:m>
                <a:endParaRPr lang="en-US" sz="1400" b="1"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sz="1400" b="1" i="1" dirty="0" smtClean="0">
                          <a:latin typeface="Cambria Math" panose="02040503050406030204" pitchFamily="18" charset="0"/>
                        </a:rPr>
                        <m:t>−</m:t>
                      </m:r>
                      <m:r>
                        <a:rPr lang="en-US" sz="1400" b="1" i="1" dirty="0" smtClean="0">
                          <a:latin typeface="Cambria Math" panose="02040503050406030204" pitchFamily="18" charset="0"/>
                        </a:rPr>
                        <m:t>𝟎</m:t>
                      </m:r>
                      <m:r>
                        <a:rPr lang="en-US" sz="1400" b="1" i="1" dirty="0" smtClean="0">
                          <a:latin typeface="Cambria Math" panose="02040503050406030204" pitchFamily="18" charset="0"/>
                        </a:rPr>
                        <m:t>.</m:t>
                      </m:r>
                      <m:r>
                        <a:rPr lang="en-US" sz="1400" b="1" i="1" dirty="0" smtClean="0">
                          <a:latin typeface="Cambria Math" panose="02040503050406030204" pitchFamily="18" charset="0"/>
                        </a:rPr>
                        <m:t>𝟐</m:t>
                      </m:r>
                      <m:r>
                        <a:rPr lang="en-US" sz="1400" b="1" i="1" dirty="0" smtClean="0">
                          <a:latin typeface="Cambria Math" panose="02040503050406030204" pitchFamily="18" charset="0"/>
                        </a:rPr>
                        <m:t>∗</m:t>
                      </m:r>
                      <m:r>
                        <a:rPr lang="en-US" sz="1400" b="1" i="1" dirty="0" smtClean="0">
                          <a:latin typeface="Cambria Math" panose="02040503050406030204" pitchFamily="18" charset="0"/>
                        </a:rPr>
                        <m:t>𝒅𝒆𝒏𝒔𝒊𝒕</m:t>
                      </m:r>
                      <m:sSub>
                        <m:sSubPr>
                          <m:ctrlPr>
                            <a:rPr lang="en-US" sz="1400" b="1" i="1" dirty="0" smtClean="0">
                              <a:latin typeface="Cambria Math" panose="02040503050406030204" pitchFamily="18" charset="0"/>
                            </a:rPr>
                          </m:ctrlPr>
                        </m:sSubPr>
                        <m:e>
                          <m:r>
                            <a:rPr lang="en-US" sz="1400" b="1" i="1" dirty="0" smtClean="0">
                              <a:latin typeface="Cambria Math" panose="02040503050406030204" pitchFamily="18" charset="0"/>
                            </a:rPr>
                            <m:t>𝒚</m:t>
                          </m:r>
                        </m:e>
                        <m:sub>
                          <m:r>
                            <a:rPr lang="en-US" sz="1400" b="1" i="1" dirty="0" smtClean="0">
                              <a:latin typeface="Cambria Math" panose="02040503050406030204" pitchFamily="18" charset="0"/>
                            </a:rPr>
                            <m:t>𝒔𝒉𝒐𝒑𝒔</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𝒑𝒆𝒓</m:t>
                          </m:r>
                          <m:r>
                            <a:rPr lang="en-US" sz="1400" b="1" i="1" dirty="0" smtClean="0">
                              <a:latin typeface="Cambria Math" panose="02040503050406030204" pitchFamily="18" charset="0"/>
                            </a:rPr>
                            <m:t> </m:t>
                          </m:r>
                          <m:r>
                            <a:rPr lang="en-US" sz="1400" b="1" i="1" dirty="0" smtClean="0">
                              <a:latin typeface="Cambria Math" panose="02040503050406030204" pitchFamily="18" charset="0"/>
                            </a:rPr>
                            <m:t>𝟏𝟎</m:t>
                          </m:r>
                          <m:r>
                            <a:rPr lang="en-US" sz="1400" b="1" i="1" dirty="0" smtClean="0">
                              <a:latin typeface="Cambria Math" panose="02040503050406030204" pitchFamily="18" charset="0"/>
                            </a:rPr>
                            <m:t>𝒌</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𝒓𝒆𝒔𝒊𝒅𝒆𝒏𝒕𝒔</m:t>
                          </m:r>
                        </m:sub>
                      </m:sSub>
                      <m:r>
                        <a:rPr lang="en-US" sz="1400" b="1" i="1" dirty="0" smtClean="0">
                          <a:latin typeface="Cambria Math" panose="02040503050406030204" pitchFamily="18" charset="0"/>
                        </a:rPr>
                        <m:t>)</m:t>
                      </m:r>
                    </m:oMath>
                  </m:oMathPara>
                </a14:m>
                <a:endParaRPr lang="en-US" sz="1400" b="1" dirty="0"/>
              </a:p>
            </p:txBody>
          </p:sp>
        </mc:Choice>
        <mc:Fallback xmlns="">
          <p:sp>
            <p:nvSpPr>
              <p:cNvPr id="13" name="TextBox 12">
                <a:extLst>
                  <a:ext uri="{FF2B5EF4-FFF2-40B4-BE49-F238E27FC236}">
                    <a16:creationId xmlns:a16="http://schemas.microsoft.com/office/drawing/2014/main" id="{FAA9EC3A-93F6-18F4-C087-5BC9A0496D00}"/>
                  </a:ext>
                </a:extLst>
              </p:cNvPr>
              <p:cNvSpPr txBox="1">
                <a:spLocks noRot="1" noChangeAspect="1" noMove="1" noResize="1" noEditPoints="1" noAdjustHandles="1" noChangeArrowheads="1" noChangeShapeType="1" noTextEdit="1"/>
              </p:cNvSpPr>
              <p:nvPr/>
            </p:nvSpPr>
            <p:spPr>
              <a:xfrm>
                <a:off x="89272" y="5568230"/>
                <a:ext cx="11891534" cy="562911"/>
              </a:xfrm>
              <a:prstGeom prst="rect">
                <a:avLst/>
              </a:prstGeom>
              <a:blipFill>
                <a:blip r:embed="rId2"/>
                <a:stretch>
                  <a:fillRect b="-1075"/>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D783CC8-0435-E260-DA92-099D45B305BA}"/>
              </a:ext>
            </a:extLst>
          </p:cNvPr>
          <p:cNvSpPr txBox="1"/>
          <p:nvPr/>
        </p:nvSpPr>
        <p:spPr>
          <a:xfrm>
            <a:off x="7120423" y="1908495"/>
            <a:ext cx="3718166" cy="369332"/>
          </a:xfrm>
          <a:prstGeom prst="rect">
            <a:avLst/>
          </a:prstGeom>
          <a:noFill/>
        </p:spPr>
        <p:txBody>
          <a:bodyPr wrap="square" rtlCol="0">
            <a:spAutoFit/>
          </a:bodyPr>
          <a:lstStyle/>
          <a:p>
            <a:pPr algn="ctr"/>
            <a:r>
              <a:rPr lang="en-US" dirty="0"/>
              <a:t>Top 10 City Results</a:t>
            </a:r>
          </a:p>
        </p:txBody>
      </p:sp>
      <p:pic>
        <p:nvPicPr>
          <p:cNvPr id="5" name="Content Placeholder 4">
            <a:extLst>
              <a:ext uri="{FF2B5EF4-FFF2-40B4-BE49-F238E27FC236}">
                <a16:creationId xmlns:a16="http://schemas.microsoft.com/office/drawing/2014/main" id="{6628E6DF-459A-471D-36A0-692E0746BC3C}"/>
              </a:ext>
            </a:extLst>
          </p:cNvPr>
          <p:cNvPicPr>
            <a:picLocks noGrp="1" noChangeAspect="1"/>
          </p:cNvPicPr>
          <p:nvPr>
            <p:ph sz="half" idx="2"/>
          </p:nvPr>
        </p:nvPicPr>
        <p:blipFill>
          <a:blip r:embed="rId3"/>
          <a:stretch>
            <a:fillRect/>
          </a:stretch>
        </p:blipFill>
        <p:spPr>
          <a:xfrm>
            <a:off x="7503131" y="2311054"/>
            <a:ext cx="2952750" cy="2971800"/>
          </a:xfrm>
        </p:spPr>
      </p:pic>
    </p:spTree>
    <p:extLst>
      <p:ext uri="{BB962C8B-B14F-4D97-AF65-F5344CB8AC3E}">
        <p14:creationId xmlns:p14="http://schemas.microsoft.com/office/powerpoint/2010/main" val="219100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EE9DE-ABF3-5919-F35D-0DAB2B7BEA76}"/>
              </a:ext>
            </a:extLst>
          </p:cNvPr>
          <p:cNvSpPr>
            <a:spLocks noGrp="1"/>
          </p:cNvSpPr>
          <p:nvPr>
            <p:ph type="title"/>
          </p:nvPr>
        </p:nvSpPr>
        <p:spPr/>
        <p:txBody>
          <a:bodyPr/>
          <a:lstStyle/>
          <a:p>
            <a:r>
              <a:rPr lang="en-US" dirty="0"/>
              <a:t>Open a Coffee Shop in Reno, NV</a:t>
            </a:r>
          </a:p>
        </p:txBody>
      </p:sp>
      <p:sp>
        <p:nvSpPr>
          <p:cNvPr id="8" name="Content Placeholder 8">
            <a:extLst>
              <a:ext uri="{FF2B5EF4-FFF2-40B4-BE49-F238E27FC236}">
                <a16:creationId xmlns:a16="http://schemas.microsoft.com/office/drawing/2014/main" id="{B5F844A4-612F-EF47-CA5F-044E24BF741B}"/>
              </a:ext>
            </a:extLst>
          </p:cNvPr>
          <p:cNvSpPr txBox="1">
            <a:spLocks/>
          </p:cNvSpPr>
          <p:nvPr/>
        </p:nvSpPr>
        <p:spPr>
          <a:xfrm>
            <a:off x="7712136" y="1929624"/>
            <a:ext cx="4317815" cy="373713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dirty="0"/>
              <a:t>Although Santa Barbara ranked first, Reno stands out as a promising alternative.</a:t>
            </a:r>
          </a:p>
          <a:p>
            <a:r>
              <a:rPr lang="en-US" sz="1600" dirty="0"/>
              <a:t>It has a lower coffee shop density, which may signal less competition.</a:t>
            </a:r>
          </a:p>
          <a:p>
            <a:r>
              <a:rPr lang="en-US" sz="1600" dirty="0"/>
              <a:t>It also has a higher percentage of younger residents, suggesting strong potential demand.</a:t>
            </a:r>
          </a:p>
          <a:p>
            <a:r>
              <a:rPr lang="en-US" sz="1600" dirty="0"/>
              <a:t>Additionally, the cost of opening a shop in Reno is significantly lower than in Santa Barbara.</a:t>
            </a:r>
          </a:p>
          <a:p>
            <a:r>
              <a:rPr lang="en-US" sz="1600" dirty="0"/>
              <a:t>While Reno ranks middle of the pack in many other metrics, this balance indicates a well-rounded market with solid customer engagement.</a:t>
            </a:r>
          </a:p>
        </p:txBody>
      </p:sp>
      <p:pic>
        <p:nvPicPr>
          <p:cNvPr id="12" name="Content Placeholder 11">
            <a:extLst>
              <a:ext uri="{FF2B5EF4-FFF2-40B4-BE49-F238E27FC236}">
                <a16:creationId xmlns:a16="http://schemas.microsoft.com/office/drawing/2014/main" id="{429685C0-4E68-2C88-7BE5-AB4D7FEEC729}"/>
              </a:ext>
            </a:extLst>
          </p:cNvPr>
          <p:cNvPicPr>
            <a:picLocks noGrp="1" noChangeAspect="1"/>
          </p:cNvPicPr>
          <p:nvPr>
            <p:ph idx="1"/>
          </p:nvPr>
        </p:nvPicPr>
        <p:blipFill>
          <a:blip r:embed="rId2"/>
          <a:stretch>
            <a:fillRect/>
          </a:stretch>
        </p:blipFill>
        <p:spPr>
          <a:xfrm>
            <a:off x="376579" y="1825290"/>
            <a:ext cx="7335557" cy="4022725"/>
          </a:xfrm>
        </p:spPr>
      </p:pic>
      <p:sp>
        <p:nvSpPr>
          <p:cNvPr id="13" name="TextBox 12">
            <a:extLst>
              <a:ext uri="{FF2B5EF4-FFF2-40B4-BE49-F238E27FC236}">
                <a16:creationId xmlns:a16="http://schemas.microsoft.com/office/drawing/2014/main" id="{DA446687-0F84-7649-FCDE-7D21F6DD0945}"/>
              </a:ext>
            </a:extLst>
          </p:cNvPr>
          <p:cNvSpPr txBox="1"/>
          <p:nvPr/>
        </p:nvSpPr>
        <p:spPr>
          <a:xfrm>
            <a:off x="1097280" y="5897604"/>
            <a:ext cx="10058400" cy="369332"/>
          </a:xfrm>
          <a:prstGeom prst="rect">
            <a:avLst/>
          </a:prstGeom>
          <a:solidFill>
            <a:schemeClr val="accent3">
              <a:lumMod val="60000"/>
              <a:lumOff val="40000"/>
            </a:schemeClr>
          </a:solidFill>
        </p:spPr>
        <p:txBody>
          <a:bodyPr wrap="square" rtlCol="0">
            <a:spAutoFit/>
          </a:bodyPr>
          <a:lstStyle/>
          <a:p>
            <a:pPr algn="ctr"/>
            <a:r>
              <a:rPr lang="en-US" b="1" dirty="0"/>
              <a:t>If I had to recommend 1 city to open a coffee shop in, it would be Reno, NV.</a:t>
            </a:r>
          </a:p>
        </p:txBody>
      </p:sp>
    </p:spTree>
    <p:extLst>
      <p:ext uri="{BB962C8B-B14F-4D97-AF65-F5344CB8AC3E}">
        <p14:creationId xmlns:p14="http://schemas.microsoft.com/office/powerpoint/2010/main" val="2553735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2EBC7-F305-DC56-9601-A01ED92B489F}"/>
              </a:ext>
            </a:extLst>
          </p:cNvPr>
          <p:cNvSpPr>
            <a:spLocks noGrp="1"/>
          </p:cNvSpPr>
          <p:nvPr>
            <p:ph type="title"/>
          </p:nvPr>
        </p:nvSpPr>
        <p:spPr/>
        <p:txBody>
          <a:bodyPr>
            <a:normAutofit/>
          </a:bodyPr>
          <a:lstStyle/>
          <a:p>
            <a:r>
              <a:rPr lang="en-US" sz="4400" dirty="0"/>
              <a:t>Additional Insight: Readjust Weights</a:t>
            </a:r>
          </a:p>
        </p:txBody>
      </p:sp>
      <p:sp>
        <p:nvSpPr>
          <p:cNvPr id="68" name="TextBox 67">
            <a:extLst>
              <a:ext uri="{FF2B5EF4-FFF2-40B4-BE49-F238E27FC236}">
                <a16:creationId xmlns:a16="http://schemas.microsoft.com/office/drawing/2014/main" id="{5F2DA8B2-0A49-DD57-1E92-7C4D5A3F96D6}"/>
              </a:ext>
            </a:extLst>
          </p:cNvPr>
          <p:cNvSpPr txBox="1"/>
          <p:nvPr/>
        </p:nvSpPr>
        <p:spPr>
          <a:xfrm>
            <a:off x="1097280" y="5800987"/>
            <a:ext cx="10058400" cy="369332"/>
          </a:xfrm>
          <a:prstGeom prst="rect">
            <a:avLst/>
          </a:prstGeom>
          <a:solidFill>
            <a:schemeClr val="accent3">
              <a:lumMod val="60000"/>
              <a:lumOff val="40000"/>
            </a:schemeClr>
          </a:solidFill>
        </p:spPr>
        <p:txBody>
          <a:bodyPr wrap="square" rtlCol="0">
            <a:spAutoFit/>
          </a:bodyPr>
          <a:lstStyle/>
          <a:p>
            <a:pPr algn="ctr"/>
            <a:r>
              <a:rPr lang="en-US" b="1" dirty="0"/>
              <a:t>Shop density, average stars, and average review count now have the same weight</a:t>
            </a:r>
          </a:p>
        </p:txBody>
      </p:sp>
      <p:sp>
        <p:nvSpPr>
          <p:cNvPr id="86" name="Content Placeholder 85">
            <a:extLst>
              <a:ext uri="{FF2B5EF4-FFF2-40B4-BE49-F238E27FC236}">
                <a16:creationId xmlns:a16="http://schemas.microsoft.com/office/drawing/2014/main" id="{AE33888B-6913-DD13-3B2D-67B608C74DE0}"/>
              </a:ext>
            </a:extLst>
          </p:cNvPr>
          <p:cNvSpPr>
            <a:spLocks noGrp="1"/>
          </p:cNvSpPr>
          <p:nvPr>
            <p:ph sz="half" idx="2"/>
          </p:nvPr>
        </p:nvSpPr>
        <p:spPr>
          <a:xfrm>
            <a:off x="6217920" y="3251235"/>
            <a:ext cx="4937760" cy="2378122"/>
          </a:xfrm>
        </p:spPr>
        <p:txBody>
          <a:bodyPr>
            <a:normAutofit fontScale="92500" lnSpcReduction="20000"/>
          </a:bodyPr>
          <a:lstStyle/>
          <a:p>
            <a:r>
              <a:rPr lang="en-US" b="1" u="sng" dirty="0"/>
              <a:t>New Weight Criteria</a:t>
            </a:r>
          </a:p>
          <a:p>
            <a:r>
              <a:rPr lang="en-US" dirty="0"/>
              <a:t>1. Median check-in count = 0.22</a:t>
            </a:r>
          </a:p>
          <a:p>
            <a:r>
              <a:rPr lang="en-US" dirty="0"/>
              <a:t>2. Median stars= 0.09</a:t>
            </a:r>
          </a:p>
          <a:p>
            <a:r>
              <a:rPr lang="en-US" dirty="0"/>
              <a:t>3. Median review counts = 0.09</a:t>
            </a:r>
          </a:p>
          <a:p>
            <a:r>
              <a:rPr lang="en-US" dirty="0"/>
              <a:t>4. Ages 25-39 % = 0.4</a:t>
            </a:r>
          </a:p>
          <a:p>
            <a:r>
              <a:rPr lang="en-US" dirty="0"/>
              <a:t>5. shops_per_10k_residents = 0.2</a:t>
            </a:r>
          </a:p>
          <a:p>
            <a:endParaRPr lang="en-US" dirty="0"/>
          </a:p>
        </p:txBody>
      </p:sp>
      <p:sp>
        <p:nvSpPr>
          <p:cNvPr id="90" name="Content Placeholder 89">
            <a:extLst>
              <a:ext uri="{FF2B5EF4-FFF2-40B4-BE49-F238E27FC236}">
                <a16:creationId xmlns:a16="http://schemas.microsoft.com/office/drawing/2014/main" id="{1B288207-1D1C-5D33-D3E0-21D9AF81E557}"/>
              </a:ext>
            </a:extLst>
          </p:cNvPr>
          <p:cNvSpPr>
            <a:spLocks noGrp="1"/>
          </p:cNvSpPr>
          <p:nvPr>
            <p:ph sz="half" idx="1"/>
          </p:nvPr>
        </p:nvSpPr>
        <p:spPr>
          <a:xfrm>
            <a:off x="1097279" y="3251234"/>
            <a:ext cx="4937760" cy="2378123"/>
          </a:xfrm>
        </p:spPr>
        <p:txBody>
          <a:bodyPr>
            <a:normAutofit fontScale="92500" lnSpcReduction="20000"/>
          </a:bodyPr>
          <a:lstStyle/>
          <a:p>
            <a:r>
              <a:rPr lang="en-US" b="1" u="sng" dirty="0"/>
              <a:t>Original Weight Criteria</a:t>
            </a:r>
          </a:p>
          <a:p>
            <a:r>
              <a:rPr lang="en-US" dirty="0"/>
              <a:t>1. Median check-in count = 0.4</a:t>
            </a:r>
          </a:p>
          <a:p>
            <a:r>
              <a:rPr lang="en-US" dirty="0"/>
              <a:t>2. Median stars= 0.15</a:t>
            </a:r>
          </a:p>
          <a:p>
            <a:r>
              <a:rPr lang="en-US" dirty="0"/>
              <a:t>3. Median review counts = 0.15</a:t>
            </a:r>
          </a:p>
          <a:p>
            <a:r>
              <a:rPr lang="en-US" dirty="0"/>
              <a:t>4. Ages 25-39 % = 0.1</a:t>
            </a:r>
          </a:p>
          <a:p>
            <a:r>
              <a:rPr lang="en-US" dirty="0"/>
              <a:t>5. shops_per_10k_residents = 0.2</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3866D229-4E24-1235-8DC8-986ABBB0A2BA}"/>
                  </a:ext>
                </a:extLst>
              </p:cNvPr>
              <p:cNvSpPr txBox="1"/>
              <p:nvPr/>
            </p:nvSpPr>
            <p:spPr>
              <a:xfrm>
                <a:off x="1097279" y="1908495"/>
                <a:ext cx="9741310" cy="1189556"/>
              </a:xfrm>
              <a:prstGeom prst="rect">
                <a:avLst/>
              </a:prstGeom>
              <a:noFill/>
            </p:spPr>
            <p:txBody>
              <a:bodyPr wrap="square" rtlCol="0">
                <a:spAutoFit/>
              </a:bodyPr>
              <a:lstStyle/>
              <a:p>
                <a:r>
                  <a:rPr lang="en-US" b="1" i="1" dirty="0"/>
                  <a:t>How would the results change if we adjusted the weights such that we equally favor both cities with an established coffee shop scene and those with fewer shops but high potential? This means:</a:t>
                </a:r>
              </a:p>
              <a:p>
                <a:endParaRPr lang="en-US" b="1" i="1" dirty="0"/>
              </a:p>
              <a:p>
                <a:pPr algn="ct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pitchFamily="18" charset="0"/>
                            </a:rPr>
                          </m:ctrlPr>
                        </m:sSubPr>
                        <m:e>
                          <m:r>
                            <a:rPr lang="en-US" sz="1600" b="0" i="1" dirty="0" smtClean="0">
                              <a:latin typeface="Cambria Math" panose="02040503050406030204" pitchFamily="18" charset="0"/>
                            </a:rPr>
                            <m:t>𝑤𝑒𝑖𝑔h𝑡</m:t>
                          </m:r>
                        </m:e>
                        <m:sub>
                          <m:r>
                            <a:rPr lang="en-US" sz="1600" b="0" i="1" dirty="0">
                              <a:latin typeface="Cambria Math" panose="02040503050406030204" pitchFamily="18" charset="0"/>
                            </a:rPr>
                            <m:t>𝑐h𝑒𝑐𝑘</m:t>
                          </m:r>
                          <m:r>
                            <a:rPr lang="en-US" sz="1600" b="0" i="1" dirty="0">
                              <a:latin typeface="Cambria Math" panose="02040503050406030204" pitchFamily="18" charset="0"/>
                            </a:rPr>
                            <m:t>−</m:t>
                          </m:r>
                          <m:r>
                            <a:rPr lang="en-US" sz="1600" b="0" i="1" dirty="0">
                              <a:latin typeface="Cambria Math" panose="02040503050406030204" pitchFamily="18" charset="0"/>
                            </a:rPr>
                            <m:t>𝑖𝑛𝑠</m:t>
                          </m:r>
                        </m:sub>
                      </m:sSub>
                      <m:r>
                        <a:rPr lang="en-US" sz="1600" b="0" i="1" dirty="0">
                          <a:latin typeface="Cambria Math" panose="02040503050406030204" pitchFamily="18" charset="0"/>
                        </a:rPr>
                        <m:t>+</m:t>
                      </m:r>
                      <m:sSub>
                        <m:sSubPr>
                          <m:ctrlPr>
                            <a:rPr lang="en-US" sz="1600" i="1" dirty="0">
                              <a:latin typeface="Cambria Math" panose="02040503050406030204" pitchFamily="18" charset="0"/>
                            </a:rPr>
                          </m:ctrlPr>
                        </m:sSubPr>
                        <m:e>
                          <m:r>
                            <a:rPr lang="en-US" sz="1600" b="0" i="1" dirty="0" smtClean="0">
                              <a:latin typeface="Cambria Math" panose="02040503050406030204" pitchFamily="18" charset="0"/>
                            </a:rPr>
                            <m:t>𝑤𝑒𝑖𝑔h𝑡</m:t>
                          </m:r>
                        </m:e>
                        <m:sub>
                          <m:r>
                            <a:rPr lang="en-US" sz="1600" b="0" i="1" dirty="0">
                              <a:latin typeface="Cambria Math" panose="02040503050406030204" pitchFamily="18" charset="0"/>
                            </a:rPr>
                            <m:t>𝑟𝑎𝑡𝑖𝑛𝑔𝑠</m:t>
                          </m:r>
                        </m:sub>
                      </m:sSub>
                      <m:r>
                        <a:rPr lang="en-US" sz="1600" b="0" i="1" dirty="0">
                          <a:latin typeface="Cambria Math" panose="02040503050406030204" pitchFamily="18" charset="0"/>
                        </a:rPr>
                        <m:t>+</m:t>
                      </m:r>
                      <m:sSub>
                        <m:sSubPr>
                          <m:ctrlPr>
                            <a:rPr lang="en-US" sz="1600" i="1" dirty="0">
                              <a:latin typeface="Cambria Math" panose="02040503050406030204" pitchFamily="18" charset="0"/>
                            </a:rPr>
                          </m:ctrlPr>
                        </m:sSubPr>
                        <m:e>
                          <m:r>
                            <a:rPr lang="en-US" sz="1600" b="0" i="1" dirty="0" smtClean="0">
                              <a:latin typeface="Cambria Math" panose="02040503050406030204" pitchFamily="18" charset="0"/>
                            </a:rPr>
                            <m:t>𝑤𝑒𝑖𝑔h𝑡</m:t>
                          </m:r>
                        </m:e>
                        <m:sub>
                          <m:r>
                            <a:rPr lang="en-US" sz="1600" b="0" i="1" dirty="0">
                              <a:latin typeface="Cambria Math" panose="02040503050406030204" pitchFamily="18" charset="0"/>
                            </a:rPr>
                            <m:t>𝑟𝑒𝑣𝑖𝑒𝑤</m:t>
                          </m:r>
                        </m:sub>
                      </m:sSub>
                      <m:r>
                        <a:rPr lang="en-US" sz="1600" b="0" i="1" dirty="0" smtClean="0">
                          <a:latin typeface="Cambria Math" panose="02040503050406030204" pitchFamily="18" charset="0"/>
                        </a:rPr>
                        <m:t>=</m:t>
                      </m:r>
                      <m:sSub>
                        <m:sSubPr>
                          <m:ctrlPr>
                            <a:rPr lang="en-US" sz="1600" i="1" dirty="0">
                              <a:latin typeface="Cambria Math" panose="02040503050406030204" pitchFamily="18" charset="0"/>
                            </a:rPr>
                          </m:ctrlPr>
                        </m:sSubPr>
                        <m:e>
                          <m:r>
                            <a:rPr lang="en-US" sz="1600" b="0" i="1" dirty="0" smtClean="0">
                              <a:latin typeface="Cambria Math" panose="02040503050406030204" pitchFamily="18" charset="0"/>
                            </a:rPr>
                            <m:t>𝑤𝑒𝑖𝑔h𝑡</m:t>
                          </m:r>
                        </m:e>
                        <m:sub>
                          <m:r>
                            <a:rPr lang="en-US" sz="1600" b="0" i="1" dirty="0" smtClean="0">
                              <a:latin typeface="Cambria Math" panose="02040503050406030204" pitchFamily="18" charset="0"/>
                            </a:rPr>
                            <m:t>% </m:t>
                          </m:r>
                          <m:r>
                            <a:rPr lang="en-US" sz="1600" b="0" i="1" dirty="0">
                              <a:latin typeface="Cambria Math" panose="02040503050406030204" pitchFamily="18" charset="0"/>
                            </a:rPr>
                            <m:t>𝑎𝑔𝑒𝑠</m:t>
                          </m:r>
                          <m:r>
                            <a:rPr lang="en-US" sz="1600" b="0" i="1" dirty="0">
                              <a:latin typeface="Cambria Math" panose="02040503050406030204" pitchFamily="18" charset="0"/>
                            </a:rPr>
                            <m:t> 25−39</m:t>
                          </m:r>
                        </m:sub>
                      </m:sSub>
                    </m:oMath>
                  </m:oMathPara>
                </a14:m>
                <a:endParaRPr lang="en-US" i="1" dirty="0"/>
              </a:p>
            </p:txBody>
          </p:sp>
        </mc:Choice>
        <mc:Fallback xmlns="">
          <p:sp>
            <p:nvSpPr>
              <p:cNvPr id="91" name="TextBox 90">
                <a:extLst>
                  <a:ext uri="{FF2B5EF4-FFF2-40B4-BE49-F238E27FC236}">
                    <a16:creationId xmlns:a16="http://schemas.microsoft.com/office/drawing/2014/main" id="{3866D229-4E24-1235-8DC8-986ABBB0A2BA}"/>
                  </a:ext>
                </a:extLst>
              </p:cNvPr>
              <p:cNvSpPr txBox="1">
                <a:spLocks noRot="1" noChangeAspect="1" noMove="1" noResize="1" noEditPoints="1" noAdjustHandles="1" noChangeArrowheads="1" noChangeShapeType="1" noTextEdit="1"/>
              </p:cNvSpPr>
              <p:nvPr/>
            </p:nvSpPr>
            <p:spPr>
              <a:xfrm>
                <a:off x="1097279" y="1908495"/>
                <a:ext cx="9741310" cy="1189556"/>
              </a:xfrm>
              <a:prstGeom prst="rect">
                <a:avLst/>
              </a:prstGeom>
              <a:blipFill>
                <a:blip r:embed="rId2"/>
                <a:stretch>
                  <a:fillRect l="-501" t="-2564" r="-313" b="-1538"/>
                </a:stretch>
              </a:blipFill>
            </p:spPr>
            <p:txBody>
              <a:bodyPr/>
              <a:lstStyle/>
              <a:p>
                <a:r>
                  <a:rPr lang="en-US">
                    <a:noFill/>
                  </a:rPr>
                  <a:t> </a:t>
                </a:r>
              </a:p>
            </p:txBody>
          </p:sp>
        </mc:Fallback>
      </mc:AlternateContent>
    </p:spTree>
    <p:extLst>
      <p:ext uri="{BB962C8B-B14F-4D97-AF65-F5344CB8AC3E}">
        <p14:creationId xmlns:p14="http://schemas.microsoft.com/office/powerpoint/2010/main" val="676304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24DE9-FABD-D3D8-5710-BEFA3431C4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09F9DE-860C-0E1B-1272-93207D60E568}"/>
              </a:ext>
            </a:extLst>
          </p:cNvPr>
          <p:cNvSpPr>
            <a:spLocks noGrp="1"/>
          </p:cNvSpPr>
          <p:nvPr>
            <p:ph type="title"/>
          </p:nvPr>
        </p:nvSpPr>
        <p:spPr/>
        <p:txBody>
          <a:bodyPr>
            <a:normAutofit/>
          </a:bodyPr>
          <a:lstStyle/>
          <a:p>
            <a:r>
              <a:rPr lang="en-US" sz="4400" dirty="0"/>
              <a:t>Additional Insight: Readjust Weights Results</a:t>
            </a:r>
          </a:p>
        </p:txBody>
      </p:sp>
      <p:sp>
        <p:nvSpPr>
          <p:cNvPr id="68" name="TextBox 67">
            <a:extLst>
              <a:ext uri="{FF2B5EF4-FFF2-40B4-BE49-F238E27FC236}">
                <a16:creationId xmlns:a16="http://schemas.microsoft.com/office/drawing/2014/main" id="{4DEB5F0E-A82C-7AF5-656C-179980B2197F}"/>
              </a:ext>
            </a:extLst>
          </p:cNvPr>
          <p:cNvSpPr txBox="1"/>
          <p:nvPr/>
        </p:nvSpPr>
        <p:spPr>
          <a:xfrm>
            <a:off x="1097280" y="5800987"/>
            <a:ext cx="10058400" cy="369332"/>
          </a:xfrm>
          <a:prstGeom prst="rect">
            <a:avLst/>
          </a:prstGeom>
          <a:solidFill>
            <a:schemeClr val="accent3">
              <a:lumMod val="60000"/>
              <a:lumOff val="40000"/>
            </a:schemeClr>
          </a:solidFill>
        </p:spPr>
        <p:txBody>
          <a:bodyPr wrap="square" rtlCol="0">
            <a:spAutoFit/>
          </a:bodyPr>
          <a:lstStyle/>
          <a:p>
            <a:pPr algn="ctr"/>
            <a:r>
              <a:rPr lang="en-US" b="1" dirty="0"/>
              <a:t>8 of the top 10 cities remain the same after adjusting the weights</a:t>
            </a:r>
          </a:p>
        </p:txBody>
      </p:sp>
      <p:sp>
        <p:nvSpPr>
          <p:cNvPr id="3" name="TextBox 2">
            <a:extLst>
              <a:ext uri="{FF2B5EF4-FFF2-40B4-BE49-F238E27FC236}">
                <a16:creationId xmlns:a16="http://schemas.microsoft.com/office/drawing/2014/main" id="{28894E93-9623-4410-ED0E-32256820519C}"/>
              </a:ext>
            </a:extLst>
          </p:cNvPr>
          <p:cNvSpPr txBox="1"/>
          <p:nvPr/>
        </p:nvSpPr>
        <p:spPr>
          <a:xfrm>
            <a:off x="7120423" y="1908495"/>
            <a:ext cx="3718166" cy="369332"/>
          </a:xfrm>
          <a:prstGeom prst="rect">
            <a:avLst/>
          </a:prstGeom>
          <a:noFill/>
        </p:spPr>
        <p:txBody>
          <a:bodyPr wrap="square" rtlCol="0">
            <a:spAutoFit/>
          </a:bodyPr>
          <a:lstStyle/>
          <a:p>
            <a:pPr algn="ctr"/>
            <a:r>
              <a:rPr lang="en-US" dirty="0"/>
              <a:t>New Weight Results</a:t>
            </a:r>
          </a:p>
        </p:txBody>
      </p:sp>
      <p:sp>
        <p:nvSpPr>
          <p:cNvPr id="4" name="TextBox 3">
            <a:extLst>
              <a:ext uri="{FF2B5EF4-FFF2-40B4-BE49-F238E27FC236}">
                <a16:creationId xmlns:a16="http://schemas.microsoft.com/office/drawing/2014/main" id="{2268BA3C-6D02-943A-1BE0-DE8143CD1071}"/>
              </a:ext>
            </a:extLst>
          </p:cNvPr>
          <p:cNvSpPr txBox="1"/>
          <p:nvPr/>
        </p:nvSpPr>
        <p:spPr>
          <a:xfrm>
            <a:off x="1353410" y="1908495"/>
            <a:ext cx="3809999" cy="369332"/>
          </a:xfrm>
          <a:prstGeom prst="rect">
            <a:avLst/>
          </a:prstGeom>
          <a:noFill/>
        </p:spPr>
        <p:txBody>
          <a:bodyPr wrap="square" rtlCol="0">
            <a:spAutoFit/>
          </a:bodyPr>
          <a:lstStyle/>
          <a:p>
            <a:pPr algn="ctr"/>
            <a:r>
              <a:rPr lang="en-US" dirty="0"/>
              <a:t>Original Weight Results</a:t>
            </a:r>
          </a:p>
        </p:txBody>
      </p:sp>
      <p:pic>
        <p:nvPicPr>
          <p:cNvPr id="10" name="Picture 9">
            <a:extLst>
              <a:ext uri="{FF2B5EF4-FFF2-40B4-BE49-F238E27FC236}">
                <a16:creationId xmlns:a16="http://schemas.microsoft.com/office/drawing/2014/main" id="{68451FE8-A492-BA82-0DC4-4F176F6DB0B1}"/>
              </a:ext>
            </a:extLst>
          </p:cNvPr>
          <p:cNvPicPr>
            <a:picLocks noChangeAspect="1"/>
          </p:cNvPicPr>
          <p:nvPr/>
        </p:nvPicPr>
        <p:blipFill>
          <a:blip r:embed="rId2"/>
          <a:stretch>
            <a:fillRect/>
          </a:stretch>
        </p:blipFill>
        <p:spPr>
          <a:xfrm>
            <a:off x="7492271" y="2277827"/>
            <a:ext cx="2962275" cy="3009900"/>
          </a:xfrm>
          <a:prstGeom prst="rect">
            <a:avLst/>
          </a:prstGeom>
        </p:spPr>
      </p:pic>
      <p:pic>
        <p:nvPicPr>
          <p:cNvPr id="15" name="Picture 14">
            <a:extLst>
              <a:ext uri="{FF2B5EF4-FFF2-40B4-BE49-F238E27FC236}">
                <a16:creationId xmlns:a16="http://schemas.microsoft.com/office/drawing/2014/main" id="{11DBF7FC-14E2-B018-CEE1-B73BDEA6F404}"/>
              </a:ext>
            </a:extLst>
          </p:cNvPr>
          <p:cNvPicPr>
            <a:picLocks noChangeAspect="1"/>
          </p:cNvPicPr>
          <p:nvPr/>
        </p:nvPicPr>
        <p:blipFill>
          <a:blip r:embed="rId3"/>
          <a:stretch>
            <a:fillRect/>
          </a:stretch>
        </p:blipFill>
        <p:spPr>
          <a:xfrm>
            <a:off x="1767746" y="2250620"/>
            <a:ext cx="2981325" cy="3009900"/>
          </a:xfrm>
          <a:prstGeom prst="rect">
            <a:avLst/>
          </a:prstGeom>
        </p:spPr>
      </p:pic>
      <p:sp>
        <p:nvSpPr>
          <p:cNvPr id="19" name="Star: 5 Points 18">
            <a:extLst>
              <a:ext uri="{FF2B5EF4-FFF2-40B4-BE49-F238E27FC236}">
                <a16:creationId xmlns:a16="http://schemas.microsoft.com/office/drawing/2014/main" id="{5FAD8AA4-9A9B-4DD1-D039-110BDAA689D5}"/>
              </a:ext>
            </a:extLst>
          </p:cNvPr>
          <p:cNvSpPr/>
          <p:nvPr/>
        </p:nvSpPr>
        <p:spPr>
          <a:xfrm>
            <a:off x="4817583" y="2491849"/>
            <a:ext cx="247018" cy="247018"/>
          </a:xfrm>
          <a:prstGeom prst="star5">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42605A5D-6E93-ABB3-23B7-E38F6E1A0A67}"/>
              </a:ext>
            </a:extLst>
          </p:cNvPr>
          <p:cNvSpPr/>
          <p:nvPr/>
        </p:nvSpPr>
        <p:spPr>
          <a:xfrm>
            <a:off x="4817583" y="2791087"/>
            <a:ext cx="247018" cy="247018"/>
          </a:xfrm>
          <a:prstGeom prst="star5">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Star: 5 Points 20">
            <a:extLst>
              <a:ext uri="{FF2B5EF4-FFF2-40B4-BE49-F238E27FC236}">
                <a16:creationId xmlns:a16="http://schemas.microsoft.com/office/drawing/2014/main" id="{21F8123B-A591-159E-779E-447FBA8DFE05}"/>
              </a:ext>
            </a:extLst>
          </p:cNvPr>
          <p:cNvSpPr/>
          <p:nvPr/>
        </p:nvSpPr>
        <p:spPr>
          <a:xfrm>
            <a:off x="4817583" y="3062373"/>
            <a:ext cx="247018" cy="247018"/>
          </a:xfrm>
          <a:prstGeom prst="star5">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Star: 5 Points 21">
            <a:extLst>
              <a:ext uri="{FF2B5EF4-FFF2-40B4-BE49-F238E27FC236}">
                <a16:creationId xmlns:a16="http://schemas.microsoft.com/office/drawing/2014/main" id="{7938B286-7A2B-2704-4DC8-A832055C22DD}"/>
              </a:ext>
            </a:extLst>
          </p:cNvPr>
          <p:cNvSpPr/>
          <p:nvPr/>
        </p:nvSpPr>
        <p:spPr>
          <a:xfrm>
            <a:off x="4817583" y="3545947"/>
            <a:ext cx="247018" cy="247018"/>
          </a:xfrm>
          <a:prstGeom prst="star5">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id="{AC6A0FA7-9FF7-F962-18E9-D842C977818B}"/>
              </a:ext>
            </a:extLst>
          </p:cNvPr>
          <p:cNvSpPr/>
          <p:nvPr/>
        </p:nvSpPr>
        <p:spPr>
          <a:xfrm>
            <a:off x="4817583" y="3822651"/>
            <a:ext cx="247018" cy="247018"/>
          </a:xfrm>
          <a:prstGeom prst="star5">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Star: 5 Points 24">
            <a:extLst>
              <a:ext uri="{FF2B5EF4-FFF2-40B4-BE49-F238E27FC236}">
                <a16:creationId xmlns:a16="http://schemas.microsoft.com/office/drawing/2014/main" id="{4A7C5666-63FB-2B92-C91D-3A63CC1F88C0}"/>
              </a:ext>
            </a:extLst>
          </p:cNvPr>
          <p:cNvSpPr/>
          <p:nvPr/>
        </p:nvSpPr>
        <p:spPr>
          <a:xfrm>
            <a:off x="4817583" y="4099355"/>
            <a:ext cx="247018" cy="247018"/>
          </a:xfrm>
          <a:prstGeom prst="star5">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Star: 5 Points 25">
            <a:extLst>
              <a:ext uri="{FF2B5EF4-FFF2-40B4-BE49-F238E27FC236}">
                <a16:creationId xmlns:a16="http://schemas.microsoft.com/office/drawing/2014/main" id="{00956846-13BD-F26A-9D1B-F1003FF6BC9E}"/>
              </a:ext>
            </a:extLst>
          </p:cNvPr>
          <p:cNvSpPr/>
          <p:nvPr/>
        </p:nvSpPr>
        <p:spPr>
          <a:xfrm>
            <a:off x="4817583" y="4363118"/>
            <a:ext cx="247018" cy="247018"/>
          </a:xfrm>
          <a:prstGeom prst="star5">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Star: 5 Points 26">
            <a:extLst>
              <a:ext uri="{FF2B5EF4-FFF2-40B4-BE49-F238E27FC236}">
                <a16:creationId xmlns:a16="http://schemas.microsoft.com/office/drawing/2014/main" id="{0E53548D-2D3C-EE8D-06F3-24616898ADF0}"/>
              </a:ext>
            </a:extLst>
          </p:cNvPr>
          <p:cNvSpPr/>
          <p:nvPr/>
        </p:nvSpPr>
        <p:spPr>
          <a:xfrm>
            <a:off x="4817583" y="4623380"/>
            <a:ext cx="247018" cy="247018"/>
          </a:xfrm>
          <a:prstGeom prst="star5">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844763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26166</TotalTime>
  <Words>1433</Words>
  <Application>Microsoft Office PowerPoint</Application>
  <PresentationFormat>Widescreen</PresentationFormat>
  <Paragraphs>120</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Calibri Light</vt:lpstr>
      <vt:lpstr>Cambria Math</vt:lpstr>
      <vt:lpstr>Pangea Text</vt:lpstr>
      <vt:lpstr>Retrospect</vt:lpstr>
      <vt:lpstr>Opening Grounds: Using Data to Find And Design Your First Coffee Shop Location in the US</vt:lpstr>
      <vt:lpstr>Presentation Background</vt:lpstr>
      <vt:lpstr>Presentation Purpose and Deliverables</vt:lpstr>
      <vt:lpstr>Data source: Yelp</vt:lpstr>
      <vt:lpstr>Deliverable 1</vt:lpstr>
      <vt:lpstr>Top 10 Cities To Open a Coffee Shop </vt:lpstr>
      <vt:lpstr>Open a Coffee Shop in Reno, NV</vt:lpstr>
      <vt:lpstr>Additional Insight: Readjust Weights</vt:lpstr>
      <vt:lpstr>Additional Insight: Readjust Weights Results</vt:lpstr>
      <vt:lpstr>Deliverable 2</vt:lpstr>
      <vt:lpstr>Grouping Cities with Similar Characteristics</vt:lpstr>
      <vt:lpstr>KMeans model results: 5 groups</vt:lpstr>
      <vt:lpstr>Grouping Cities Next Steps</vt:lpstr>
      <vt:lpstr>Deliverable 3</vt:lpstr>
      <vt:lpstr>ML Models for Coffee Shop Success Factors</vt:lpstr>
      <vt:lpstr>ML Models Results</vt:lpstr>
      <vt:lpstr>SHAP Insights for Success Factors</vt:lpstr>
      <vt:lpstr>Backup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Jerry Mar</dc:creator>
  <cp:lastModifiedBy>Jerry Mar</cp:lastModifiedBy>
  <cp:revision>13</cp:revision>
  <dcterms:created xsi:type="dcterms:W3CDTF">2025-05-24T17:43:15Z</dcterms:created>
  <dcterms:modified xsi:type="dcterms:W3CDTF">2025-07-04T01:33:42Z</dcterms:modified>
</cp:coreProperties>
</file>