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2"/>
  </p:notesMasterIdLst>
  <p:sldIdLst>
    <p:sldId id="256" r:id="rId2"/>
    <p:sldId id="270" r:id="rId3"/>
    <p:sldId id="257" r:id="rId4"/>
    <p:sldId id="260" r:id="rId5"/>
    <p:sldId id="263" r:id="rId6"/>
    <p:sldId id="262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6395" autoAdjust="0"/>
  </p:normalViewPr>
  <p:slideViewPr>
    <p:cSldViewPr snapToGrid="0">
      <p:cViewPr varScale="1">
        <p:scale>
          <a:sx n="98" d="100"/>
          <a:sy n="98" d="100"/>
        </p:scale>
        <p:origin x="102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086C8-9447-4058-9A7D-7E009161286C}" type="datetimeFigureOut">
              <a:rPr lang="en-CA" smtClean="0"/>
              <a:t>10/01/2019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C4ED2-8481-4591-BE5C-40B949700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19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C4ED2-8481-4591-BE5C-40B949700C5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34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C4ED2-8481-4591-BE5C-40B949700C5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35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Jamie</a:t>
            </a:r>
          </a:p>
          <a:p>
            <a:r>
              <a:rPr lang="en-US" dirty="0" smtClean="0"/>
              <a:t>*These items/dates</a:t>
            </a:r>
            <a:r>
              <a:rPr lang="en-US" baseline="0" dirty="0" smtClean="0"/>
              <a:t> that are starred have been changed from project proposal and will be discussed further in changes to </a:t>
            </a:r>
            <a:r>
              <a:rPr lang="en-US" baseline="0" dirty="0" err="1" smtClean="0"/>
              <a:t>workplan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C4ED2-8481-4591-BE5C-40B949700C5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04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Jamie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C4ED2-8481-4591-BE5C-40B949700C5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28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Paul</a:t>
            </a:r>
          </a:p>
          <a:p>
            <a:r>
              <a:rPr lang="en-US" dirty="0" smtClean="0"/>
              <a:t>Work Accomplished: Control Survey, Next steps for code improvement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C4ED2-8481-4591-BE5C-40B949700C5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164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Accomplished: Android Studio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C4ED2-8481-4591-BE5C-40B949700C5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394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C4ED2-8481-4591-BE5C-40B949700C5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41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C4ED2-8481-4591-BE5C-40B949700C5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16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DCF5-51DF-42ED-B255-22174995FBB9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8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C7CA-5DDB-46C9-85B3-EB90BFFC9292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6357-061C-40E8-B742-1D5A5F78195D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23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6F61-A964-4257-AD4D-B615CFC1F261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10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75A8-561C-4FFC-8B35-D0D0CFC11747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25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8A52-720A-473B-804E-8D8CFB9300FF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2D90-F98C-4ED0-A27B-F79ABAB69D8F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7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BF51-9F03-49C6-B963-DB88E3B03BAD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4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9694-8B8B-49A3-9C09-06282EFB6C31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4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8D7E-AF9C-4405-B15F-97EC3D23808D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69C5-8A97-4266-92B6-F96B0B0B893D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0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9EE3-64DE-4950-9936-C5E1A98F27E6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2E84-8572-4C74-AFE3-55A472BDE6C4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4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53F9B10-30CD-4B32-B8CD-D8E92A921B82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4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3D3D3"/>
            </a:gs>
            <a:gs pos="0">
              <a:schemeClr val="bg1">
                <a:lumMod val="65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8741DE-7DBB-4D2A-9BC9-4A5C6C7589E6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6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3D3D3"/>
            </a:gs>
            <a:gs pos="0">
              <a:schemeClr val="bg1">
                <a:lumMod val="6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91CF2-E9C5-4E8C-9C81-686445941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447187"/>
            <a:ext cx="10571998" cy="40998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5500" dirty="0"/>
              <a:t>Indoor Positioning using </a:t>
            </a:r>
            <a:br>
              <a:rPr lang="en-US" sz="5500" dirty="0"/>
            </a:br>
            <a:r>
              <a:rPr lang="en-US" sz="5500" dirty="0"/>
              <a:t>Ultra-Wideband Ranging Systems</a:t>
            </a:r>
            <a:br>
              <a:rPr lang="en-US" sz="5500" dirty="0"/>
            </a:br>
            <a:r>
              <a:rPr lang="en-US" sz="5500" dirty="0"/>
              <a:t/>
            </a:r>
            <a:br>
              <a:rPr lang="en-US" sz="5500" dirty="0"/>
            </a:br>
            <a:r>
              <a:rPr lang="en-US" sz="3300" dirty="0"/>
              <a:t>Progress Report #1</a:t>
            </a:r>
            <a:r>
              <a:rPr lang="en-US" sz="5500" dirty="0"/>
              <a:t/>
            </a:r>
            <a:br>
              <a:rPr lang="en-US" sz="5500" dirty="0"/>
            </a:br>
            <a:r>
              <a:rPr lang="en-US" sz="3300" dirty="0" smtClean="0"/>
              <a:t>ENGO </a:t>
            </a:r>
            <a:r>
              <a:rPr lang="en-US" sz="3300" dirty="0"/>
              <a:t>500: Trilateration Nation</a:t>
            </a:r>
            <a:r>
              <a:rPr lang="en-US" sz="6000" dirty="0"/>
              <a:t/>
            </a:r>
            <a:br>
              <a:rPr lang="en-US" sz="6000" dirty="0"/>
            </a:br>
            <a:endParaRPr lang="en-US" sz="5500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9803DDD-AD13-453A-ABC6-D18D2FF5F5F9}"/>
              </a:ext>
            </a:extLst>
          </p:cNvPr>
          <p:cNvSpPr txBox="1">
            <a:spLocks/>
          </p:cNvSpPr>
          <p:nvPr/>
        </p:nvSpPr>
        <p:spPr>
          <a:xfrm>
            <a:off x="484685" y="5650448"/>
            <a:ext cx="7766363" cy="13499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2"/>
              <a:buChar char=""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FA581B-9BF9-47A4-A9F3-5C28914E78C9}"/>
              </a:ext>
            </a:extLst>
          </p:cNvPr>
          <p:cNvSpPr/>
          <p:nvPr/>
        </p:nvSpPr>
        <p:spPr>
          <a:xfrm>
            <a:off x="124494" y="5226784"/>
            <a:ext cx="119430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Team Members: Paul Gratton, Jamie Horrelt, Katherine </a:t>
            </a:r>
            <a:r>
              <a:rPr lang="en-US" sz="2500" dirty="0" err="1"/>
              <a:t>Pexman</a:t>
            </a:r>
            <a:r>
              <a:rPr lang="en-US" sz="2500" dirty="0"/>
              <a:t>, Jeffrey </a:t>
            </a:r>
            <a:r>
              <a:rPr lang="en-US" sz="2500" dirty="0" err="1"/>
              <a:t>Plett</a:t>
            </a:r>
            <a:endParaRPr lang="en-US" sz="2500" dirty="0"/>
          </a:p>
          <a:p>
            <a:pPr algn="ctr"/>
            <a:r>
              <a:rPr lang="en-US" sz="2500" dirty="0"/>
              <a:t>Supervisor: Dr. Kyle O’Keefe </a:t>
            </a:r>
          </a:p>
          <a:p>
            <a:pPr algn="ctr"/>
            <a:r>
              <a:rPr lang="en-US" sz="2500" dirty="0" smtClean="0"/>
              <a:t>January 15, 2019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9383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References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E77C29-D606-4A6E-88CC-9363BCA06F90}"/>
              </a:ext>
            </a:extLst>
          </p:cNvPr>
          <p:cNvSpPr txBox="1">
            <a:spLocks/>
          </p:cNvSpPr>
          <p:nvPr/>
        </p:nvSpPr>
        <p:spPr>
          <a:xfrm>
            <a:off x="449704" y="2549320"/>
            <a:ext cx="11062742" cy="3289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7ABE00-C5AB-4D86-B4E3-22E3438EB49B}"/>
              </a:ext>
            </a:extLst>
          </p:cNvPr>
          <p:cNvSpPr/>
          <p:nvPr/>
        </p:nvSpPr>
        <p:spPr>
          <a:xfrm>
            <a:off x="204865" y="2549320"/>
            <a:ext cx="117822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dirty="0">
                <a:solidFill>
                  <a:srgbClr val="24292E"/>
                </a:solidFill>
              </a:rPr>
              <a:t> [1]“MDEK1001 – </a:t>
            </a:r>
            <a:r>
              <a:rPr lang="en-CA" sz="3000" dirty="0" err="1">
                <a:solidFill>
                  <a:srgbClr val="24292E"/>
                </a:solidFill>
              </a:rPr>
              <a:t>decaWave</a:t>
            </a:r>
            <a:r>
              <a:rPr lang="en-CA" sz="3000" dirty="0">
                <a:solidFill>
                  <a:srgbClr val="24292E"/>
                </a:solidFill>
              </a:rPr>
              <a:t>”, decaWave.com, 2018. [Online].</a:t>
            </a:r>
            <a:endParaRPr lang="en-CA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11639-2F11-413A-B8A2-BA270B7A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6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Presentation Overview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640577"/>
            <a:ext cx="10554574" cy="3636511"/>
          </a:xfrm>
          <a:effectLst/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Project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Milestone 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Work Accomplished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Proof of Concept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Control Survey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Android Application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Changes to Work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Lessons Learned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0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8" y="447188"/>
            <a:ext cx="11197121" cy="970450"/>
          </a:xfrm>
        </p:spPr>
        <p:txBody>
          <a:bodyPr/>
          <a:lstStyle/>
          <a:p>
            <a:r>
              <a:rPr lang="en-US" sz="4400" dirty="0" smtClean="0"/>
              <a:t>Project </a:t>
            </a:r>
            <a:r>
              <a:rPr lang="en-US" sz="4400" dirty="0"/>
              <a:t>Overview</a:t>
            </a:r>
            <a:endParaRPr lang="en-CA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1FEB12-356E-4F16-A254-2F0ACDDAA924}"/>
              </a:ext>
            </a:extLst>
          </p:cNvPr>
          <p:cNvSpPr txBox="1">
            <a:spLocks/>
          </p:cNvSpPr>
          <p:nvPr/>
        </p:nvSpPr>
        <p:spPr>
          <a:xfrm>
            <a:off x="685901" y="3000328"/>
            <a:ext cx="6234159" cy="25962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Ultra-wideband ranging radios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Real-time location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Android application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AE7C2-CE65-427E-B886-D27F89A6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708" y="2542473"/>
            <a:ext cx="3224033" cy="322403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49935C-83E8-484A-BA0F-A421C2FD9018}"/>
              </a:ext>
            </a:extLst>
          </p:cNvPr>
          <p:cNvCxnSpPr>
            <a:cxnSpLocks/>
          </p:cNvCxnSpPr>
          <p:nvPr/>
        </p:nvCxnSpPr>
        <p:spPr>
          <a:xfrm>
            <a:off x="7156849" y="2602433"/>
            <a:ext cx="0" cy="33919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682D0E-6044-469F-BC04-FF221FB58311}"/>
              </a:ext>
            </a:extLst>
          </p:cNvPr>
          <p:cNvSpPr txBox="1"/>
          <p:nvPr/>
        </p:nvSpPr>
        <p:spPr>
          <a:xfrm>
            <a:off x="8168939" y="5766506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Decawave</a:t>
            </a:r>
            <a:r>
              <a:rPr lang="en-CA" dirty="0"/>
              <a:t> mdek1001 [1]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91FE1-E71D-4472-A3D3-A84E9371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6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8" y="447188"/>
            <a:ext cx="11197121" cy="970450"/>
          </a:xfrm>
        </p:spPr>
        <p:txBody>
          <a:bodyPr/>
          <a:lstStyle/>
          <a:p>
            <a:r>
              <a:rPr lang="en-US" sz="4400" dirty="0" smtClean="0"/>
              <a:t>Milestone Summary</a:t>
            </a:r>
            <a:endParaRPr lang="en-CA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BC00-9D50-41AB-88C2-028B4949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72538B9-9239-4C12-AFCD-8806DB12F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9209"/>
              </p:ext>
            </p:extLst>
          </p:nvPr>
        </p:nvGraphicFramePr>
        <p:xfrm>
          <a:off x="505751" y="2243513"/>
          <a:ext cx="1081866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292">
                  <a:extLst>
                    <a:ext uri="{9D8B030D-6E8A-4147-A177-3AD203B41FA5}">
                      <a16:colId xmlns:a16="http://schemas.microsoft.com/office/drawing/2014/main" val="1579299743"/>
                    </a:ext>
                  </a:extLst>
                </a:gridCol>
                <a:gridCol w="6434051">
                  <a:extLst>
                    <a:ext uri="{9D8B030D-6E8A-4147-A177-3AD203B41FA5}">
                      <a16:colId xmlns:a16="http://schemas.microsoft.com/office/drawing/2014/main" val="3897196084"/>
                    </a:ext>
                  </a:extLst>
                </a:gridCol>
                <a:gridCol w="1893597">
                  <a:extLst>
                    <a:ext uri="{9D8B030D-6E8A-4147-A177-3AD203B41FA5}">
                      <a16:colId xmlns:a16="http://schemas.microsoft.com/office/drawing/2014/main" val="1671713384"/>
                    </a:ext>
                  </a:extLst>
                </a:gridCol>
                <a:gridCol w="2055725">
                  <a:extLst>
                    <a:ext uri="{9D8B030D-6E8A-4147-A177-3AD203B41FA5}">
                      <a16:colId xmlns:a16="http://schemas.microsoft.com/office/drawing/2014/main" val="318511613"/>
                    </a:ext>
                  </a:extLst>
                </a:gridCol>
              </a:tblGrid>
              <a:tr h="56812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Components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Planned Delivery</a:t>
                      </a:r>
                      <a:r>
                        <a:rPr lang="en-US" sz="2400" baseline="0" dirty="0" smtClean="0"/>
                        <a:t> Date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Actual Delivery Date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97267"/>
                  </a:ext>
                </a:extLst>
              </a:tr>
              <a:tr h="3799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Project Proposal Presentation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2018-10-31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2018-10-31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62932"/>
                  </a:ext>
                </a:extLst>
              </a:tr>
              <a:tr h="4049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Phase 1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Proof </a:t>
                      </a:r>
                      <a:r>
                        <a:rPr lang="en-US" sz="2400" dirty="0"/>
                        <a:t>of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2018-11-30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2018-11-30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62259"/>
                  </a:ext>
                </a:extLst>
              </a:tr>
              <a:tr h="4547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Control Survey of Testing Environment*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2018-12-07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2018-12-10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75970"/>
                  </a:ext>
                </a:extLst>
              </a:tr>
              <a:tr h="4132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Phase 2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Proof of Concept*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2019-01-15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</a:t>
                      </a:r>
                      <a:r>
                        <a:rPr lang="en-US" sz="2400" baseline="0" dirty="0" smtClean="0"/>
                        <a:t> Progress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98803"/>
                  </a:ext>
                </a:extLst>
              </a:tr>
              <a:tr h="3467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Basic App Documentation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2018-11-30*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</a:t>
                      </a:r>
                      <a:r>
                        <a:rPr lang="en-US" sz="2400" baseline="0" dirty="0" smtClean="0"/>
                        <a:t> Progress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84841"/>
                  </a:ext>
                </a:extLst>
              </a:tr>
              <a:tr h="3467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 Stream</a:t>
                      </a:r>
                      <a:r>
                        <a:rPr lang="en-US" sz="2400" baseline="0" dirty="0" smtClean="0"/>
                        <a:t> Documentation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2019-01-31*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04806"/>
                  </a:ext>
                </a:extLst>
              </a:tr>
              <a:tr h="3467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 Stream Integration into Android</a:t>
                      </a:r>
                      <a:r>
                        <a:rPr lang="en-US" sz="2400" baseline="0" dirty="0" smtClean="0"/>
                        <a:t> App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2019-03-01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35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29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8" y="447188"/>
            <a:ext cx="11197121" cy="970450"/>
          </a:xfrm>
        </p:spPr>
        <p:txBody>
          <a:bodyPr/>
          <a:lstStyle/>
          <a:p>
            <a:r>
              <a:rPr lang="en-US" sz="4400" dirty="0" smtClean="0"/>
              <a:t>Work Accomplished: Proof of Concept</a:t>
            </a:r>
            <a:endParaRPr lang="en-CA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1FEB12-356E-4F16-A254-2F0ACDDAA924}"/>
              </a:ext>
            </a:extLst>
          </p:cNvPr>
          <p:cNvSpPr txBox="1">
            <a:spLocks/>
          </p:cNvSpPr>
          <p:nvPr/>
        </p:nvSpPr>
        <p:spPr>
          <a:xfrm>
            <a:off x="536585" y="2963026"/>
            <a:ext cx="4725528" cy="2582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Post Processed least squares estimation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Issues</a:t>
            </a:r>
            <a:endParaRPr lang="en-US" sz="3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49935C-83E8-484A-BA0F-A421C2FD9018}"/>
              </a:ext>
            </a:extLst>
          </p:cNvPr>
          <p:cNvCxnSpPr>
            <a:cxnSpLocks/>
          </p:cNvCxnSpPr>
          <p:nvPr/>
        </p:nvCxnSpPr>
        <p:spPr>
          <a:xfrm flipV="1">
            <a:off x="536586" y="2961204"/>
            <a:ext cx="465651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6C335FB-D1D1-4EBC-848B-75123C0473AA}"/>
              </a:ext>
            </a:extLst>
          </p:cNvPr>
          <p:cNvSpPr/>
          <p:nvPr/>
        </p:nvSpPr>
        <p:spPr>
          <a:xfrm>
            <a:off x="400003" y="2147985"/>
            <a:ext cx="46852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Position Estimation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23DC1-0FF6-412E-8E59-77730478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0" r="7945" b="5058"/>
          <a:stretch/>
        </p:blipFill>
        <p:spPr>
          <a:xfrm>
            <a:off x="5352653" y="2286001"/>
            <a:ext cx="6120414" cy="412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5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3D3D3"/>
            </a:gs>
            <a:gs pos="0">
              <a:schemeClr val="bg1">
                <a:lumMod val="6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74" y="1775570"/>
            <a:ext cx="5243405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Work </a:t>
            </a:r>
            <a:r>
              <a:rPr lang="en-US" sz="4400" dirty="0" smtClean="0"/>
              <a:t>Accomplished: </a:t>
            </a:r>
            <a:r>
              <a:rPr lang="en-US" sz="4400" dirty="0"/>
              <a:t>Control Survey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B5B1B4-0C8F-48E9-8979-939AB5DD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20" t="1" r="657" b="278"/>
          <a:stretch/>
        </p:blipFill>
        <p:spPr>
          <a:xfrm>
            <a:off x="6147881" y="49358"/>
            <a:ext cx="4396902" cy="672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7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78" y="495826"/>
            <a:ext cx="11487039" cy="970450"/>
          </a:xfrm>
        </p:spPr>
        <p:txBody>
          <a:bodyPr/>
          <a:lstStyle/>
          <a:p>
            <a:r>
              <a:rPr lang="en-US" sz="4400" dirty="0" smtClean="0"/>
              <a:t>Work Accomplished: Android Application</a:t>
            </a:r>
            <a:endParaRPr lang="en-CA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F3A9C-D8A9-45A4-A045-CC5F94A1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80220" y="2967335"/>
            <a:ext cx="6431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JEFF DO SOME SHIT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455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8" y="447188"/>
            <a:ext cx="11197121" cy="970450"/>
          </a:xfrm>
        </p:spPr>
        <p:txBody>
          <a:bodyPr/>
          <a:lstStyle/>
          <a:p>
            <a:r>
              <a:rPr lang="en-US" sz="4400" dirty="0" smtClean="0"/>
              <a:t>Changes to Work Plan</a:t>
            </a:r>
            <a:endParaRPr lang="en-CA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1FEB12-356E-4F16-A254-2F0ACDDAA924}"/>
              </a:ext>
            </a:extLst>
          </p:cNvPr>
          <p:cNvSpPr txBox="1">
            <a:spLocks/>
          </p:cNvSpPr>
          <p:nvPr/>
        </p:nvSpPr>
        <p:spPr>
          <a:xfrm>
            <a:off x="497438" y="2180947"/>
            <a:ext cx="10990928" cy="2582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sz="3200" dirty="0" smtClean="0"/>
              <a:t>Control survey of testing environment milestone has been added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Phase 2 Proof of Concept has been added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Delivery date of basic app documentation has been changed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Delivery date of data stream documentation has been changed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15C12-BB9E-4E7B-A17D-3459E516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3D3D3"/>
            </a:gs>
            <a:gs pos="0">
              <a:schemeClr val="bg1">
                <a:lumMod val="6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A05-F71F-42D9-89CB-46269BB1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smtClean="0"/>
              <a:t>Lessons Learned</a:t>
            </a:r>
            <a:endParaRPr lang="en-US" sz="4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E77C29-D606-4A6E-88CC-9363BCA06F90}"/>
              </a:ext>
            </a:extLst>
          </p:cNvPr>
          <p:cNvSpPr txBox="1">
            <a:spLocks/>
          </p:cNvSpPr>
          <p:nvPr/>
        </p:nvSpPr>
        <p:spPr>
          <a:xfrm>
            <a:off x="677744" y="2257490"/>
            <a:ext cx="11062742" cy="3289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Time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Technical development and adaptation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12B541-C460-4741-9ED5-8B175ABC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942" y="4769606"/>
            <a:ext cx="2608220" cy="867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86" y="5793465"/>
            <a:ext cx="2070776" cy="592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810" y="5589765"/>
            <a:ext cx="953415" cy="9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03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504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269</Words>
  <Application>Microsoft Office PowerPoint</Application>
  <PresentationFormat>Widescreen</PresentationFormat>
  <Paragraphs>96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</vt:lpstr>
      <vt:lpstr>Wingdings 2</vt:lpstr>
      <vt:lpstr>Quotable</vt:lpstr>
      <vt:lpstr>Indoor Positioning using  Ultra-Wideband Ranging Systems  Progress Report #1 ENGO 500: Trilateration Nation </vt:lpstr>
      <vt:lpstr>Presentation Overview</vt:lpstr>
      <vt:lpstr>Project Overview</vt:lpstr>
      <vt:lpstr>Milestone Summary</vt:lpstr>
      <vt:lpstr>Work Accomplished: Proof of Concept</vt:lpstr>
      <vt:lpstr>Work Accomplished: Control Survey</vt:lpstr>
      <vt:lpstr>Work Accomplished: Android Application</vt:lpstr>
      <vt:lpstr>Changes to Work Plan</vt:lpstr>
      <vt:lpstr>Lessons Learned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Positioning using  Ultra-Wideband Ranging Systems  ENGO 500: Trilateration Nation</dc:title>
  <dc:creator>Jamie Horrelt</dc:creator>
  <cp:lastModifiedBy>Jamie Horrelt</cp:lastModifiedBy>
  <cp:revision>10</cp:revision>
  <dcterms:created xsi:type="dcterms:W3CDTF">2018-10-30T05:02:27Z</dcterms:created>
  <dcterms:modified xsi:type="dcterms:W3CDTF">2019-01-10T19:39:36Z</dcterms:modified>
</cp:coreProperties>
</file>