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13"/>
  </p:notesMasterIdLst>
  <p:sldIdLst>
    <p:sldId id="256" r:id="rId2"/>
    <p:sldId id="270" r:id="rId3"/>
    <p:sldId id="257" r:id="rId4"/>
    <p:sldId id="260" r:id="rId5"/>
    <p:sldId id="263" r:id="rId6"/>
    <p:sldId id="262" r:id="rId7"/>
    <p:sldId id="264" r:id="rId8"/>
    <p:sldId id="267" r:id="rId9"/>
    <p:sldId id="268"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7572" autoAdjust="0"/>
  </p:normalViewPr>
  <p:slideViewPr>
    <p:cSldViewPr snapToGrid="0">
      <p:cViewPr varScale="1">
        <p:scale>
          <a:sx n="101" d="100"/>
          <a:sy n="101" d="100"/>
        </p:scale>
        <p:origin x="70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086C8-9447-4058-9A7D-7E009161286C}" type="datetimeFigureOut">
              <a:rPr lang="en-CA" smtClean="0"/>
              <a:t>15/01/2019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C4ED2-8481-4591-BE5C-40B949700C5A}" type="slidenum">
              <a:rPr lang="en-CA" smtClean="0"/>
              <a:t>‹#›</a:t>
            </a:fld>
            <a:endParaRPr lang="en-CA"/>
          </a:p>
        </p:txBody>
      </p:sp>
    </p:spTree>
    <p:extLst>
      <p:ext uri="{BB962C8B-B14F-4D97-AF65-F5344CB8AC3E}">
        <p14:creationId xmlns:p14="http://schemas.microsoft.com/office/powerpoint/2010/main" val="88919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PUAL</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2</a:t>
            </a:fld>
            <a:endParaRPr lang="en-CA"/>
          </a:p>
        </p:txBody>
      </p:sp>
    </p:spTree>
    <p:extLst>
      <p:ext uri="{BB962C8B-B14F-4D97-AF65-F5344CB8AC3E}">
        <p14:creationId xmlns:p14="http://schemas.microsoft.com/office/powerpoint/2010/main" val="364734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3</a:t>
            </a:fld>
            <a:endParaRPr lang="en-CA"/>
          </a:p>
        </p:txBody>
      </p:sp>
    </p:spTree>
    <p:extLst>
      <p:ext uri="{BB962C8B-B14F-4D97-AF65-F5344CB8AC3E}">
        <p14:creationId xmlns:p14="http://schemas.microsoft.com/office/powerpoint/2010/main" val="192235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milestone summary. The items</a:t>
            </a:r>
            <a:r>
              <a:rPr lang="en-US" baseline="0" dirty="0" smtClean="0"/>
              <a:t> and dates that are starred have been added or modified from our project proposal. The highlight of this progress report is item 2 on our milestone list, the phase 1 proof of concept. With this step completed, we now have an initial working product to be modified and improved throughout the remainder of the project. We will now discuss the main components of our milestones through our work accomplished and changes made up to this point in our project.</a:t>
            </a:r>
            <a:endParaRPr lang="en-US" dirty="0" smtClean="0"/>
          </a:p>
        </p:txBody>
      </p:sp>
      <p:sp>
        <p:nvSpPr>
          <p:cNvPr id="4" name="Slide Number Placeholder 3"/>
          <p:cNvSpPr>
            <a:spLocks noGrp="1"/>
          </p:cNvSpPr>
          <p:nvPr>
            <p:ph type="sldNum" sz="quarter" idx="10"/>
          </p:nvPr>
        </p:nvSpPr>
        <p:spPr/>
        <p:txBody>
          <a:bodyPr/>
          <a:lstStyle/>
          <a:p>
            <a:fld id="{5B9C4ED2-8481-4591-BE5C-40B949700C5A}" type="slidenum">
              <a:rPr lang="en-CA" smtClean="0"/>
              <a:t>4</a:t>
            </a:fld>
            <a:endParaRPr lang="en-CA"/>
          </a:p>
        </p:txBody>
      </p:sp>
    </p:spTree>
    <p:extLst>
      <p:ext uri="{BB962C8B-B14F-4D97-AF65-F5344CB8AC3E}">
        <p14:creationId xmlns:p14="http://schemas.microsoft.com/office/powerpoint/2010/main" val="155204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initial Proof of Concept was completed in two steps, first code was written in MATLAB to read the raw data files collected with the </a:t>
            </a:r>
            <a:r>
              <a:rPr lang="en-US" baseline="0" dirty="0" err="1" smtClean="0"/>
              <a:t>decawave</a:t>
            </a:r>
            <a:r>
              <a:rPr lang="en-US" baseline="0" dirty="0" smtClean="0"/>
              <a:t> application to obtain the ranges from each node, at each epoch, as well as the position determined by the </a:t>
            </a:r>
            <a:r>
              <a:rPr lang="en-US" baseline="0" dirty="0" err="1" smtClean="0"/>
              <a:t>decawave</a:t>
            </a:r>
            <a:r>
              <a:rPr lang="en-US" baseline="0" dirty="0" smtClean="0"/>
              <a:t> application. </a:t>
            </a:r>
          </a:p>
          <a:p>
            <a:endParaRPr lang="en-US" baseline="0" dirty="0" smtClean="0"/>
          </a:p>
          <a:p>
            <a:r>
              <a:rPr lang="en-US" baseline="0" dirty="0" smtClean="0"/>
              <a:t>The ranges were then used in a 2D trilateration least squares estimation of the position. Explained in the Phase 1 </a:t>
            </a:r>
            <a:r>
              <a:rPr lang="en-US" baseline="0" dirty="0" err="1" smtClean="0"/>
              <a:t>PoC</a:t>
            </a:r>
            <a:r>
              <a:rPr lang="en-US" baseline="0" dirty="0" smtClean="0"/>
              <a:t> Documentation found in the appendix. </a:t>
            </a:r>
          </a:p>
          <a:p>
            <a:endParaRPr lang="en-US" baseline="0" dirty="0" smtClean="0"/>
          </a:p>
          <a:p>
            <a:r>
              <a:rPr lang="en-US" dirty="0" smtClean="0"/>
              <a:t>The Results can be seen in the figure</a:t>
            </a:r>
          </a:p>
          <a:p>
            <a:endParaRPr lang="en-US" dirty="0" smtClean="0"/>
          </a:p>
          <a:p>
            <a:r>
              <a:rPr lang="en-US" dirty="0" smtClean="0"/>
              <a:t>Issues we ran in to arose</a:t>
            </a:r>
            <a:r>
              <a:rPr lang="en-US" baseline="0" dirty="0" smtClean="0"/>
              <a:t> from our first data collection, where we did not record the coordinates of the control nodes used in the </a:t>
            </a:r>
            <a:r>
              <a:rPr lang="en-US" baseline="0" dirty="0" err="1" smtClean="0"/>
              <a:t>decaWave</a:t>
            </a:r>
            <a:r>
              <a:rPr lang="en-US" baseline="0" dirty="0" smtClean="0"/>
              <a:t> application. Therefore coordinates were estimated using the floor plan on the following slide. Another issue that we are hoping will improve our results is by implementing a 3D network, as the ranges do include changes in heights. </a:t>
            </a:r>
          </a:p>
          <a:p>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5</a:t>
            </a:fld>
            <a:endParaRPr lang="en-CA"/>
          </a:p>
        </p:txBody>
      </p:sp>
    </p:spTree>
    <p:extLst>
      <p:ext uri="{BB962C8B-B14F-4D97-AF65-F5344CB8AC3E}">
        <p14:creationId xmlns:p14="http://schemas.microsoft.com/office/powerpoint/2010/main" val="57928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a:t>
            </a:r>
          </a:p>
          <a:p>
            <a:r>
              <a:rPr lang="en-US" dirty="0" smtClean="0"/>
              <a:t>Work Accomplished: Control Survey, Next steps for code improvement</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6</a:t>
            </a:fld>
            <a:endParaRPr lang="en-CA"/>
          </a:p>
        </p:txBody>
      </p:sp>
    </p:spTree>
    <p:extLst>
      <p:ext uri="{BB962C8B-B14F-4D97-AF65-F5344CB8AC3E}">
        <p14:creationId xmlns:p14="http://schemas.microsoft.com/office/powerpoint/2010/main" val="301416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Work Accomplished: Android Studio Progress</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7</a:t>
            </a:fld>
            <a:endParaRPr lang="en-CA"/>
          </a:p>
        </p:txBody>
      </p:sp>
    </p:spTree>
    <p:extLst>
      <p:ext uri="{BB962C8B-B14F-4D97-AF65-F5344CB8AC3E}">
        <p14:creationId xmlns:p14="http://schemas.microsoft.com/office/powerpoint/2010/main" val="1114394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8</a:t>
            </a:fld>
            <a:endParaRPr lang="en-CA"/>
          </a:p>
        </p:txBody>
      </p:sp>
    </p:spTree>
    <p:extLst>
      <p:ext uri="{BB962C8B-B14F-4D97-AF65-F5344CB8AC3E}">
        <p14:creationId xmlns:p14="http://schemas.microsoft.com/office/powerpoint/2010/main" val="427341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a:t>
            </a:r>
            <a:endParaRPr lang="en-US" dirty="0"/>
          </a:p>
        </p:txBody>
      </p:sp>
      <p:sp>
        <p:nvSpPr>
          <p:cNvPr id="4" name="Slide Number Placeholder 3"/>
          <p:cNvSpPr>
            <a:spLocks noGrp="1"/>
          </p:cNvSpPr>
          <p:nvPr>
            <p:ph type="sldNum" sz="quarter" idx="10"/>
          </p:nvPr>
        </p:nvSpPr>
        <p:spPr/>
        <p:txBody>
          <a:bodyPr/>
          <a:lstStyle/>
          <a:p>
            <a:fld id="{5B9C4ED2-8481-4591-BE5C-40B949700C5A}" type="slidenum">
              <a:rPr lang="en-CA" smtClean="0"/>
              <a:t>9</a:t>
            </a:fld>
            <a:endParaRPr lang="en-CA"/>
          </a:p>
        </p:txBody>
      </p:sp>
    </p:spTree>
    <p:extLst>
      <p:ext uri="{BB962C8B-B14F-4D97-AF65-F5344CB8AC3E}">
        <p14:creationId xmlns:p14="http://schemas.microsoft.com/office/powerpoint/2010/main" val="402116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9DCF5-51DF-42ED-B255-22174995FBB9}"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298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06C7CA-5DDB-46C9-85B3-EB90BFFC9292}" type="datetime1">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805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3626357-061C-40E8-B742-1D5A5F78195D}"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1523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1496F61-A964-4257-AD4D-B615CFC1F261}" type="datetime1">
              <a:rPr lang="en-US" smtClean="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49210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975A8-561C-4FFC-8B35-D0D0CFC11747}"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412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18A52-720A-473B-804E-8D8CFB9300FF}"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0075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52D90-F98C-4ED0-A27B-F79ABAB69D8F}"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51271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B2BF51-9F03-49C6-B963-DB88E3B03BAD}" type="datetime1">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2154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99694-8B8B-49A3-9C09-06282EFB6C31}" type="datetime1">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144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A8D7E-AF9C-4405-B15F-97EC3D23808D}" type="datetime1">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91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7469C5-8A97-4266-92B6-F96B0B0B893D}" type="datetime1">
              <a:rPr lang="en-US" smtClean="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50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E9EE3-64DE-4950-9936-C5E1A98F27E6}" type="datetime1">
              <a:rPr lang="en-US" smtClean="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229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652E84-8572-4C74-AFE3-55A472BDE6C4}" type="datetime1">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5144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553F9B10-30CD-4B32-B8CD-D8E92A921B82}" type="datetime1">
              <a:rPr lang="en-US" smtClean="0"/>
              <a:t>1/15/2019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1584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3D3D3"/>
            </a:gs>
            <a:gs pos="0">
              <a:schemeClr val="bg1">
                <a:lumMod val="65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B8741DE-7DBB-4D2A-9BC9-4A5C6C7589E6}" type="datetime1">
              <a:rPr lang="en-US" smtClean="0"/>
              <a:t>1/15/2019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203623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hejfry/ENGO500_Group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3D3D3"/>
            </a:gs>
            <a:gs pos="0">
              <a:schemeClr val="bg1">
                <a:lumMod val="65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F91CF2-E9C5-4E8C-9C81-686445941780}"/>
              </a:ext>
            </a:extLst>
          </p:cNvPr>
          <p:cNvSpPr>
            <a:spLocks noGrp="1"/>
          </p:cNvSpPr>
          <p:nvPr>
            <p:ph type="ctrTitle"/>
          </p:nvPr>
        </p:nvSpPr>
        <p:spPr>
          <a:xfrm>
            <a:off x="810000" y="447187"/>
            <a:ext cx="10571998" cy="4099875"/>
          </a:xfrm>
        </p:spPr>
        <p:txBody>
          <a:bodyPr vert="horz" lIns="91440" tIns="45720" rIns="91440" bIns="45720" rtlCol="0" anchor="b">
            <a:normAutofit fontScale="90000"/>
          </a:bodyPr>
          <a:lstStyle/>
          <a:p>
            <a:pPr algn="ctr">
              <a:lnSpc>
                <a:spcPct val="90000"/>
              </a:lnSpc>
            </a:pPr>
            <a:r>
              <a:rPr lang="en-US" sz="5500" dirty="0"/>
              <a:t>Indoor Positioning using </a:t>
            </a:r>
            <a:br>
              <a:rPr lang="en-US" sz="5500" dirty="0"/>
            </a:br>
            <a:r>
              <a:rPr lang="en-US" sz="5500" dirty="0"/>
              <a:t>Ultra-Wideband Ranging Systems</a:t>
            </a:r>
            <a:br>
              <a:rPr lang="en-US" sz="5500" dirty="0"/>
            </a:br>
            <a:r>
              <a:rPr lang="en-US" sz="5500" dirty="0"/>
              <a:t/>
            </a:r>
            <a:br>
              <a:rPr lang="en-US" sz="5500" dirty="0"/>
            </a:br>
            <a:r>
              <a:rPr lang="en-US" sz="3300" dirty="0"/>
              <a:t>Progress Report #1</a:t>
            </a:r>
            <a:r>
              <a:rPr lang="en-US" sz="5500" dirty="0"/>
              <a:t/>
            </a:r>
            <a:br>
              <a:rPr lang="en-US" sz="5500" dirty="0"/>
            </a:br>
            <a:r>
              <a:rPr lang="en-US" sz="3300" dirty="0" smtClean="0"/>
              <a:t>ENGO </a:t>
            </a:r>
            <a:r>
              <a:rPr lang="en-US" sz="3300" dirty="0"/>
              <a:t>500: Trilateration Nation</a:t>
            </a:r>
            <a:r>
              <a:rPr lang="en-US" sz="6000" dirty="0"/>
              <a:t/>
            </a:r>
            <a:br>
              <a:rPr lang="en-US" sz="6000" dirty="0"/>
            </a:br>
            <a:endParaRPr lang="en-US" sz="5500" dirty="0"/>
          </a:p>
        </p:txBody>
      </p:sp>
      <p:sp>
        <p:nvSpPr>
          <p:cNvPr id="16" name="Subtitle 2">
            <a:extLst>
              <a:ext uri="{FF2B5EF4-FFF2-40B4-BE49-F238E27FC236}">
                <a16:creationId xmlns:a16="http://schemas.microsoft.com/office/drawing/2014/main" id="{49803DDD-AD13-453A-ABC6-D18D2FF5F5F9}"/>
              </a:ext>
            </a:extLst>
          </p:cNvPr>
          <p:cNvSpPr txBox="1">
            <a:spLocks/>
          </p:cNvSpPr>
          <p:nvPr/>
        </p:nvSpPr>
        <p:spPr>
          <a:xfrm>
            <a:off x="484685" y="5650448"/>
            <a:ext cx="7766363" cy="134995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buFont typeface="Wingdings 2" charset="2"/>
              <a:buChar char=""/>
            </a:pPr>
            <a:endParaRPr lang="en-US" dirty="0"/>
          </a:p>
        </p:txBody>
      </p:sp>
      <p:sp>
        <p:nvSpPr>
          <p:cNvPr id="18" name="Rectangle 17">
            <a:extLst>
              <a:ext uri="{FF2B5EF4-FFF2-40B4-BE49-F238E27FC236}">
                <a16:creationId xmlns:a16="http://schemas.microsoft.com/office/drawing/2014/main" id="{F0FA581B-9BF9-47A4-A9F3-5C28914E78C9}"/>
              </a:ext>
            </a:extLst>
          </p:cNvPr>
          <p:cNvSpPr/>
          <p:nvPr/>
        </p:nvSpPr>
        <p:spPr>
          <a:xfrm>
            <a:off x="124494" y="5226784"/>
            <a:ext cx="11943010" cy="1246495"/>
          </a:xfrm>
          <a:prstGeom prst="rect">
            <a:avLst/>
          </a:prstGeom>
        </p:spPr>
        <p:txBody>
          <a:bodyPr wrap="square">
            <a:spAutoFit/>
          </a:bodyPr>
          <a:lstStyle/>
          <a:p>
            <a:pPr algn="ctr"/>
            <a:r>
              <a:rPr lang="en-US" sz="2500" dirty="0"/>
              <a:t>Team Members: Paul Gratton, Jamie Horrelt, Katherine </a:t>
            </a:r>
            <a:r>
              <a:rPr lang="en-US" sz="2500" dirty="0" err="1"/>
              <a:t>Pexman</a:t>
            </a:r>
            <a:r>
              <a:rPr lang="en-US" sz="2500" dirty="0"/>
              <a:t>, Jeffrey </a:t>
            </a:r>
            <a:r>
              <a:rPr lang="en-US" sz="2500" dirty="0" err="1"/>
              <a:t>Plett</a:t>
            </a:r>
            <a:endParaRPr lang="en-US" sz="2500" dirty="0"/>
          </a:p>
          <a:p>
            <a:pPr algn="ctr"/>
            <a:r>
              <a:rPr lang="en-US" sz="2500" dirty="0"/>
              <a:t>Supervisor: Dr. Kyle O’Keefe </a:t>
            </a:r>
          </a:p>
          <a:p>
            <a:pPr algn="ctr"/>
            <a:r>
              <a:rPr lang="en-US" sz="2500" dirty="0" smtClean="0"/>
              <a:t>January 15, 2019</a:t>
            </a:r>
            <a:endParaRPr lang="en-US" sz="2500" dirty="0"/>
          </a:p>
        </p:txBody>
      </p:sp>
    </p:spTree>
    <p:extLst>
      <p:ext uri="{BB962C8B-B14F-4D97-AF65-F5344CB8AC3E}">
        <p14:creationId xmlns:p14="http://schemas.microsoft.com/office/powerpoint/2010/main" val="129383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400" dirty="0"/>
              <a:t>References</a:t>
            </a:r>
          </a:p>
        </p:txBody>
      </p:sp>
      <p:sp>
        <p:nvSpPr>
          <p:cNvPr id="8" name="Content Placeholder 2">
            <a:extLst>
              <a:ext uri="{FF2B5EF4-FFF2-40B4-BE49-F238E27FC236}">
                <a16:creationId xmlns:a16="http://schemas.microsoft.com/office/drawing/2014/main" id="{58E77C29-D606-4A6E-88CC-9363BCA06F90}"/>
              </a:ext>
            </a:extLst>
          </p:cNvPr>
          <p:cNvSpPr txBox="1">
            <a:spLocks/>
          </p:cNvSpPr>
          <p:nvPr/>
        </p:nvSpPr>
        <p:spPr>
          <a:xfrm>
            <a:off x="449704" y="2549320"/>
            <a:ext cx="11062742" cy="3289118"/>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
            </a:pPr>
            <a:endParaRPr lang="en-US" sz="3000" dirty="0"/>
          </a:p>
        </p:txBody>
      </p:sp>
      <p:sp>
        <p:nvSpPr>
          <p:cNvPr id="3" name="Rectangle 2">
            <a:extLst>
              <a:ext uri="{FF2B5EF4-FFF2-40B4-BE49-F238E27FC236}">
                <a16:creationId xmlns:a16="http://schemas.microsoft.com/office/drawing/2014/main" id="{4A7ABE00-C5AB-4D86-B4E3-22E3438EB49B}"/>
              </a:ext>
            </a:extLst>
          </p:cNvPr>
          <p:cNvSpPr/>
          <p:nvPr/>
        </p:nvSpPr>
        <p:spPr>
          <a:xfrm>
            <a:off x="204865" y="2549320"/>
            <a:ext cx="11782268" cy="1938992"/>
          </a:xfrm>
          <a:prstGeom prst="rect">
            <a:avLst/>
          </a:prstGeom>
        </p:spPr>
        <p:txBody>
          <a:bodyPr wrap="square">
            <a:spAutoFit/>
          </a:bodyPr>
          <a:lstStyle/>
          <a:p>
            <a:pPr>
              <a:lnSpc>
                <a:spcPct val="200000"/>
              </a:lnSpc>
            </a:pPr>
            <a:r>
              <a:rPr lang="en-CA" sz="3000" dirty="0" smtClean="0">
                <a:solidFill>
                  <a:srgbClr val="24292E"/>
                </a:solidFill>
              </a:rPr>
              <a:t>[</a:t>
            </a:r>
            <a:r>
              <a:rPr lang="en-CA" sz="3000" dirty="0">
                <a:solidFill>
                  <a:srgbClr val="24292E"/>
                </a:solidFill>
              </a:rPr>
              <a:t>1]“MDEK1001 – </a:t>
            </a:r>
            <a:r>
              <a:rPr lang="en-CA" sz="3000" dirty="0" err="1">
                <a:solidFill>
                  <a:srgbClr val="24292E"/>
                </a:solidFill>
              </a:rPr>
              <a:t>decaWave</a:t>
            </a:r>
            <a:r>
              <a:rPr lang="en-CA" sz="3000" dirty="0">
                <a:solidFill>
                  <a:srgbClr val="24292E"/>
                </a:solidFill>
              </a:rPr>
              <a:t>”, decaWave.com, 2018. [Online</a:t>
            </a:r>
            <a:r>
              <a:rPr lang="en-CA" sz="3000" dirty="0" smtClean="0">
                <a:solidFill>
                  <a:srgbClr val="24292E"/>
                </a:solidFill>
              </a:rPr>
              <a:t>].</a:t>
            </a:r>
          </a:p>
          <a:p>
            <a:r>
              <a:rPr lang="en-CA" sz="3000" dirty="0">
                <a:solidFill>
                  <a:srgbClr val="24292E"/>
                </a:solidFill>
              </a:rPr>
              <a:t>[2]“ENGO500_Group1”, </a:t>
            </a:r>
            <a:r>
              <a:rPr lang="en-CA" sz="3000" dirty="0">
                <a:solidFill>
                  <a:srgbClr val="24292E"/>
                </a:solidFill>
                <a:hlinkClick r:id="rId2"/>
              </a:rPr>
              <a:t>https://</a:t>
            </a:r>
            <a:r>
              <a:rPr lang="en-CA" sz="3000" dirty="0" smtClean="0">
                <a:solidFill>
                  <a:srgbClr val="24292E"/>
                </a:solidFill>
                <a:hlinkClick r:id="rId2"/>
              </a:rPr>
              <a:t>github.com/thejfry/ENGO500_Group1</a:t>
            </a:r>
            <a:r>
              <a:rPr lang="en-CA" sz="3000" dirty="0" smtClean="0">
                <a:solidFill>
                  <a:srgbClr val="24292E"/>
                </a:solidFill>
              </a:rPr>
              <a:t>, 2018. [Online]. </a:t>
            </a:r>
            <a:endParaRPr lang="en-CA" sz="3000" dirty="0"/>
          </a:p>
        </p:txBody>
      </p:sp>
      <p:sp>
        <p:nvSpPr>
          <p:cNvPr id="4" name="Slide Number Placeholder 3">
            <a:extLst>
              <a:ext uri="{FF2B5EF4-FFF2-40B4-BE49-F238E27FC236}">
                <a16:creationId xmlns:a16="http://schemas.microsoft.com/office/drawing/2014/main" id="{F6411639-2F11-413A-B8A2-BA270B7AD827}"/>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048569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 Phase 1 </a:t>
            </a:r>
            <a:r>
              <a:rPr lang="en-US" dirty="0" err="1" smtClean="0"/>
              <a:t>PoC</a:t>
            </a:r>
            <a:r>
              <a:rPr lang="en-US" dirty="0" smtClean="0"/>
              <a:t> Deliverable</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11</a:t>
            </a:fld>
            <a:endParaRPr lang="en-US" dirty="0"/>
          </a:p>
        </p:txBody>
      </p:sp>
      <p:pic>
        <p:nvPicPr>
          <p:cNvPr id="5" name="Picture 4"/>
          <p:cNvPicPr>
            <a:picLocks noChangeAspect="1"/>
          </p:cNvPicPr>
          <p:nvPr/>
        </p:nvPicPr>
        <p:blipFill>
          <a:blip r:embed="rId2"/>
          <a:stretch>
            <a:fillRect/>
          </a:stretch>
        </p:blipFill>
        <p:spPr>
          <a:xfrm>
            <a:off x="1743684" y="1933574"/>
            <a:ext cx="3627076" cy="4662487"/>
          </a:xfrm>
          <a:prstGeom prst="rect">
            <a:avLst/>
          </a:prstGeom>
        </p:spPr>
      </p:pic>
      <p:pic>
        <p:nvPicPr>
          <p:cNvPr id="6" name="Picture 5"/>
          <p:cNvPicPr>
            <a:picLocks noChangeAspect="1"/>
          </p:cNvPicPr>
          <p:nvPr/>
        </p:nvPicPr>
        <p:blipFill>
          <a:blip r:embed="rId3"/>
          <a:stretch>
            <a:fillRect/>
          </a:stretch>
        </p:blipFill>
        <p:spPr>
          <a:xfrm>
            <a:off x="6832180" y="1933574"/>
            <a:ext cx="3627076" cy="3902233"/>
          </a:xfrm>
          <a:prstGeom prst="rect">
            <a:avLst/>
          </a:prstGeom>
        </p:spPr>
      </p:pic>
      <p:sp>
        <p:nvSpPr>
          <p:cNvPr id="7" name="TextBox 6"/>
          <p:cNvSpPr txBox="1"/>
          <p:nvPr/>
        </p:nvSpPr>
        <p:spPr>
          <a:xfrm>
            <a:off x="6727082" y="5789424"/>
            <a:ext cx="3732174" cy="1077218"/>
          </a:xfrm>
          <a:prstGeom prst="rect">
            <a:avLst/>
          </a:prstGeom>
          <a:noFill/>
        </p:spPr>
        <p:txBody>
          <a:bodyPr wrap="square" rtlCol="0">
            <a:spAutoFit/>
          </a:bodyPr>
          <a:lstStyle/>
          <a:p>
            <a:r>
              <a:rPr lang="en-US" sz="1600" dirty="0" smtClean="0"/>
              <a:t>Please see MATLAB code (available on GitHub [2]) for full implementation of the least squares estimation.</a:t>
            </a:r>
            <a:endParaRPr lang="en-US" sz="1600" dirty="0"/>
          </a:p>
        </p:txBody>
      </p:sp>
    </p:spTree>
    <p:extLst>
      <p:ext uri="{BB962C8B-B14F-4D97-AF65-F5344CB8AC3E}">
        <p14:creationId xmlns:p14="http://schemas.microsoft.com/office/powerpoint/2010/main" val="3755634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Presentation Overview</a:t>
            </a:r>
            <a:endParaRPr lang="en-US" sz="4400" dirty="0"/>
          </a:p>
        </p:txBody>
      </p:sp>
      <p:sp>
        <p:nvSpPr>
          <p:cNvPr id="3" name="Content Placeholder 2"/>
          <p:cNvSpPr>
            <a:spLocks noGrp="1"/>
          </p:cNvSpPr>
          <p:nvPr>
            <p:ph idx="1"/>
          </p:nvPr>
        </p:nvSpPr>
        <p:spPr>
          <a:xfrm>
            <a:off x="810000" y="2640577"/>
            <a:ext cx="10554574" cy="3636511"/>
          </a:xfrm>
          <a:effectLst/>
        </p:spPr>
        <p:txBody>
          <a:bodyPr>
            <a:noAutofit/>
          </a:bodyPr>
          <a:lstStyle/>
          <a:p>
            <a:pPr marL="514350" indent="-514350">
              <a:buFont typeface="+mj-lt"/>
              <a:buAutoNum type="arabicPeriod"/>
            </a:pPr>
            <a:r>
              <a:rPr lang="en-US" sz="2800" dirty="0" smtClean="0"/>
              <a:t>Project Overview</a:t>
            </a:r>
          </a:p>
          <a:p>
            <a:pPr marL="514350" indent="-514350">
              <a:buFont typeface="+mj-lt"/>
              <a:buAutoNum type="arabicPeriod"/>
            </a:pPr>
            <a:r>
              <a:rPr lang="en-US" sz="2800" dirty="0" smtClean="0"/>
              <a:t>Milestone Summary</a:t>
            </a:r>
          </a:p>
          <a:p>
            <a:pPr marL="514350" indent="-514350">
              <a:buFont typeface="+mj-lt"/>
              <a:buAutoNum type="arabicPeriod"/>
            </a:pPr>
            <a:r>
              <a:rPr lang="en-US" sz="2800" dirty="0" smtClean="0"/>
              <a:t>Work Accomplished</a:t>
            </a:r>
          </a:p>
          <a:p>
            <a:pPr lvl="1">
              <a:buFont typeface="Wingdings" panose="05000000000000000000" pitchFamily="2" charset="2"/>
              <a:buChar char="§"/>
            </a:pPr>
            <a:r>
              <a:rPr lang="en-US" sz="2400" dirty="0" smtClean="0"/>
              <a:t>Proof of Concept</a:t>
            </a:r>
          </a:p>
          <a:p>
            <a:pPr lvl="1">
              <a:buFont typeface="Wingdings" panose="05000000000000000000" pitchFamily="2" charset="2"/>
              <a:buChar char="§"/>
            </a:pPr>
            <a:r>
              <a:rPr lang="en-US" sz="2400" dirty="0" smtClean="0"/>
              <a:t>Control Survey</a:t>
            </a:r>
          </a:p>
          <a:p>
            <a:pPr lvl="1">
              <a:buFont typeface="Wingdings" panose="05000000000000000000" pitchFamily="2" charset="2"/>
              <a:buChar char="§"/>
            </a:pPr>
            <a:r>
              <a:rPr lang="en-US" sz="2400" dirty="0" smtClean="0"/>
              <a:t>Android Application</a:t>
            </a:r>
            <a:endParaRPr lang="en-US" sz="2400" dirty="0"/>
          </a:p>
          <a:p>
            <a:pPr marL="514350" indent="-514350">
              <a:buFont typeface="+mj-lt"/>
              <a:buAutoNum type="arabicPeriod"/>
            </a:pPr>
            <a:r>
              <a:rPr lang="en-US" sz="2800" dirty="0" smtClean="0"/>
              <a:t>Changes to Work Plan</a:t>
            </a:r>
          </a:p>
          <a:p>
            <a:pPr marL="514350" indent="-514350">
              <a:buFont typeface="+mj-lt"/>
              <a:buAutoNum type="arabicPeriod"/>
            </a:pPr>
            <a:r>
              <a:rPr lang="en-US" sz="2800" dirty="0" smtClean="0"/>
              <a:t>Lessons Learned</a:t>
            </a:r>
            <a:endParaRPr lang="en-US" sz="2800" dirty="0"/>
          </a:p>
        </p:txBody>
      </p:sp>
      <p:sp>
        <p:nvSpPr>
          <p:cNvPr id="4" name="Slide Number Placeholder 3"/>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82120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497438" y="447188"/>
            <a:ext cx="11197121" cy="970450"/>
          </a:xfrm>
        </p:spPr>
        <p:txBody>
          <a:bodyPr/>
          <a:lstStyle/>
          <a:p>
            <a:r>
              <a:rPr lang="en-US" sz="4400" dirty="0" smtClean="0"/>
              <a:t>Project </a:t>
            </a:r>
            <a:r>
              <a:rPr lang="en-US" sz="4400" dirty="0"/>
              <a:t>Overview</a:t>
            </a:r>
            <a:endParaRPr lang="en-CA" sz="4400" dirty="0"/>
          </a:p>
        </p:txBody>
      </p:sp>
      <p:sp>
        <p:nvSpPr>
          <p:cNvPr id="6" name="Content Placeholder 2">
            <a:extLst>
              <a:ext uri="{FF2B5EF4-FFF2-40B4-BE49-F238E27FC236}">
                <a16:creationId xmlns:a16="http://schemas.microsoft.com/office/drawing/2014/main" id="{5A1FEB12-356E-4F16-A254-2F0ACDDAA924}"/>
              </a:ext>
            </a:extLst>
          </p:cNvPr>
          <p:cNvSpPr txBox="1">
            <a:spLocks/>
          </p:cNvSpPr>
          <p:nvPr/>
        </p:nvSpPr>
        <p:spPr>
          <a:xfrm>
            <a:off x="685901" y="3000328"/>
            <a:ext cx="6234159" cy="259620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
            </a:pPr>
            <a:r>
              <a:rPr lang="en-US" sz="3200" dirty="0"/>
              <a:t>Ultra-wideband ranging radios</a:t>
            </a:r>
          </a:p>
          <a:p>
            <a:pPr>
              <a:buFont typeface="Wingdings" panose="05000000000000000000" pitchFamily="2" charset="2"/>
              <a:buChar char="§"/>
            </a:pPr>
            <a:r>
              <a:rPr lang="en-US" sz="3200" dirty="0"/>
              <a:t>Real-time location system</a:t>
            </a:r>
          </a:p>
          <a:p>
            <a:pPr>
              <a:buFont typeface="Wingdings" panose="05000000000000000000" pitchFamily="2" charset="2"/>
              <a:buChar char="§"/>
            </a:pPr>
            <a:r>
              <a:rPr lang="en-US" sz="3200" dirty="0"/>
              <a:t>Android application </a:t>
            </a:r>
          </a:p>
        </p:txBody>
      </p:sp>
      <p:pic>
        <p:nvPicPr>
          <p:cNvPr id="7" name="Picture 6">
            <a:extLst>
              <a:ext uri="{FF2B5EF4-FFF2-40B4-BE49-F238E27FC236}">
                <a16:creationId xmlns:a16="http://schemas.microsoft.com/office/drawing/2014/main" id="{DD0AE7C2-CE65-427E-B886-D27F89A6CD1B}"/>
              </a:ext>
            </a:extLst>
          </p:cNvPr>
          <p:cNvPicPr>
            <a:picLocks noChangeAspect="1"/>
          </p:cNvPicPr>
          <p:nvPr/>
        </p:nvPicPr>
        <p:blipFill>
          <a:blip r:embed="rId3"/>
          <a:stretch>
            <a:fillRect/>
          </a:stretch>
        </p:blipFill>
        <p:spPr>
          <a:xfrm>
            <a:off x="8064708" y="2542473"/>
            <a:ext cx="3224033" cy="3224033"/>
          </a:xfrm>
          <a:prstGeom prst="rect">
            <a:avLst/>
          </a:prstGeom>
        </p:spPr>
      </p:pic>
      <p:cxnSp>
        <p:nvCxnSpPr>
          <p:cNvPr id="13" name="Straight Connector 12">
            <a:extLst>
              <a:ext uri="{FF2B5EF4-FFF2-40B4-BE49-F238E27FC236}">
                <a16:creationId xmlns:a16="http://schemas.microsoft.com/office/drawing/2014/main" id="{A549935C-83E8-484A-BA0F-A421C2FD9018}"/>
              </a:ext>
            </a:extLst>
          </p:cNvPr>
          <p:cNvCxnSpPr>
            <a:cxnSpLocks/>
          </p:cNvCxnSpPr>
          <p:nvPr/>
        </p:nvCxnSpPr>
        <p:spPr>
          <a:xfrm>
            <a:off x="7156849" y="2602433"/>
            <a:ext cx="0" cy="33919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682D0E-6044-469F-BC04-FF221FB58311}"/>
              </a:ext>
            </a:extLst>
          </p:cNvPr>
          <p:cNvSpPr txBox="1"/>
          <p:nvPr/>
        </p:nvSpPr>
        <p:spPr>
          <a:xfrm>
            <a:off x="8168939" y="5766506"/>
            <a:ext cx="3015569" cy="369332"/>
          </a:xfrm>
          <a:prstGeom prst="rect">
            <a:avLst/>
          </a:prstGeom>
          <a:noFill/>
        </p:spPr>
        <p:txBody>
          <a:bodyPr wrap="none" rtlCol="0">
            <a:spAutoFit/>
          </a:bodyPr>
          <a:lstStyle/>
          <a:p>
            <a:r>
              <a:rPr lang="en-CA" dirty="0" err="1"/>
              <a:t>Decawave</a:t>
            </a:r>
            <a:r>
              <a:rPr lang="en-CA" dirty="0"/>
              <a:t> mdek1001 [1]</a:t>
            </a:r>
          </a:p>
        </p:txBody>
      </p:sp>
      <p:sp>
        <p:nvSpPr>
          <p:cNvPr id="3" name="Slide Number Placeholder 2">
            <a:extLst>
              <a:ext uri="{FF2B5EF4-FFF2-40B4-BE49-F238E27FC236}">
                <a16:creationId xmlns:a16="http://schemas.microsoft.com/office/drawing/2014/main" id="{6DF91FE1-E71D-4472-A3D3-A84E93713C2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54006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497438" y="447188"/>
            <a:ext cx="11197121" cy="970450"/>
          </a:xfrm>
        </p:spPr>
        <p:txBody>
          <a:bodyPr/>
          <a:lstStyle/>
          <a:p>
            <a:r>
              <a:rPr lang="en-US" sz="4400" dirty="0" smtClean="0"/>
              <a:t>Milestone Summary</a:t>
            </a:r>
            <a:endParaRPr lang="en-CA" sz="4400" dirty="0"/>
          </a:p>
        </p:txBody>
      </p:sp>
      <p:sp>
        <p:nvSpPr>
          <p:cNvPr id="4" name="Slide Number Placeholder 3">
            <a:extLst>
              <a:ext uri="{FF2B5EF4-FFF2-40B4-BE49-F238E27FC236}">
                <a16:creationId xmlns:a16="http://schemas.microsoft.com/office/drawing/2014/main" id="{B566BC00-9D50-41AB-88C2-028B49491144}"/>
              </a:ext>
            </a:extLst>
          </p:cNvPr>
          <p:cNvSpPr>
            <a:spLocks noGrp="1"/>
          </p:cNvSpPr>
          <p:nvPr>
            <p:ph type="sldNum" sz="quarter" idx="12"/>
          </p:nvPr>
        </p:nvSpPr>
        <p:spPr/>
        <p:txBody>
          <a:bodyPr/>
          <a:lstStyle/>
          <a:p>
            <a:fld id="{69E57DC2-970A-4B3E-BB1C-7A09969E49DF}" type="slidenum">
              <a:rPr lang="en-US" smtClean="0"/>
              <a:t>4</a:t>
            </a:fld>
            <a:endParaRPr lang="en-US" dirty="0"/>
          </a:p>
        </p:txBody>
      </p:sp>
      <p:graphicFrame>
        <p:nvGraphicFramePr>
          <p:cNvPr id="11" name="Table 10">
            <a:extLst>
              <a:ext uri="{FF2B5EF4-FFF2-40B4-BE49-F238E27FC236}">
                <a16:creationId xmlns:a16="http://schemas.microsoft.com/office/drawing/2014/main" id="{872538B9-9239-4C12-AFCD-8806DB12FBFD}"/>
              </a:ext>
            </a:extLst>
          </p:cNvPr>
          <p:cNvGraphicFramePr>
            <a:graphicFrameLocks noGrp="1"/>
          </p:cNvGraphicFramePr>
          <p:nvPr>
            <p:extLst>
              <p:ext uri="{D42A27DB-BD31-4B8C-83A1-F6EECF244321}">
                <p14:modId xmlns:p14="http://schemas.microsoft.com/office/powerpoint/2010/main" val="3045619157"/>
              </p:ext>
            </p:extLst>
          </p:nvPr>
        </p:nvGraphicFramePr>
        <p:xfrm>
          <a:off x="505751" y="2243513"/>
          <a:ext cx="10818665" cy="4389120"/>
        </p:xfrm>
        <a:graphic>
          <a:graphicData uri="http://schemas.openxmlformats.org/drawingml/2006/table">
            <a:tbl>
              <a:tblPr firstRow="1" bandRow="1">
                <a:tableStyleId>{5C22544A-7EE6-4342-B048-85BDC9FD1C3A}</a:tableStyleId>
              </a:tblPr>
              <a:tblGrid>
                <a:gridCol w="435292">
                  <a:extLst>
                    <a:ext uri="{9D8B030D-6E8A-4147-A177-3AD203B41FA5}">
                      <a16:colId xmlns:a16="http://schemas.microsoft.com/office/drawing/2014/main" val="1579299743"/>
                    </a:ext>
                  </a:extLst>
                </a:gridCol>
                <a:gridCol w="6434051">
                  <a:extLst>
                    <a:ext uri="{9D8B030D-6E8A-4147-A177-3AD203B41FA5}">
                      <a16:colId xmlns:a16="http://schemas.microsoft.com/office/drawing/2014/main" val="3897196084"/>
                    </a:ext>
                  </a:extLst>
                </a:gridCol>
                <a:gridCol w="1893597">
                  <a:extLst>
                    <a:ext uri="{9D8B030D-6E8A-4147-A177-3AD203B41FA5}">
                      <a16:colId xmlns:a16="http://schemas.microsoft.com/office/drawing/2014/main" val="1671713384"/>
                    </a:ext>
                  </a:extLst>
                </a:gridCol>
                <a:gridCol w="2055725">
                  <a:extLst>
                    <a:ext uri="{9D8B030D-6E8A-4147-A177-3AD203B41FA5}">
                      <a16:colId xmlns:a16="http://schemas.microsoft.com/office/drawing/2014/main" val="318511613"/>
                    </a:ext>
                  </a:extLst>
                </a:gridCol>
              </a:tblGrid>
              <a:tr h="568120">
                <a:tc>
                  <a:txBody>
                    <a:bodyPr/>
                    <a:lstStyle/>
                    <a:p>
                      <a:pPr algn="ctr"/>
                      <a:endParaRPr lang="en-US" sz="2400" dirty="0"/>
                    </a:p>
                  </a:txBody>
                  <a:tcPr/>
                </a:tc>
                <a:tc>
                  <a:txBody>
                    <a:bodyPr/>
                    <a:lstStyle/>
                    <a:p>
                      <a:pPr algn="ctr"/>
                      <a:r>
                        <a:rPr lang="en-US" sz="2400" dirty="0" smtClean="0"/>
                        <a:t>Components – Deliverables </a:t>
                      </a:r>
                      <a:endParaRPr lang="en-US" sz="2400" dirty="0"/>
                    </a:p>
                  </a:txBody>
                  <a:tcPr/>
                </a:tc>
                <a:tc>
                  <a:txBody>
                    <a:bodyPr/>
                    <a:lstStyle/>
                    <a:p>
                      <a:pPr algn="ctr"/>
                      <a:r>
                        <a:rPr lang="en-US" sz="2400" dirty="0" smtClean="0"/>
                        <a:t>Planned Delivery</a:t>
                      </a:r>
                      <a:r>
                        <a:rPr lang="en-US" sz="2400" baseline="0" dirty="0" smtClean="0"/>
                        <a:t> Date</a:t>
                      </a:r>
                      <a:endParaRPr lang="en-US" sz="2400" dirty="0"/>
                    </a:p>
                  </a:txBody>
                  <a:tcPr/>
                </a:tc>
                <a:tc>
                  <a:txBody>
                    <a:bodyPr/>
                    <a:lstStyle/>
                    <a:p>
                      <a:pPr algn="ctr"/>
                      <a:r>
                        <a:rPr lang="en-US" sz="2400" dirty="0" smtClean="0"/>
                        <a:t>Actual Delivery Date</a:t>
                      </a:r>
                      <a:endParaRPr lang="en-US" sz="2400" dirty="0"/>
                    </a:p>
                  </a:txBody>
                  <a:tcPr/>
                </a:tc>
                <a:extLst>
                  <a:ext uri="{0D108BD9-81ED-4DB2-BD59-A6C34878D82A}">
                    <a16:rowId xmlns:a16="http://schemas.microsoft.com/office/drawing/2014/main" val="2561997267"/>
                  </a:ext>
                </a:extLst>
              </a:tr>
              <a:tr h="379967">
                <a:tc>
                  <a:txBody>
                    <a:bodyPr/>
                    <a:lstStyle/>
                    <a:p>
                      <a:pPr algn="ctr"/>
                      <a:r>
                        <a:rPr lang="en-US" sz="2400" dirty="0"/>
                        <a:t>1</a:t>
                      </a:r>
                    </a:p>
                  </a:txBody>
                  <a:tcPr/>
                </a:tc>
                <a:tc>
                  <a:txBody>
                    <a:bodyPr/>
                    <a:lstStyle/>
                    <a:p>
                      <a:pPr algn="ctr"/>
                      <a:r>
                        <a:rPr lang="en-US" sz="2400" dirty="0" smtClean="0"/>
                        <a:t>Project Proposal Presentation</a:t>
                      </a:r>
                      <a:endParaRPr lang="en-US" sz="2400" dirty="0"/>
                    </a:p>
                  </a:txBody>
                  <a:tcPr/>
                </a:tc>
                <a:tc>
                  <a:txBody>
                    <a:bodyPr/>
                    <a:lstStyle/>
                    <a:p>
                      <a:pPr algn="ctr"/>
                      <a:r>
                        <a:rPr lang="en-US" sz="2400" dirty="0" smtClean="0"/>
                        <a:t>2018-10-31</a:t>
                      </a:r>
                      <a:endParaRPr lang="en-US" sz="2400" dirty="0"/>
                    </a:p>
                  </a:txBody>
                  <a:tcPr/>
                </a:tc>
                <a:tc>
                  <a:txBody>
                    <a:bodyPr/>
                    <a:lstStyle/>
                    <a:p>
                      <a:pPr algn="ctr"/>
                      <a:r>
                        <a:rPr lang="en-US" sz="2400" dirty="0" smtClean="0"/>
                        <a:t>2018-10-31</a:t>
                      </a:r>
                      <a:endParaRPr lang="en-US" sz="2400" dirty="0"/>
                    </a:p>
                  </a:txBody>
                  <a:tcPr/>
                </a:tc>
                <a:extLst>
                  <a:ext uri="{0D108BD9-81ED-4DB2-BD59-A6C34878D82A}">
                    <a16:rowId xmlns:a16="http://schemas.microsoft.com/office/drawing/2014/main" val="1037362932"/>
                  </a:ext>
                </a:extLst>
              </a:tr>
              <a:tr h="404905">
                <a:tc>
                  <a:txBody>
                    <a:bodyPr/>
                    <a:lstStyle/>
                    <a:p>
                      <a:pPr algn="ctr"/>
                      <a:r>
                        <a:rPr lang="en-US" sz="2400" b="1" dirty="0"/>
                        <a:t>2</a:t>
                      </a:r>
                    </a:p>
                  </a:txBody>
                  <a:tcPr/>
                </a:tc>
                <a:tc>
                  <a:txBody>
                    <a:bodyPr/>
                    <a:lstStyle/>
                    <a:p>
                      <a:pPr algn="ctr"/>
                      <a:r>
                        <a:rPr lang="en-US" sz="2400" b="1" dirty="0" smtClean="0"/>
                        <a:t>Phase 1</a:t>
                      </a:r>
                      <a:r>
                        <a:rPr lang="en-US" sz="2400" b="1" baseline="0" dirty="0" smtClean="0"/>
                        <a:t> </a:t>
                      </a:r>
                      <a:r>
                        <a:rPr lang="en-US" sz="2400" b="1" dirty="0" smtClean="0"/>
                        <a:t>Proof </a:t>
                      </a:r>
                      <a:r>
                        <a:rPr lang="en-US" sz="2400" b="1" dirty="0"/>
                        <a:t>of Concept</a:t>
                      </a:r>
                    </a:p>
                  </a:txBody>
                  <a:tcPr/>
                </a:tc>
                <a:tc>
                  <a:txBody>
                    <a:bodyPr/>
                    <a:lstStyle/>
                    <a:p>
                      <a:pPr algn="ctr"/>
                      <a:r>
                        <a:rPr lang="en-US" sz="2400" b="1" dirty="0" smtClean="0"/>
                        <a:t>2018-11-30</a:t>
                      </a:r>
                      <a:endParaRPr lang="en-US" sz="2400" b="1" dirty="0"/>
                    </a:p>
                  </a:txBody>
                  <a:tcPr/>
                </a:tc>
                <a:tc>
                  <a:txBody>
                    <a:bodyPr/>
                    <a:lstStyle/>
                    <a:p>
                      <a:pPr algn="ctr"/>
                      <a:r>
                        <a:rPr lang="en-US" sz="2400" b="1" dirty="0" smtClean="0"/>
                        <a:t>2018-11-30</a:t>
                      </a:r>
                      <a:endParaRPr lang="en-US" sz="2400" b="1" dirty="0"/>
                    </a:p>
                  </a:txBody>
                  <a:tcPr/>
                </a:tc>
                <a:extLst>
                  <a:ext uri="{0D108BD9-81ED-4DB2-BD59-A6C34878D82A}">
                    <a16:rowId xmlns:a16="http://schemas.microsoft.com/office/drawing/2014/main" val="529262259"/>
                  </a:ext>
                </a:extLst>
              </a:tr>
              <a:tr h="454781">
                <a:tc>
                  <a:txBody>
                    <a:bodyPr/>
                    <a:lstStyle/>
                    <a:p>
                      <a:pPr algn="ctr"/>
                      <a:r>
                        <a:rPr lang="en-US" sz="2400" dirty="0"/>
                        <a:t>3</a:t>
                      </a:r>
                    </a:p>
                  </a:txBody>
                  <a:tcPr/>
                </a:tc>
                <a:tc>
                  <a:txBody>
                    <a:bodyPr/>
                    <a:lstStyle/>
                    <a:p>
                      <a:pPr algn="ctr"/>
                      <a:r>
                        <a:rPr lang="en-US" sz="2400" dirty="0" smtClean="0"/>
                        <a:t>Control Survey of Testing Environment*</a:t>
                      </a:r>
                      <a:endParaRPr lang="en-US" sz="2400" dirty="0"/>
                    </a:p>
                  </a:txBody>
                  <a:tcPr/>
                </a:tc>
                <a:tc>
                  <a:txBody>
                    <a:bodyPr/>
                    <a:lstStyle/>
                    <a:p>
                      <a:pPr algn="ctr"/>
                      <a:r>
                        <a:rPr lang="en-US" sz="2400" dirty="0" smtClean="0"/>
                        <a:t>2018-12-07</a:t>
                      </a:r>
                      <a:endParaRPr lang="en-US" sz="2400" dirty="0"/>
                    </a:p>
                  </a:txBody>
                  <a:tcPr/>
                </a:tc>
                <a:tc>
                  <a:txBody>
                    <a:bodyPr/>
                    <a:lstStyle/>
                    <a:p>
                      <a:pPr algn="ctr"/>
                      <a:r>
                        <a:rPr lang="en-US" sz="2400" dirty="0" smtClean="0"/>
                        <a:t>2018-12-10</a:t>
                      </a:r>
                      <a:endParaRPr lang="en-US" sz="2400" dirty="0"/>
                    </a:p>
                  </a:txBody>
                  <a:tcPr/>
                </a:tc>
                <a:extLst>
                  <a:ext uri="{0D108BD9-81ED-4DB2-BD59-A6C34878D82A}">
                    <a16:rowId xmlns:a16="http://schemas.microsoft.com/office/drawing/2014/main" val="2790475970"/>
                  </a:ext>
                </a:extLst>
              </a:tr>
              <a:tr h="413218">
                <a:tc>
                  <a:txBody>
                    <a:bodyPr/>
                    <a:lstStyle/>
                    <a:p>
                      <a:pPr algn="ctr"/>
                      <a:r>
                        <a:rPr lang="en-US" sz="2400" dirty="0"/>
                        <a:t>4</a:t>
                      </a:r>
                    </a:p>
                  </a:txBody>
                  <a:tcPr/>
                </a:tc>
                <a:tc>
                  <a:txBody>
                    <a:bodyPr/>
                    <a:lstStyle/>
                    <a:p>
                      <a:pPr algn="ctr"/>
                      <a:r>
                        <a:rPr lang="en-US" sz="2400" dirty="0" smtClean="0"/>
                        <a:t>Phase 2</a:t>
                      </a:r>
                      <a:r>
                        <a:rPr lang="en-US" sz="2400" baseline="0" dirty="0" smtClean="0"/>
                        <a:t> </a:t>
                      </a:r>
                      <a:r>
                        <a:rPr lang="en-US" sz="2400" dirty="0" smtClean="0"/>
                        <a:t>Proof of Concept*</a:t>
                      </a:r>
                      <a:endParaRPr lang="en-US" sz="2400" dirty="0"/>
                    </a:p>
                  </a:txBody>
                  <a:tcPr/>
                </a:tc>
                <a:tc>
                  <a:txBody>
                    <a:bodyPr/>
                    <a:lstStyle/>
                    <a:p>
                      <a:pPr algn="ctr"/>
                      <a:r>
                        <a:rPr lang="en-US" sz="2400" dirty="0" smtClean="0"/>
                        <a:t>2019-01-15</a:t>
                      </a:r>
                      <a:endParaRPr lang="en-US" sz="2400" dirty="0"/>
                    </a:p>
                  </a:txBody>
                  <a:tcPr/>
                </a:tc>
                <a:tc>
                  <a:txBody>
                    <a:bodyPr/>
                    <a:lstStyle/>
                    <a:p>
                      <a:pPr algn="ctr"/>
                      <a:r>
                        <a:rPr lang="en-US" sz="2400" dirty="0" smtClean="0"/>
                        <a:t>In</a:t>
                      </a:r>
                      <a:r>
                        <a:rPr lang="en-US" sz="2400" baseline="0" dirty="0" smtClean="0"/>
                        <a:t> Progress</a:t>
                      </a:r>
                      <a:endParaRPr lang="en-US" sz="2400" dirty="0"/>
                    </a:p>
                  </a:txBody>
                  <a:tcPr/>
                </a:tc>
                <a:extLst>
                  <a:ext uri="{0D108BD9-81ED-4DB2-BD59-A6C34878D82A}">
                    <a16:rowId xmlns:a16="http://schemas.microsoft.com/office/drawing/2014/main" val="2572798803"/>
                  </a:ext>
                </a:extLst>
              </a:tr>
              <a:tr h="346716">
                <a:tc>
                  <a:txBody>
                    <a:bodyPr/>
                    <a:lstStyle/>
                    <a:p>
                      <a:pPr algn="ctr"/>
                      <a:r>
                        <a:rPr lang="en-US" sz="2400" dirty="0"/>
                        <a:t>5</a:t>
                      </a:r>
                    </a:p>
                  </a:txBody>
                  <a:tcPr/>
                </a:tc>
                <a:tc>
                  <a:txBody>
                    <a:bodyPr/>
                    <a:lstStyle/>
                    <a:p>
                      <a:pPr algn="ctr"/>
                      <a:r>
                        <a:rPr lang="en-US" sz="2400" dirty="0" smtClean="0"/>
                        <a:t>Basic App Documentation</a:t>
                      </a:r>
                      <a:endParaRPr lang="en-US" sz="2400" dirty="0"/>
                    </a:p>
                  </a:txBody>
                  <a:tcPr/>
                </a:tc>
                <a:tc>
                  <a:txBody>
                    <a:bodyPr/>
                    <a:lstStyle/>
                    <a:p>
                      <a:pPr algn="ctr"/>
                      <a:r>
                        <a:rPr lang="en-US" sz="2400" dirty="0" smtClean="0"/>
                        <a:t>2018-11-30*</a:t>
                      </a:r>
                      <a:endParaRPr lang="en-US" sz="2400" dirty="0"/>
                    </a:p>
                  </a:txBody>
                  <a:tcPr/>
                </a:tc>
                <a:tc>
                  <a:txBody>
                    <a:bodyPr/>
                    <a:lstStyle/>
                    <a:p>
                      <a:pPr algn="ctr"/>
                      <a:r>
                        <a:rPr lang="en-US" sz="2400" dirty="0" smtClean="0"/>
                        <a:t>In</a:t>
                      </a:r>
                      <a:r>
                        <a:rPr lang="en-US" sz="2400" baseline="0" dirty="0" smtClean="0"/>
                        <a:t> Progress</a:t>
                      </a:r>
                      <a:endParaRPr lang="en-US" sz="2400" dirty="0"/>
                    </a:p>
                  </a:txBody>
                  <a:tcPr/>
                </a:tc>
                <a:extLst>
                  <a:ext uri="{0D108BD9-81ED-4DB2-BD59-A6C34878D82A}">
                    <a16:rowId xmlns:a16="http://schemas.microsoft.com/office/drawing/2014/main" val="746684841"/>
                  </a:ext>
                </a:extLst>
              </a:tr>
              <a:tr h="346716">
                <a:tc>
                  <a:txBody>
                    <a:bodyPr/>
                    <a:lstStyle/>
                    <a:p>
                      <a:pPr algn="ctr"/>
                      <a:r>
                        <a:rPr lang="en-US" sz="2400" dirty="0" smtClean="0"/>
                        <a:t>6</a:t>
                      </a:r>
                      <a:endParaRPr lang="en-US" sz="2400" dirty="0"/>
                    </a:p>
                  </a:txBody>
                  <a:tcPr/>
                </a:tc>
                <a:tc>
                  <a:txBody>
                    <a:bodyPr/>
                    <a:lstStyle/>
                    <a:p>
                      <a:pPr algn="ctr"/>
                      <a:r>
                        <a:rPr lang="en-US" sz="2400" dirty="0" smtClean="0"/>
                        <a:t>Data Stream</a:t>
                      </a:r>
                      <a:r>
                        <a:rPr lang="en-US" sz="2400" baseline="0" dirty="0" smtClean="0"/>
                        <a:t> Documentation</a:t>
                      </a:r>
                      <a:endParaRPr lang="en-US" sz="2400" dirty="0"/>
                    </a:p>
                  </a:txBody>
                  <a:tcPr/>
                </a:tc>
                <a:tc>
                  <a:txBody>
                    <a:bodyPr/>
                    <a:lstStyle/>
                    <a:p>
                      <a:pPr algn="ctr"/>
                      <a:r>
                        <a:rPr lang="en-US" sz="2400" dirty="0" smtClean="0"/>
                        <a:t>2019-01-31*</a:t>
                      </a:r>
                      <a:endParaRPr lang="en-US" sz="2400" dirty="0"/>
                    </a:p>
                  </a:txBody>
                  <a:tcPr/>
                </a:tc>
                <a:tc>
                  <a:txBody>
                    <a:bodyPr/>
                    <a:lstStyle/>
                    <a:p>
                      <a:pPr algn="ctr"/>
                      <a:r>
                        <a:rPr lang="en-US" sz="2400" dirty="0" smtClean="0"/>
                        <a:t>-</a:t>
                      </a:r>
                      <a:endParaRPr lang="en-US" sz="2400" dirty="0"/>
                    </a:p>
                  </a:txBody>
                  <a:tcPr/>
                </a:tc>
                <a:extLst>
                  <a:ext uri="{0D108BD9-81ED-4DB2-BD59-A6C34878D82A}">
                    <a16:rowId xmlns:a16="http://schemas.microsoft.com/office/drawing/2014/main" val="496704806"/>
                  </a:ext>
                </a:extLst>
              </a:tr>
              <a:tr h="346716">
                <a:tc>
                  <a:txBody>
                    <a:bodyPr/>
                    <a:lstStyle/>
                    <a:p>
                      <a:pPr algn="ctr"/>
                      <a:r>
                        <a:rPr lang="en-US" sz="2400" dirty="0" smtClean="0"/>
                        <a:t>7</a:t>
                      </a:r>
                      <a:endParaRPr lang="en-US" sz="2400" dirty="0"/>
                    </a:p>
                  </a:txBody>
                  <a:tcPr/>
                </a:tc>
                <a:tc>
                  <a:txBody>
                    <a:bodyPr/>
                    <a:lstStyle/>
                    <a:p>
                      <a:pPr algn="ctr"/>
                      <a:r>
                        <a:rPr lang="en-US" sz="2400" dirty="0" smtClean="0"/>
                        <a:t>Data Stream Integration into Android</a:t>
                      </a:r>
                      <a:r>
                        <a:rPr lang="en-US" sz="2400" baseline="0" dirty="0" smtClean="0"/>
                        <a:t> App</a:t>
                      </a:r>
                      <a:endParaRPr lang="en-US" sz="2400" dirty="0"/>
                    </a:p>
                  </a:txBody>
                  <a:tcPr/>
                </a:tc>
                <a:tc>
                  <a:txBody>
                    <a:bodyPr/>
                    <a:lstStyle/>
                    <a:p>
                      <a:pPr algn="ctr"/>
                      <a:r>
                        <a:rPr lang="en-US" sz="2400" dirty="0" smtClean="0"/>
                        <a:t>2019-03-01</a:t>
                      </a:r>
                      <a:endParaRPr lang="en-US" sz="2400" dirty="0"/>
                    </a:p>
                  </a:txBody>
                  <a:tcPr/>
                </a:tc>
                <a:tc>
                  <a:txBody>
                    <a:bodyPr/>
                    <a:lstStyle/>
                    <a:p>
                      <a:pPr algn="ctr"/>
                      <a:r>
                        <a:rPr lang="en-US" sz="2400" dirty="0" smtClean="0"/>
                        <a:t>-</a:t>
                      </a:r>
                      <a:endParaRPr lang="en-US" sz="2400" dirty="0"/>
                    </a:p>
                  </a:txBody>
                  <a:tcPr/>
                </a:tc>
                <a:extLst>
                  <a:ext uri="{0D108BD9-81ED-4DB2-BD59-A6C34878D82A}">
                    <a16:rowId xmlns:a16="http://schemas.microsoft.com/office/drawing/2014/main" val="199435120"/>
                  </a:ext>
                </a:extLst>
              </a:tr>
            </a:tbl>
          </a:graphicData>
        </a:graphic>
      </p:graphicFrame>
    </p:spTree>
    <p:extLst>
      <p:ext uri="{BB962C8B-B14F-4D97-AF65-F5344CB8AC3E}">
        <p14:creationId xmlns:p14="http://schemas.microsoft.com/office/powerpoint/2010/main" val="221929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497438" y="447188"/>
            <a:ext cx="11197121" cy="970450"/>
          </a:xfrm>
        </p:spPr>
        <p:txBody>
          <a:bodyPr/>
          <a:lstStyle/>
          <a:p>
            <a:r>
              <a:rPr lang="en-US" sz="4400" dirty="0" smtClean="0"/>
              <a:t>Work Accomplished: Proof of Concept</a:t>
            </a:r>
            <a:endParaRPr lang="en-CA" sz="4400" dirty="0"/>
          </a:p>
        </p:txBody>
      </p:sp>
      <p:sp>
        <p:nvSpPr>
          <p:cNvPr id="6" name="Content Placeholder 2">
            <a:extLst>
              <a:ext uri="{FF2B5EF4-FFF2-40B4-BE49-F238E27FC236}">
                <a16:creationId xmlns:a16="http://schemas.microsoft.com/office/drawing/2014/main" id="{5A1FEB12-356E-4F16-A254-2F0ACDDAA924}"/>
              </a:ext>
            </a:extLst>
          </p:cNvPr>
          <p:cNvSpPr txBox="1">
            <a:spLocks/>
          </p:cNvSpPr>
          <p:nvPr/>
        </p:nvSpPr>
        <p:spPr>
          <a:xfrm>
            <a:off x="536585" y="2963026"/>
            <a:ext cx="4725528" cy="258252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
            </a:pPr>
            <a:r>
              <a:rPr lang="en-US" sz="3200" dirty="0" smtClean="0"/>
              <a:t>Post Processed least squares estimation</a:t>
            </a:r>
          </a:p>
          <a:p>
            <a:pPr>
              <a:buFont typeface="Wingdings" panose="05000000000000000000" pitchFamily="2" charset="2"/>
              <a:buChar char="§"/>
            </a:pPr>
            <a:r>
              <a:rPr lang="en-US" sz="3200" dirty="0" smtClean="0"/>
              <a:t>Results</a:t>
            </a:r>
          </a:p>
          <a:p>
            <a:pPr>
              <a:buFont typeface="Wingdings" panose="05000000000000000000" pitchFamily="2" charset="2"/>
              <a:buChar char="§"/>
            </a:pPr>
            <a:r>
              <a:rPr lang="en-US" sz="3200" dirty="0" smtClean="0"/>
              <a:t>Issues</a:t>
            </a:r>
            <a:endParaRPr lang="en-US" sz="3200" dirty="0"/>
          </a:p>
        </p:txBody>
      </p:sp>
      <p:cxnSp>
        <p:nvCxnSpPr>
          <p:cNvPr id="13" name="Straight Connector 12">
            <a:extLst>
              <a:ext uri="{FF2B5EF4-FFF2-40B4-BE49-F238E27FC236}">
                <a16:creationId xmlns:a16="http://schemas.microsoft.com/office/drawing/2014/main" id="{A549935C-83E8-484A-BA0F-A421C2FD9018}"/>
              </a:ext>
            </a:extLst>
          </p:cNvPr>
          <p:cNvCxnSpPr>
            <a:cxnSpLocks/>
          </p:cNvCxnSpPr>
          <p:nvPr/>
        </p:nvCxnSpPr>
        <p:spPr>
          <a:xfrm>
            <a:off x="555636" y="2942156"/>
            <a:ext cx="4521189" cy="18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6C335FB-D1D1-4EBC-848B-75123C0473AA}"/>
              </a:ext>
            </a:extLst>
          </p:cNvPr>
          <p:cNvSpPr/>
          <p:nvPr/>
        </p:nvSpPr>
        <p:spPr>
          <a:xfrm>
            <a:off x="514303" y="2147985"/>
            <a:ext cx="4685231" cy="707886"/>
          </a:xfrm>
          <a:prstGeom prst="rect">
            <a:avLst/>
          </a:prstGeom>
        </p:spPr>
        <p:txBody>
          <a:bodyPr wrap="square">
            <a:spAutoFit/>
          </a:bodyPr>
          <a:lstStyle/>
          <a:p>
            <a:r>
              <a:rPr lang="en-US" sz="4000" dirty="0" smtClean="0"/>
              <a:t>Position Estimation</a:t>
            </a:r>
            <a:endParaRPr lang="en-US" sz="4000" dirty="0"/>
          </a:p>
        </p:txBody>
      </p:sp>
      <p:sp>
        <p:nvSpPr>
          <p:cNvPr id="4" name="Slide Number Placeholder 3">
            <a:extLst>
              <a:ext uri="{FF2B5EF4-FFF2-40B4-BE49-F238E27FC236}">
                <a16:creationId xmlns:a16="http://schemas.microsoft.com/office/drawing/2014/main" id="{AE123DC1-0FF6-412E-8E59-77730478F233}"/>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961" t="3070" r="8517" b="2761"/>
          <a:stretch/>
        </p:blipFill>
        <p:spPr>
          <a:xfrm>
            <a:off x="5193102" y="2256683"/>
            <a:ext cx="6278091" cy="4149804"/>
          </a:xfrm>
          <a:prstGeom prst="rect">
            <a:avLst/>
          </a:prstGeom>
        </p:spPr>
      </p:pic>
    </p:spTree>
    <p:extLst>
      <p:ext uri="{BB962C8B-B14F-4D97-AF65-F5344CB8AC3E}">
        <p14:creationId xmlns:p14="http://schemas.microsoft.com/office/powerpoint/2010/main" val="711153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3D3D3"/>
            </a:gs>
            <a:gs pos="0">
              <a:schemeClr val="bg1">
                <a:lumMod val="65000"/>
              </a:schemeClr>
            </a:gs>
            <a:gs pos="100000">
              <a:schemeClr val="bg1"/>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165174" y="1775570"/>
            <a:ext cx="5243405" cy="3388287"/>
          </a:xfrm>
        </p:spPr>
        <p:txBody>
          <a:bodyPr vert="horz" lIns="91440" tIns="45720" rIns="91440" bIns="45720" rtlCol="0" anchor="ctr">
            <a:normAutofit/>
          </a:bodyPr>
          <a:lstStyle/>
          <a:p>
            <a:r>
              <a:rPr lang="en-US" sz="4400" dirty="0"/>
              <a:t>Work </a:t>
            </a:r>
            <a:r>
              <a:rPr lang="en-US" sz="4400" dirty="0" smtClean="0"/>
              <a:t>Accomplished: </a:t>
            </a:r>
            <a:r>
              <a:rPr lang="en-US" sz="4400" dirty="0"/>
              <a:t>Control Survey</a:t>
            </a:r>
          </a:p>
        </p:txBody>
      </p:sp>
      <p:sp>
        <p:nvSpPr>
          <p:cNvPr id="3" name="Slide Number Placeholder 2">
            <a:extLst>
              <a:ext uri="{FF2B5EF4-FFF2-40B4-BE49-F238E27FC236}">
                <a16:creationId xmlns:a16="http://schemas.microsoft.com/office/drawing/2014/main" id="{5AB5B1B4-0C8F-48E9-8979-939AB5DD46C6}"/>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4" name="Picture 3"/>
          <p:cNvPicPr>
            <a:picLocks noChangeAspect="1"/>
          </p:cNvPicPr>
          <p:nvPr/>
        </p:nvPicPr>
        <p:blipFill>
          <a:blip r:embed="rId3"/>
          <a:stretch>
            <a:fillRect/>
          </a:stretch>
        </p:blipFill>
        <p:spPr>
          <a:xfrm>
            <a:off x="6000750" y="109536"/>
            <a:ext cx="4819650" cy="6638925"/>
          </a:xfrm>
          <a:prstGeom prst="rect">
            <a:avLst/>
          </a:prstGeom>
        </p:spPr>
      </p:pic>
    </p:spTree>
    <p:extLst>
      <p:ext uri="{BB962C8B-B14F-4D97-AF65-F5344CB8AC3E}">
        <p14:creationId xmlns:p14="http://schemas.microsoft.com/office/powerpoint/2010/main" val="1617676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p:txBody>
          <a:bodyPr/>
          <a:lstStyle/>
          <a:p>
            <a:r>
              <a:rPr lang="en-US" sz="4400" dirty="0" smtClean="0"/>
              <a:t>Work Accomplished: Android Application</a:t>
            </a:r>
            <a:endParaRPr lang="en-CA" sz="4400" dirty="0"/>
          </a:p>
        </p:txBody>
      </p:sp>
      <p:sp>
        <p:nvSpPr>
          <p:cNvPr id="4" name="Slide Number Placeholder 3">
            <a:extLst>
              <a:ext uri="{FF2B5EF4-FFF2-40B4-BE49-F238E27FC236}">
                <a16:creationId xmlns:a16="http://schemas.microsoft.com/office/drawing/2014/main" id="{705F3A9C-D8A9-45A4-A045-CC5F94A1BF91}"/>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7" name="TextBox 6"/>
          <p:cNvSpPr txBox="1"/>
          <p:nvPr/>
        </p:nvSpPr>
        <p:spPr>
          <a:xfrm>
            <a:off x="912883" y="2989654"/>
            <a:ext cx="10687050" cy="1354217"/>
          </a:xfrm>
          <a:prstGeom prst="rect">
            <a:avLst/>
          </a:prstGeom>
          <a:noFill/>
        </p:spPr>
        <p:txBody>
          <a:bodyPr wrap="square" rtlCol="0">
            <a:spAutoFit/>
          </a:bodyPr>
          <a:lstStyle/>
          <a:p>
            <a:pPr marL="457200" indent="-457200">
              <a:buClr>
                <a:schemeClr val="accent2"/>
              </a:buClr>
              <a:buFont typeface="Wingdings" panose="05000000000000000000" pitchFamily="2" charset="2"/>
              <a:buChar char="§"/>
            </a:pPr>
            <a:r>
              <a:rPr lang="en-US" sz="3200" dirty="0" smtClean="0"/>
              <a:t>Android framework studied</a:t>
            </a:r>
          </a:p>
          <a:p>
            <a:pPr marL="457200" indent="-457200">
              <a:buClr>
                <a:schemeClr val="accent2"/>
              </a:buClr>
              <a:buFont typeface="Wingdings" panose="05000000000000000000" pitchFamily="2" charset="2"/>
              <a:buChar char="§"/>
            </a:pPr>
            <a:r>
              <a:rPr lang="en-US" sz="3200" dirty="0" err="1"/>
              <a:t>d</a:t>
            </a:r>
            <a:r>
              <a:rPr lang="en-US" sz="3200" dirty="0" err="1" smtClean="0"/>
              <a:t>ecaWave</a:t>
            </a:r>
            <a:r>
              <a:rPr lang="en-US" sz="3200" dirty="0" smtClean="0"/>
              <a:t> application source code studied</a:t>
            </a:r>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3"/>
          <a:stretch>
            <a:fillRect/>
          </a:stretch>
        </p:blipFill>
        <p:spPr>
          <a:xfrm>
            <a:off x="3924299" y="4606004"/>
            <a:ext cx="4343400" cy="1047750"/>
          </a:xfrm>
          <a:prstGeom prst="rect">
            <a:avLst/>
          </a:prstGeom>
        </p:spPr>
      </p:pic>
    </p:spTree>
    <p:extLst>
      <p:ext uri="{BB962C8B-B14F-4D97-AF65-F5344CB8AC3E}">
        <p14:creationId xmlns:p14="http://schemas.microsoft.com/office/powerpoint/2010/main" val="764554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497438" y="447188"/>
            <a:ext cx="11197121" cy="970450"/>
          </a:xfrm>
        </p:spPr>
        <p:txBody>
          <a:bodyPr/>
          <a:lstStyle/>
          <a:p>
            <a:r>
              <a:rPr lang="en-US" sz="4400" dirty="0" smtClean="0"/>
              <a:t>Changes to Work Plan</a:t>
            </a:r>
            <a:endParaRPr lang="en-CA" sz="4400" dirty="0"/>
          </a:p>
        </p:txBody>
      </p:sp>
      <p:sp>
        <p:nvSpPr>
          <p:cNvPr id="6" name="Content Placeholder 2">
            <a:extLst>
              <a:ext uri="{FF2B5EF4-FFF2-40B4-BE49-F238E27FC236}">
                <a16:creationId xmlns:a16="http://schemas.microsoft.com/office/drawing/2014/main" id="{5A1FEB12-356E-4F16-A254-2F0ACDDAA924}"/>
              </a:ext>
            </a:extLst>
          </p:cNvPr>
          <p:cNvSpPr txBox="1">
            <a:spLocks/>
          </p:cNvSpPr>
          <p:nvPr/>
        </p:nvSpPr>
        <p:spPr>
          <a:xfrm>
            <a:off x="497438" y="2180947"/>
            <a:ext cx="10990928" cy="258252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514350" indent="-514350">
              <a:buAutoNum type="arabicPeriod"/>
            </a:pPr>
            <a:r>
              <a:rPr lang="en-US" sz="3200" dirty="0" smtClean="0"/>
              <a:t>Control survey of testing environment milestone has been added</a:t>
            </a:r>
          </a:p>
          <a:p>
            <a:pPr marL="514350" indent="-514350">
              <a:buAutoNum type="arabicPeriod"/>
            </a:pPr>
            <a:r>
              <a:rPr lang="en-US" sz="3200" dirty="0" smtClean="0"/>
              <a:t>Phase 2 Proof of Concept has been added</a:t>
            </a:r>
          </a:p>
          <a:p>
            <a:pPr marL="514350" indent="-514350">
              <a:buAutoNum type="arabicPeriod"/>
            </a:pPr>
            <a:r>
              <a:rPr lang="en-US" sz="3200" dirty="0" smtClean="0"/>
              <a:t>Delivery date of basic app documentation has been changed</a:t>
            </a:r>
          </a:p>
          <a:p>
            <a:pPr marL="514350" indent="-514350">
              <a:buAutoNum type="arabicPeriod"/>
            </a:pPr>
            <a:r>
              <a:rPr lang="en-US" sz="3200" dirty="0" smtClean="0"/>
              <a:t>Delivery date of data stream documentation has been changed</a:t>
            </a:r>
            <a:endParaRPr lang="en-US" sz="3200" dirty="0"/>
          </a:p>
        </p:txBody>
      </p:sp>
      <p:sp>
        <p:nvSpPr>
          <p:cNvPr id="4" name="Slide Number Placeholder 3">
            <a:extLst>
              <a:ext uri="{FF2B5EF4-FFF2-40B4-BE49-F238E27FC236}">
                <a16:creationId xmlns:a16="http://schemas.microsoft.com/office/drawing/2014/main" id="{99715C12-BB9E-4E7B-A17D-3459E516435A}"/>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15836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3D3D3"/>
            </a:gs>
            <a:gs pos="0">
              <a:schemeClr val="bg1">
                <a:lumMod val="65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2A05-F71F-42D9-89CB-46269BB1D6A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400" dirty="0" smtClean="0"/>
              <a:t>Lessons Learned</a:t>
            </a:r>
            <a:endParaRPr lang="en-US" sz="4400" dirty="0"/>
          </a:p>
        </p:txBody>
      </p:sp>
      <p:sp>
        <p:nvSpPr>
          <p:cNvPr id="8" name="Content Placeholder 2">
            <a:extLst>
              <a:ext uri="{FF2B5EF4-FFF2-40B4-BE49-F238E27FC236}">
                <a16:creationId xmlns:a16="http://schemas.microsoft.com/office/drawing/2014/main" id="{58E77C29-D606-4A6E-88CC-9363BCA06F90}"/>
              </a:ext>
            </a:extLst>
          </p:cNvPr>
          <p:cNvSpPr txBox="1">
            <a:spLocks/>
          </p:cNvSpPr>
          <p:nvPr/>
        </p:nvSpPr>
        <p:spPr>
          <a:xfrm>
            <a:off x="677744" y="2257490"/>
            <a:ext cx="11062742" cy="3289118"/>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
            </a:pPr>
            <a:r>
              <a:rPr lang="en-US" sz="3000" dirty="0" smtClean="0"/>
              <a:t>Communication</a:t>
            </a:r>
          </a:p>
          <a:p>
            <a:pPr>
              <a:buFont typeface="Wingdings" panose="05000000000000000000" pitchFamily="2" charset="2"/>
              <a:buChar char="§"/>
            </a:pPr>
            <a:r>
              <a:rPr lang="en-US" sz="3000" dirty="0" smtClean="0"/>
              <a:t>Time Management</a:t>
            </a:r>
          </a:p>
          <a:p>
            <a:pPr>
              <a:buFont typeface="Wingdings" panose="05000000000000000000" pitchFamily="2" charset="2"/>
              <a:buChar char="§"/>
            </a:pPr>
            <a:r>
              <a:rPr lang="en-US" sz="3000" dirty="0" smtClean="0"/>
              <a:t>Technical development and adaptation</a:t>
            </a:r>
          </a:p>
          <a:p>
            <a:pPr>
              <a:buFont typeface="Wingdings" panose="05000000000000000000" pitchFamily="2" charset="2"/>
              <a:buChar char="§"/>
            </a:pPr>
            <a:endParaRPr lang="en-US" sz="3000" dirty="0"/>
          </a:p>
        </p:txBody>
      </p:sp>
      <p:sp>
        <p:nvSpPr>
          <p:cNvPr id="3" name="Slide Number Placeholder 2">
            <a:extLst>
              <a:ext uri="{FF2B5EF4-FFF2-40B4-BE49-F238E27FC236}">
                <a16:creationId xmlns:a16="http://schemas.microsoft.com/office/drawing/2014/main" id="{6412B541-C460-4741-9ED5-8B175ABC3BD4}"/>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942" y="4769606"/>
            <a:ext cx="2608220" cy="8672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4586" y="5793465"/>
            <a:ext cx="2070776" cy="592995"/>
          </a:xfrm>
          <a:prstGeom prst="rect">
            <a:avLst/>
          </a:prstGeom>
        </p:spPr>
      </p:pic>
      <p:pic>
        <p:nvPicPr>
          <p:cNvPr id="6" name="Picture 5"/>
          <p:cNvPicPr>
            <a:picLocks noChangeAspect="1"/>
          </p:cNvPicPr>
          <p:nvPr/>
        </p:nvPicPr>
        <p:blipFill>
          <a:blip r:embed="rId5"/>
          <a:stretch>
            <a:fillRect/>
          </a:stretch>
        </p:blipFill>
        <p:spPr>
          <a:xfrm>
            <a:off x="9504810" y="5589765"/>
            <a:ext cx="953415" cy="953415"/>
          </a:xfrm>
          <a:prstGeom prst="rect">
            <a:avLst/>
          </a:prstGeom>
        </p:spPr>
      </p:pic>
    </p:spTree>
    <p:extLst>
      <p:ext uri="{BB962C8B-B14F-4D97-AF65-F5344CB8AC3E}">
        <p14:creationId xmlns:p14="http://schemas.microsoft.com/office/powerpoint/2010/main" val="2323603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1F497D"/>
      </a:dk2>
      <a:lt2>
        <a:srgbClr val="EEECE1"/>
      </a:lt2>
      <a:accent1>
        <a:srgbClr val="C0504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533</Words>
  <Application>Microsoft Office PowerPoint</Application>
  <PresentationFormat>Widescreen</PresentationFormat>
  <Paragraphs>106</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2</vt:lpstr>
      <vt:lpstr>Quotable</vt:lpstr>
      <vt:lpstr>Indoor Positioning using  Ultra-Wideband Ranging Systems  Progress Report #1 ENGO 500: Trilateration Nation </vt:lpstr>
      <vt:lpstr>Presentation Overview</vt:lpstr>
      <vt:lpstr>Project Overview</vt:lpstr>
      <vt:lpstr>Milestone Summary</vt:lpstr>
      <vt:lpstr>Work Accomplished: Proof of Concept</vt:lpstr>
      <vt:lpstr>Work Accomplished: Control Survey</vt:lpstr>
      <vt:lpstr>Work Accomplished: Android Application</vt:lpstr>
      <vt:lpstr>Changes to Work Plan</vt:lpstr>
      <vt:lpstr>Lessons Learned</vt:lpstr>
      <vt:lpstr>References</vt:lpstr>
      <vt:lpstr>Appendix A – Phase 1 PoC Deliverable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Positioning using  Ultra-Wideband Ranging Systems  ENGO 500: Trilateration Nation</dc:title>
  <dc:creator>Jamie Horrelt</dc:creator>
  <cp:lastModifiedBy>Jamie Horrelt</cp:lastModifiedBy>
  <cp:revision>22</cp:revision>
  <dcterms:created xsi:type="dcterms:W3CDTF">2018-10-30T05:02:27Z</dcterms:created>
  <dcterms:modified xsi:type="dcterms:W3CDTF">2019-01-15T20:47:21Z</dcterms:modified>
</cp:coreProperties>
</file>