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4" d="100"/>
          <a:sy n="64" d="100"/>
        </p:scale>
        <p:origin x="72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A47A-995D-4AF8-B6CA-2067144A9EFB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B6E35E8-BF4F-401B-9A1D-70577EEA9EC0}">
      <dgm:prSet phldrT="[Text]"/>
      <dgm:spPr/>
      <dgm:t>
        <a:bodyPr/>
        <a:lstStyle/>
        <a:p>
          <a:r>
            <a:rPr lang="en-CA" b="1" dirty="0"/>
            <a:t>Proof of Concept</a:t>
          </a:r>
        </a:p>
      </dgm:t>
    </dgm:pt>
    <dgm:pt modelId="{442961B0-BCBC-4C25-8D73-251C4B9F44E2}" type="parTrans" cxnId="{B47809E9-4470-40CE-9C4A-732C5BA71C08}">
      <dgm:prSet/>
      <dgm:spPr/>
      <dgm:t>
        <a:bodyPr/>
        <a:lstStyle/>
        <a:p>
          <a:endParaRPr lang="en-CA"/>
        </a:p>
      </dgm:t>
    </dgm:pt>
    <dgm:pt modelId="{2E269179-E083-4AB4-9D22-ECBE221D06F2}" type="sibTrans" cxnId="{B47809E9-4470-40CE-9C4A-732C5BA71C08}">
      <dgm:prSet/>
      <dgm:spPr/>
      <dgm:t>
        <a:bodyPr/>
        <a:lstStyle/>
        <a:p>
          <a:endParaRPr lang="en-CA"/>
        </a:p>
      </dgm:t>
    </dgm:pt>
    <dgm:pt modelId="{61B65B83-0EC2-4D5C-B222-AB81C60150B5}">
      <dgm:prSet phldrT="[Text]"/>
      <dgm:spPr/>
      <dgm:t>
        <a:bodyPr/>
        <a:lstStyle/>
        <a:p>
          <a:r>
            <a:rPr lang="en-CA" b="1" dirty="0"/>
            <a:t>Real Time Deployment</a:t>
          </a:r>
        </a:p>
      </dgm:t>
    </dgm:pt>
    <dgm:pt modelId="{E4CE8D10-D207-4D91-9C39-7530982CA567}" type="parTrans" cxnId="{1F04EF1A-A6DA-4251-80BD-089408B55135}">
      <dgm:prSet/>
      <dgm:spPr/>
      <dgm:t>
        <a:bodyPr/>
        <a:lstStyle/>
        <a:p>
          <a:endParaRPr lang="en-CA"/>
        </a:p>
      </dgm:t>
    </dgm:pt>
    <dgm:pt modelId="{FFB88ACB-105A-4964-84F0-35A779C18533}" type="sibTrans" cxnId="{1F04EF1A-A6DA-4251-80BD-089408B55135}">
      <dgm:prSet/>
      <dgm:spPr/>
      <dgm:t>
        <a:bodyPr/>
        <a:lstStyle/>
        <a:p>
          <a:endParaRPr lang="en-CA"/>
        </a:p>
      </dgm:t>
    </dgm:pt>
    <dgm:pt modelId="{82838473-56E2-46DD-980D-2D55E008A155}">
      <dgm:prSet phldrT="[Text]"/>
      <dgm:spPr/>
      <dgm:t>
        <a:bodyPr/>
        <a:lstStyle/>
        <a:p>
          <a:r>
            <a:rPr lang="en-CA" b="1" dirty="0"/>
            <a:t>Application Development</a:t>
          </a:r>
        </a:p>
      </dgm:t>
    </dgm:pt>
    <dgm:pt modelId="{9CC2B0E8-DC21-45AF-8D57-49F7934C2D0E}" type="parTrans" cxnId="{A88A77CD-D165-4346-8A95-F9127D034F47}">
      <dgm:prSet/>
      <dgm:spPr/>
      <dgm:t>
        <a:bodyPr/>
        <a:lstStyle/>
        <a:p>
          <a:endParaRPr lang="en-CA"/>
        </a:p>
      </dgm:t>
    </dgm:pt>
    <dgm:pt modelId="{7857AB15-B666-493E-A8E9-EC634ACB2D83}" type="sibTrans" cxnId="{A88A77CD-D165-4346-8A95-F9127D034F47}">
      <dgm:prSet/>
      <dgm:spPr/>
      <dgm:t>
        <a:bodyPr/>
        <a:lstStyle/>
        <a:p>
          <a:endParaRPr lang="en-CA"/>
        </a:p>
      </dgm:t>
    </dgm:pt>
    <dgm:pt modelId="{C9EF907D-E3DA-4ACB-BA28-3C3B1FF897B4}" type="pres">
      <dgm:prSet presAssocID="{501AA47A-995D-4AF8-B6CA-2067144A9EF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3F30985-A1F6-4A24-B648-0947D32A2B3F}" type="pres">
      <dgm:prSet presAssocID="{0B6E35E8-BF4F-401B-9A1D-70577EEA9EC0}" presName="Accent1" presStyleCnt="0"/>
      <dgm:spPr/>
    </dgm:pt>
    <dgm:pt modelId="{8E8E1286-B730-440D-803B-E573ABD2B790}" type="pres">
      <dgm:prSet presAssocID="{0B6E35E8-BF4F-401B-9A1D-70577EEA9EC0}" presName="Accent" presStyleLbl="node1" presStyleIdx="0" presStyleCnt="3"/>
      <dgm:spPr/>
    </dgm:pt>
    <dgm:pt modelId="{3C034ADA-7FF3-4330-889A-3F1F1353F16F}" type="pres">
      <dgm:prSet presAssocID="{0B6E35E8-BF4F-401B-9A1D-70577EEA9EC0}" presName="Parent1" presStyleLbl="revTx" presStyleIdx="0" presStyleCnt="3" custScaleX="124440" custScaleY="129148">
        <dgm:presLayoutVars>
          <dgm:chMax val="1"/>
          <dgm:chPref val="1"/>
          <dgm:bulletEnabled val="1"/>
        </dgm:presLayoutVars>
      </dgm:prSet>
      <dgm:spPr/>
    </dgm:pt>
    <dgm:pt modelId="{90BFF95E-48C5-45E2-826E-CF3258860018}" type="pres">
      <dgm:prSet presAssocID="{61B65B83-0EC2-4D5C-B222-AB81C60150B5}" presName="Accent2" presStyleCnt="0"/>
      <dgm:spPr/>
    </dgm:pt>
    <dgm:pt modelId="{3A2F4214-1EEE-41FE-9714-6B2CB5A8A51C}" type="pres">
      <dgm:prSet presAssocID="{61B65B83-0EC2-4D5C-B222-AB81C60150B5}" presName="Accent" presStyleLbl="node1" presStyleIdx="1" presStyleCnt="3"/>
      <dgm:spPr/>
    </dgm:pt>
    <dgm:pt modelId="{7AB5323F-1F82-4F19-8EA8-8D547560591E}" type="pres">
      <dgm:prSet presAssocID="{61B65B83-0EC2-4D5C-B222-AB81C60150B5}" presName="Parent2" presStyleLbl="revTx" presStyleIdx="1" presStyleCnt="3" custScaleX="115312" custScaleY="133131">
        <dgm:presLayoutVars>
          <dgm:chMax val="1"/>
          <dgm:chPref val="1"/>
          <dgm:bulletEnabled val="1"/>
        </dgm:presLayoutVars>
      </dgm:prSet>
      <dgm:spPr/>
    </dgm:pt>
    <dgm:pt modelId="{FADE3EC0-9543-4BDB-8457-ABA9E9DEE8AB}" type="pres">
      <dgm:prSet presAssocID="{82838473-56E2-46DD-980D-2D55E008A155}" presName="Accent3" presStyleCnt="0"/>
      <dgm:spPr/>
    </dgm:pt>
    <dgm:pt modelId="{55EF21FA-5975-4F88-B93A-F20261335560}" type="pres">
      <dgm:prSet presAssocID="{82838473-56E2-46DD-980D-2D55E008A155}" presName="Accent" presStyleLbl="node1" presStyleIdx="2" presStyleCnt="3"/>
      <dgm:spPr/>
    </dgm:pt>
    <dgm:pt modelId="{DB14BC49-1E13-4092-9388-72B7EDF83C34}" type="pres">
      <dgm:prSet presAssocID="{82838473-56E2-46DD-980D-2D55E008A155}" presName="Parent3" presStyleLbl="revTx" presStyleIdx="2" presStyleCnt="3" custScaleX="119241" custScaleY="143385">
        <dgm:presLayoutVars>
          <dgm:chMax val="1"/>
          <dgm:chPref val="1"/>
          <dgm:bulletEnabled val="1"/>
        </dgm:presLayoutVars>
      </dgm:prSet>
      <dgm:spPr/>
    </dgm:pt>
  </dgm:ptLst>
  <dgm:cxnLst>
    <dgm:cxn modelId="{A37A3714-940D-4BF3-93CB-459FD6FD12FC}" type="presOf" srcId="{82838473-56E2-46DD-980D-2D55E008A155}" destId="{DB14BC49-1E13-4092-9388-72B7EDF83C34}" srcOrd="0" destOrd="0" presId="urn:microsoft.com/office/officeart/2009/layout/CircleArrowProcess"/>
    <dgm:cxn modelId="{1F04EF1A-A6DA-4251-80BD-089408B55135}" srcId="{501AA47A-995D-4AF8-B6CA-2067144A9EFB}" destId="{61B65B83-0EC2-4D5C-B222-AB81C60150B5}" srcOrd="1" destOrd="0" parTransId="{E4CE8D10-D207-4D91-9C39-7530982CA567}" sibTransId="{FFB88ACB-105A-4964-84F0-35A779C18533}"/>
    <dgm:cxn modelId="{81B4C18E-17E6-439D-813F-3B96C4CBF8CC}" type="presOf" srcId="{0B6E35E8-BF4F-401B-9A1D-70577EEA9EC0}" destId="{3C034ADA-7FF3-4330-889A-3F1F1353F16F}" srcOrd="0" destOrd="0" presId="urn:microsoft.com/office/officeart/2009/layout/CircleArrowProcess"/>
    <dgm:cxn modelId="{F8581EB5-9274-4115-96FA-A097E8612F84}" type="presOf" srcId="{501AA47A-995D-4AF8-B6CA-2067144A9EFB}" destId="{C9EF907D-E3DA-4ACB-BA28-3C3B1FF897B4}" srcOrd="0" destOrd="0" presId="urn:microsoft.com/office/officeart/2009/layout/CircleArrowProcess"/>
    <dgm:cxn modelId="{A88A77CD-D165-4346-8A95-F9127D034F47}" srcId="{501AA47A-995D-4AF8-B6CA-2067144A9EFB}" destId="{82838473-56E2-46DD-980D-2D55E008A155}" srcOrd="2" destOrd="0" parTransId="{9CC2B0E8-DC21-45AF-8D57-49F7934C2D0E}" sibTransId="{7857AB15-B666-493E-A8E9-EC634ACB2D83}"/>
    <dgm:cxn modelId="{D92502DF-FC9D-493B-AC47-3003F07D0401}" type="presOf" srcId="{61B65B83-0EC2-4D5C-B222-AB81C60150B5}" destId="{7AB5323F-1F82-4F19-8EA8-8D547560591E}" srcOrd="0" destOrd="0" presId="urn:microsoft.com/office/officeart/2009/layout/CircleArrowProcess"/>
    <dgm:cxn modelId="{B47809E9-4470-40CE-9C4A-732C5BA71C08}" srcId="{501AA47A-995D-4AF8-B6CA-2067144A9EFB}" destId="{0B6E35E8-BF4F-401B-9A1D-70577EEA9EC0}" srcOrd="0" destOrd="0" parTransId="{442961B0-BCBC-4C25-8D73-251C4B9F44E2}" sibTransId="{2E269179-E083-4AB4-9D22-ECBE221D06F2}"/>
    <dgm:cxn modelId="{3C0C6401-9D19-4E21-8FFB-80FE00D75AE9}" type="presParOf" srcId="{C9EF907D-E3DA-4ACB-BA28-3C3B1FF897B4}" destId="{D3F30985-A1F6-4A24-B648-0947D32A2B3F}" srcOrd="0" destOrd="0" presId="urn:microsoft.com/office/officeart/2009/layout/CircleArrowProcess"/>
    <dgm:cxn modelId="{47B96B61-3B80-4DDC-B92F-F1F29C099874}" type="presParOf" srcId="{D3F30985-A1F6-4A24-B648-0947D32A2B3F}" destId="{8E8E1286-B730-440D-803B-E573ABD2B790}" srcOrd="0" destOrd="0" presId="urn:microsoft.com/office/officeart/2009/layout/CircleArrowProcess"/>
    <dgm:cxn modelId="{A8D0458A-ECEC-47F5-8785-9F90D5E6BFFE}" type="presParOf" srcId="{C9EF907D-E3DA-4ACB-BA28-3C3B1FF897B4}" destId="{3C034ADA-7FF3-4330-889A-3F1F1353F16F}" srcOrd="1" destOrd="0" presId="urn:microsoft.com/office/officeart/2009/layout/CircleArrowProcess"/>
    <dgm:cxn modelId="{9FAB8890-E84A-4CAC-89A9-230F8D9DEF7E}" type="presParOf" srcId="{C9EF907D-E3DA-4ACB-BA28-3C3B1FF897B4}" destId="{90BFF95E-48C5-45E2-826E-CF3258860018}" srcOrd="2" destOrd="0" presId="urn:microsoft.com/office/officeart/2009/layout/CircleArrowProcess"/>
    <dgm:cxn modelId="{51B419AB-5877-4DA9-9A52-4E162BB623F8}" type="presParOf" srcId="{90BFF95E-48C5-45E2-826E-CF3258860018}" destId="{3A2F4214-1EEE-41FE-9714-6B2CB5A8A51C}" srcOrd="0" destOrd="0" presId="urn:microsoft.com/office/officeart/2009/layout/CircleArrowProcess"/>
    <dgm:cxn modelId="{CA8A7898-EE44-4BC5-B6EE-D4F13EDB858C}" type="presParOf" srcId="{C9EF907D-E3DA-4ACB-BA28-3C3B1FF897B4}" destId="{7AB5323F-1F82-4F19-8EA8-8D547560591E}" srcOrd="3" destOrd="0" presId="urn:microsoft.com/office/officeart/2009/layout/CircleArrowProcess"/>
    <dgm:cxn modelId="{6D8465F7-BA0C-44CD-AB5B-42A1A4A1BF13}" type="presParOf" srcId="{C9EF907D-E3DA-4ACB-BA28-3C3B1FF897B4}" destId="{FADE3EC0-9543-4BDB-8457-ABA9E9DEE8AB}" srcOrd="4" destOrd="0" presId="urn:microsoft.com/office/officeart/2009/layout/CircleArrowProcess"/>
    <dgm:cxn modelId="{F31F1C7C-2FF0-4630-ADB3-F7947C900F84}" type="presParOf" srcId="{FADE3EC0-9543-4BDB-8457-ABA9E9DEE8AB}" destId="{55EF21FA-5975-4F88-B93A-F20261335560}" srcOrd="0" destOrd="0" presId="urn:microsoft.com/office/officeart/2009/layout/CircleArrowProcess"/>
    <dgm:cxn modelId="{840C05CA-952D-446F-A16F-09433BEB57C9}" type="presParOf" srcId="{C9EF907D-E3DA-4ACB-BA28-3C3B1FF897B4}" destId="{DB14BC49-1E13-4092-9388-72B7EDF83C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E1286-B730-440D-803B-E573ABD2B790}">
      <dsp:nvSpPr>
        <dsp:cNvPr id="0" name=""/>
        <dsp:cNvSpPr/>
      </dsp:nvSpPr>
      <dsp:spPr>
        <a:xfrm>
          <a:off x="2046335" y="0"/>
          <a:ext cx="2854254" cy="285468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34ADA-7FF3-4330-889A-3F1F1353F16F}">
      <dsp:nvSpPr>
        <dsp:cNvPr id="0" name=""/>
        <dsp:cNvSpPr/>
      </dsp:nvSpPr>
      <dsp:spPr>
        <a:xfrm>
          <a:off x="2483403" y="915081"/>
          <a:ext cx="1973686" cy="1023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Proof of Concept</a:t>
          </a:r>
        </a:p>
      </dsp:txBody>
      <dsp:txXfrm>
        <a:off x="2483403" y="915081"/>
        <a:ext cx="1973686" cy="1023933"/>
      </dsp:txXfrm>
    </dsp:sp>
    <dsp:sp modelId="{3A2F4214-1EEE-41FE-9714-6B2CB5A8A51C}">
      <dsp:nvSpPr>
        <dsp:cNvPr id="0" name=""/>
        <dsp:cNvSpPr/>
      </dsp:nvSpPr>
      <dsp:spPr>
        <a:xfrm>
          <a:off x="1253576" y="1640230"/>
          <a:ext cx="2854254" cy="285468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5323F-1F82-4F19-8EA8-8D547560591E}">
      <dsp:nvSpPr>
        <dsp:cNvPr id="0" name=""/>
        <dsp:cNvSpPr/>
      </dsp:nvSpPr>
      <dsp:spPr>
        <a:xfrm>
          <a:off x="1766247" y="2549010"/>
          <a:ext cx="1828911" cy="105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 dirty="0"/>
            <a:t>Real Time Deployment</a:t>
          </a:r>
        </a:p>
      </dsp:txBody>
      <dsp:txXfrm>
        <a:off x="1766247" y="2549010"/>
        <a:ext cx="1828911" cy="1055512"/>
      </dsp:txXfrm>
    </dsp:sp>
    <dsp:sp modelId="{55EF21FA-5975-4F88-B93A-F20261335560}">
      <dsp:nvSpPr>
        <dsp:cNvPr id="0" name=""/>
        <dsp:cNvSpPr/>
      </dsp:nvSpPr>
      <dsp:spPr>
        <a:xfrm>
          <a:off x="2249483" y="3476743"/>
          <a:ext cx="2452246" cy="245322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4BC49-1E13-4092-9388-72B7EDF83C34}">
      <dsp:nvSpPr>
        <dsp:cNvPr id="0" name=""/>
        <dsp:cNvSpPr/>
      </dsp:nvSpPr>
      <dsp:spPr>
        <a:xfrm>
          <a:off x="2528385" y="4160452"/>
          <a:ext cx="1891227" cy="1136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 dirty="0"/>
            <a:t>Application Development</a:t>
          </a:r>
        </a:p>
      </dsp:txBody>
      <dsp:txXfrm>
        <a:off x="2528385" y="4160452"/>
        <a:ext cx="1891227" cy="1136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2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1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2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4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6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91CF2-E9C5-4E8C-9C81-68644594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47187"/>
            <a:ext cx="10571998" cy="41890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500" dirty="0"/>
              <a:t>Indoor Positioning using </a:t>
            </a:r>
            <a:br>
              <a:rPr lang="en-US" sz="5500" dirty="0"/>
            </a:br>
            <a:r>
              <a:rPr lang="en-US" sz="5500" dirty="0"/>
              <a:t>Ultra-Wideband Ranging Systems</a:t>
            </a:r>
            <a:br>
              <a:rPr lang="en-US" sz="5500" dirty="0"/>
            </a:br>
            <a:br>
              <a:rPr lang="en-US" sz="5500" dirty="0"/>
            </a:br>
            <a:r>
              <a:rPr lang="en-US" sz="3300" dirty="0"/>
              <a:t>ENGO 500: Trilateration Nation</a:t>
            </a:r>
            <a:br>
              <a:rPr lang="en-US" sz="6000" dirty="0"/>
            </a:br>
            <a:endParaRPr lang="en-US" sz="55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9803DDD-AD13-453A-ABC6-D18D2FF5F5F9}"/>
              </a:ext>
            </a:extLst>
          </p:cNvPr>
          <p:cNvSpPr txBox="1">
            <a:spLocks/>
          </p:cNvSpPr>
          <p:nvPr/>
        </p:nvSpPr>
        <p:spPr>
          <a:xfrm>
            <a:off x="484685" y="5650448"/>
            <a:ext cx="7766363" cy="13499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Char char="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FA581B-9BF9-47A4-A9F3-5C28914E78C9}"/>
              </a:ext>
            </a:extLst>
          </p:cNvPr>
          <p:cNvSpPr/>
          <p:nvPr/>
        </p:nvSpPr>
        <p:spPr>
          <a:xfrm>
            <a:off x="242342" y="5354200"/>
            <a:ext cx="1170731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Team Members: Paul Gratton, Jamie Horrelt, Kate </a:t>
            </a:r>
            <a:r>
              <a:rPr lang="en-US" sz="2500" dirty="0" err="1"/>
              <a:t>Pexman</a:t>
            </a:r>
            <a:r>
              <a:rPr lang="en-US" sz="2500" dirty="0"/>
              <a:t>, Jeffrey </a:t>
            </a:r>
            <a:r>
              <a:rPr lang="en-US" sz="2500" dirty="0" err="1"/>
              <a:t>Plett</a:t>
            </a:r>
            <a:endParaRPr lang="en-US" sz="2500" dirty="0"/>
          </a:p>
          <a:p>
            <a:pPr algn="ctr"/>
            <a:r>
              <a:rPr lang="en-US" sz="2500" dirty="0"/>
              <a:t>Supervisor: Dr. Kyle O’Keefe </a:t>
            </a:r>
          </a:p>
          <a:p>
            <a:pPr algn="ctr"/>
            <a:r>
              <a:rPr lang="en-US" sz="2500" dirty="0"/>
              <a:t>October 30, 2018</a:t>
            </a:r>
          </a:p>
        </p:txBody>
      </p:sp>
    </p:spTree>
    <p:extLst>
      <p:ext uri="{BB962C8B-B14F-4D97-AF65-F5344CB8AC3E}">
        <p14:creationId xmlns:p14="http://schemas.microsoft.com/office/powerpoint/2010/main" val="129383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77C29-D606-4A6E-88CC-9363BCA06F90}"/>
              </a:ext>
            </a:extLst>
          </p:cNvPr>
          <p:cNvSpPr txBox="1">
            <a:spLocks/>
          </p:cNvSpPr>
          <p:nvPr/>
        </p:nvSpPr>
        <p:spPr>
          <a:xfrm>
            <a:off x="449704" y="2549320"/>
            <a:ext cx="11062742" cy="3289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ABE00-C5AB-4D86-B4E3-22E3438EB49B}"/>
              </a:ext>
            </a:extLst>
          </p:cNvPr>
          <p:cNvSpPr/>
          <p:nvPr/>
        </p:nvSpPr>
        <p:spPr>
          <a:xfrm>
            <a:off x="204865" y="2549320"/>
            <a:ext cx="117822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dirty="0">
                <a:solidFill>
                  <a:srgbClr val="24292E"/>
                </a:solidFill>
              </a:rPr>
              <a:t> [1]“MDEK1001 – </a:t>
            </a:r>
            <a:r>
              <a:rPr lang="en-CA" sz="3000" dirty="0" err="1">
                <a:solidFill>
                  <a:srgbClr val="24292E"/>
                </a:solidFill>
              </a:rPr>
              <a:t>decaWave</a:t>
            </a:r>
            <a:r>
              <a:rPr lang="en-CA" sz="3000" dirty="0">
                <a:solidFill>
                  <a:srgbClr val="24292E"/>
                </a:solidFill>
              </a:rPr>
              <a:t>”, decaWave.com, 2018. [Online].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0485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/>
              <a:t>Project Overview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685901" y="3000328"/>
            <a:ext cx="6234159" cy="25962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Ultra-wideband ranging radios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Real-time location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Android application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AE7C2-CE65-427E-B886-D27F89A6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708" y="2542473"/>
            <a:ext cx="3224033" cy="322403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49935C-83E8-484A-BA0F-A421C2FD9018}"/>
              </a:ext>
            </a:extLst>
          </p:cNvPr>
          <p:cNvCxnSpPr>
            <a:cxnSpLocks/>
          </p:cNvCxnSpPr>
          <p:nvPr/>
        </p:nvCxnSpPr>
        <p:spPr>
          <a:xfrm>
            <a:off x="7156849" y="2602433"/>
            <a:ext cx="0" cy="3391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682D0E-6044-469F-BC04-FF221FB58311}"/>
              </a:ext>
            </a:extLst>
          </p:cNvPr>
          <p:cNvSpPr txBox="1"/>
          <p:nvPr/>
        </p:nvSpPr>
        <p:spPr>
          <a:xfrm>
            <a:off x="8168939" y="5766506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Decawave</a:t>
            </a:r>
            <a:r>
              <a:rPr lang="en-CA" dirty="0"/>
              <a:t> mdek1001 [1]</a:t>
            </a:r>
          </a:p>
        </p:txBody>
      </p:sp>
    </p:spTree>
    <p:extLst>
      <p:ext uri="{BB962C8B-B14F-4D97-AF65-F5344CB8AC3E}">
        <p14:creationId xmlns:p14="http://schemas.microsoft.com/office/powerpoint/2010/main" val="154006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/>
              <a:t>Project Performance Framework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536585" y="3204554"/>
            <a:ext cx="5317660" cy="2582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Improve current position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Improve application user interface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49935C-83E8-484A-BA0F-A421C2FD9018}"/>
              </a:ext>
            </a:extLst>
          </p:cNvPr>
          <p:cNvCxnSpPr>
            <a:cxnSpLocks/>
          </p:cNvCxnSpPr>
          <p:nvPr/>
        </p:nvCxnSpPr>
        <p:spPr>
          <a:xfrm rot="16200000">
            <a:off x="3236586" y="399221"/>
            <a:ext cx="0" cy="540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335FB-D1D1-4EBC-848B-75123C0473AA}"/>
              </a:ext>
            </a:extLst>
          </p:cNvPr>
          <p:cNvSpPr/>
          <p:nvPr/>
        </p:nvSpPr>
        <p:spPr>
          <a:xfrm>
            <a:off x="400003" y="2286001"/>
            <a:ext cx="3616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77C29-D606-4A6E-88CC-9363BCA06F90}"/>
              </a:ext>
            </a:extLst>
          </p:cNvPr>
          <p:cNvSpPr txBox="1">
            <a:spLocks/>
          </p:cNvSpPr>
          <p:nvPr/>
        </p:nvSpPr>
        <p:spPr>
          <a:xfrm>
            <a:off x="6325277" y="3204554"/>
            <a:ext cx="5317660" cy="28619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Statistical testing of position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Subjective user experience testing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51BE99-2EDC-4DFD-868A-C1A54A8AC619}"/>
              </a:ext>
            </a:extLst>
          </p:cNvPr>
          <p:cNvCxnSpPr>
            <a:cxnSpLocks/>
          </p:cNvCxnSpPr>
          <p:nvPr/>
        </p:nvCxnSpPr>
        <p:spPr>
          <a:xfrm>
            <a:off x="6347762" y="3101721"/>
            <a:ext cx="54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15FF63-E53B-427B-8FBA-1F891E79F871}"/>
              </a:ext>
            </a:extLst>
          </p:cNvPr>
          <p:cNvSpPr/>
          <p:nvPr/>
        </p:nvSpPr>
        <p:spPr>
          <a:xfrm>
            <a:off x="6325277" y="2286001"/>
            <a:ext cx="5527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Measurement Criteria</a:t>
            </a:r>
          </a:p>
        </p:txBody>
      </p:sp>
    </p:spTree>
    <p:extLst>
      <p:ext uri="{BB962C8B-B14F-4D97-AF65-F5344CB8AC3E}">
        <p14:creationId xmlns:p14="http://schemas.microsoft.com/office/powerpoint/2010/main" val="221929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/>
              <a:t>Sustainability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536585" y="3204554"/>
            <a:ext cx="5317660" cy="2582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Software/firmware compatibility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Android software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mdek1001 firmware updates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49935C-83E8-484A-BA0F-A421C2FD9018}"/>
              </a:ext>
            </a:extLst>
          </p:cNvPr>
          <p:cNvCxnSpPr>
            <a:cxnSpLocks/>
          </p:cNvCxnSpPr>
          <p:nvPr/>
        </p:nvCxnSpPr>
        <p:spPr>
          <a:xfrm rot="16200000">
            <a:off x="3236586" y="399221"/>
            <a:ext cx="0" cy="540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335FB-D1D1-4EBC-848B-75123C0473AA}"/>
              </a:ext>
            </a:extLst>
          </p:cNvPr>
          <p:cNvSpPr/>
          <p:nvPr/>
        </p:nvSpPr>
        <p:spPr>
          <a:xfrm>
            <a:off x="400003" y="2286001"/>
            <a:ext cx="3616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Maintenance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77C29-D606-4A6E-88CC-9363BCA06F90}"/>
              </a:ext>
            </a:extLst>
          </p:cNvPr>
          <p:cNvSpPr txBox="1">
            <a:spLocks/>
          </p:cNvSpPr>
          <p:nvPr/>
        </p:nvSpPr>
        <p:spPr>
          <a:xfrm>
            <a:off x="6257238" y="3204554"/>
            <a:ext cx="5317660" cy="28619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3200" dirty="0"/>
              <a:t>Position, Location and Navigation (PLAN) research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3200" dirty="0"/>
              <a:t>Future undergraduate / graduate students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51BE99-2EDC-4DFD-868A-C1A54A8AC619}"/>
              </a:ext>
            </a:extLst>
          </p:cNvPr>
          <p:cNvCxnSpPr>
            <a:cxnSpLocks/>
          </p:cNvCxnSpPr>
          <p:nvPr/>
        </p:nvCxnSpPr>
        <p:spPr>
          <a:xfrm>
            <a:off x="6347762" y="3101721"/>
            <a:ext cx="54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15FF63-E53B-427B-8FBA-1F891E79F871}"/>
              </a:ext>
            </a:extLst>
          </p:cNvPr>
          <p:cNvSpPr/>
          <p:nvPr/>
        </p:nvSpPr>
        <p:spPr>
          <a:xfrm>
            <a:off x="6325277" y="2286001"/>
            <a:ext cx="5527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Responsibility</a:t>
            </a:r>
          </a:p>
        </p:txBody>
      </p:sp>
    </p:spTree>
    <p:extLst>
      <p:ext uri="{BB962C8B-B14F-4D97-AF65-F5344CB8AC3E}">
        <p14:creationId xmlns:p14="http://schemas.microsoft.com/office/powerpoint/2010/main" val="71115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/>
              <a:t>Project Issues and Risks</a:t>
            </a:r>
            <a:endParaRPr lang="en-CA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2538B9-9239-4C12-AFCD-8806DB1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56020"/>
              </p:ext>
            </p:extLst>
          </p:nvPr>
        </p:nvGraphicFramePr>
        <p:xfrm>
          <a:off x="313542" y="2750695"/>
          <a:ext cx="11564911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415">
                  <a:extLst>
                    <a:ext uri="{9D8B030D-6E8A-4147-A177-3AD203B41FA5}">
                      <a16:colId xmlns:a16="http://schemas.microsoft.com/office/drawing/2014/main" val="556746561"/>
                    </a:ext>
                  </a:extLst>
                </a:gridCol>
                <a:gridCol w="3432748">
                  <a:extLst>
                    <a:ext uri="{9D8B030D-6E8A-4147-A177-3AD203B41FA5}">
                      <a16:colId xmlns:a16="http://schemas.microsoft.com/office/drawing/2014/main" val="2280058048"/>
                    </a:ext>
                  </a:extLst>
                </a:gridCol>
                <a:gridCol w="3432748">
                  <a:extLst>
                    <a:ext uri="{9D8B030D-6E8A-4147-A177-3AD203B41FA5}">
                      <a16:colId xmlns:a16="http://schemas.microsoft.com/office/drawing/2014/main" val="318511613"/>
                    </a:ext>
                  </a:extLst>
                </a:gridCol>
              </a:tblGrid>
              <a:tr h="76586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Probability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997267"/>
                  </a:ext>
                </a:extLst>
              </a:tr>
              <a:tr h="83230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Software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362932"/>
                  </a:ext>
                </a:extLst>
              </a:tr>
              <a:tr h="7347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Product Reliability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62259"/>
                  </a:ext>
                </a:extLst>
              </a:tr>
              <a:tr h="72712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Project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47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70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4420288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Risk Management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2116C57-4BC6-413D-913C-407F940C2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631448"/>
              </p:ext>
            </p:extLst>
          </p:nvPr>
        </p:nvGraphicFramePr>
        <p:xfrm>
          <a:off x="5586319" y="464013"/>
          <a:ext cx="6154166" cy="592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67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/>
              <a:t>Project Plan</a:t>
            </a:r>
            <a:endParaRPr lang="en-CA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2538B9-9239-4C12-AFCD-8806DB1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38970"/>
              </p:ext>
            </p:extLst>
          </p:nvPr>
        </p:nvGraphicFramePr>
        <p:xfrm>
          <a:off x="313543" y="2369952"/>
          <a:ext cx="11564910" cy="396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028">
                  <a:extLst>
                    <a:ext uri="{9D8B030D-6E8A-4147-A177-3AD203B41FA5}">
                      <a16:colId xmlns:a16="http://schemas.microsoft.com/office/drawing/2014/main" val="556746561"/>
                    </a:ext>
                  </a:extLst>
                </a:gridCol>
                <a:gridCol w="5786204">
                  <a:extLst>
                    <a:ext uri="{9D8B030D-6E8A-4147-A177-3AD203B41FA5}">
                      <a16:colId xmlns:a16="http://schemas.microsoft.com/office/drawing/2014/main" val="3897196084"/>
                    </a:ext>
                  </a:extLst>
                </a:gridCol>
                <a:gridCol w="2337839">
                  <a:extLst>
                    <a:ext uri="{9D8B030D-6E8A-4147-A177-3AD203B41FA5}">
                      <a16:colId xmlns:a16="http://schemas.microsoft.com/office/drawing/2014/main" val="2280058048"/>
                    </a:ext>
                  </a:extLst>
                </a:gridCol>
                <a:gridCol w="2337839">
                  <a:extLst>
                    <a:ext uri="{9D8B030D-6E8A-4147-A177-3AD203B41FA5}">
                      <a16:colId xmlns:a16="http://schemas.microsoft.com/office/drawing/2014/main" val="318511613"/>
                    </a:ext>
                  </a:extLst>
                </a:gridCol>
              </a:tblGrid>
              <a:tr h="56812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WBS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7267"/>
                  </a:ext>
                </a:extLst>
              </a:tr>
              <a:tr h="59247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Initiation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18-09-2018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30-10-2018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62932"/>
                  </a:ext>
                </a:extLst>
              </a:tr>
              <a:tr h="584616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Proof of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31-10-2018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30-11-2018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62259"/>
                  </a:ext>
                </a:extLst>
              </a:tr>
              <a:tr h="62209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Development of Data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01-12-2018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31-01-2019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75970"/>
                  </a:ext>
                </a:extLst>
              </a:tr>
              <a:tr h="98234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Integrate Components into Android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01-02-2019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01-03-2019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98803"/>
                  </a:ext>
                </a:extLst>
              </a:tr>
              <a:tr h="58910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Document and Present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04-03-2019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Spring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8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5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/>
              <a:t>Project Team and Resources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3377213" y="2784834"/>
            <a:ext cx="5317660" cy="2582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Paul Gratton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Jamie Horrelt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Katherine </a:t>
            </a:r>
            <a:r>
              <a:rPr lang="en-US" sz="3200" dirty="0" err="1"/>
              <a:t>Pexman</a:t>
            </a: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Jeffrey </a:t>
            </a:r>
            <a:r>
              <a:rPr lang="en-US" sz="3200" dirty="0" err="1"/>
              <a:t>Plett</a:t>
            </a:r>
            <a:endParaRPr lang="en-US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49935C-83E8-484A-BA0F-A421C2FD9018}"/>
              </a:ext>
            </a:extLst>
          </p:cNvPr>
          <p:cNvCxnSpPr>
            <a:cxnSpLocks/>
          </p:cNvCxnSpPr>
          <p:nvPr/>
        </p:nvCxnSpPr>
        <p:spPr>
          <a:xfrm rot="16200000">
            <a:off x="5357214" y="699501"/>
            <a:ext cx="0" cy="396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335FB-D1D1-4EBC-848B-75123C0473AA}"/>
              </a:ext>
            </a:extLst>
          </p:cNvPr>
          <p:cNvSpPr/>
          <p:nvPr/>
        </p:nvSpPr>
        <p:spPr>
          <a:xfrm>
            <a:off x="3240631" y="1866281"/>
            <a:ext cx="5033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Team Members</a:t>
            </a:r>
          </a:p>
        </p:txBody>
      </p:sp>
      <p:pic>
        <p:nvPicPr>
          <p:cNvPr id="11" name="Picture 5" descr="A person in a blue shirt&#10;&#10;Description generated with very high confidence">
            <a:extLst>
              <a:ext uri="{FF2B5EF4-FFF2-40B4-BE49-F238E27FC236}">
                <a16:creationId xmlns:a16="http://schemas.microsoft.com/office/drawing/2014/main" id="{9E1AAE18-0938-42A1-91BD-3951B846A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06" r="6007" b="37361"/>
          <a:stretch/>
        </p:blipFill>
        <p:spPr>
          <a:xfrm>
            <a:off x="1489453" y="5128409"/>
            <a:ext cx="1863603" cy="1513058"/>
          </a:xfrm>
          <a:prstGeom prst="ellipse">
            <a:avLst/>
          </a:prstGeom>
        </p:spPr>
      </p:pic>
      <p:pic>
        <p:nvPicPr>
          <p:cNvPr id="12" name="Picture 4" descr="https://scontent.fyyc2-1.fna.fbcdn.net/v/t1.15752-9/s2048x2048/44987026_561081291014408_4560458255565848576_n.jpg?_nc_cat=101&amp;_nc_ht=scontent.fyyc2-1.fna&amp;oh=55a9476ad4976f8965816979aa4a9f56&amp;oe=5C3DDA5B">
            <a:extLst>
              <a:ext uri="{FF2B5EF4-FFF2-40B4-BE49-F238E27FC236}">
                <a16:creationId xmlns:a16="http://schemas.microsoft.com/office/drawing/2014/main" id="{FCF62896-0034-46CA-A3C9-400372002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4" r="4869" b="32121"/>
          <a:stretch/>
        </p:blipFill>
        <p:spPr bwMode="auto">
          <a:xfrm>
            <a:off x="61488" y="2049127"/>
            <a:ext cx="1863603" cy="1471414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s://scontent.fyyc2-1.fna.fbcdn.net/v/t1.15752-9/s2048x2048/44979346_323818775064195_6908889877018836992_n.jpg?_nc_cat=108&amp;_nc_ht=scontent.fyyc2-1.fna&amp;oh=7b9c58fb1a22d3a169108113f420de87&amp;oe=5C41BB18">
            <a:extLst>
              <a:ext uri="{FF2B5EF4-FFF2-40B4-BE49-F238E27FC236}">
                <a16:creationId xmlns:a16="http://schemas.microsoft.com/office/drawing/2014/main" id="{E99E6A92-A94F-44E3-9789-ABC14ED28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" b="13454"/>
          <a:stretch/>
        </p:blipFill>
        <p:spPr bwMode="auto">
          <a:xfrm>
            <a:off x="1564150" y="3018634"/>
            <a:ext cx="1654248" cy="1845189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kate pexman">
            <a:extLst>
              <a:ext uri="{FF2B5EF4-FFF2-40B4-BE49-F238E27FC236}">
                <a16:creationId xmlns:a16="http://schemas.microsoft.com/office/drawing/2014/main" id="{6CBE8581-EA9C-4E9B-822F-8245EC2B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4" y="3807103"/>
            <a:ext cx="1469505" cy="1933559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C7B1FC-E48B-4275-96A1-45ED70FE2473}"/>
              </a:ext>
            </a:extLst>
          </p:cNvPr>
          <p:cNvSpPr txBox="1">
            <a:spLocks/>
          </p:cNvSpPr>
          <p:nvPr/>
        </p:nvSpPr>
        <p:spPr>
          <a:xfrm>
            <a:off x="7944201" y="2787334"/>
            <a:ext cx="5317660" cy="2582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Dr. Kyle O’Keefe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Chandra </a:t>
            </a:r>
            <a:r>
              <a:rPr lang="en-US" sz="3200" dirty="0" err="1"/>
              <a:t>Tjhai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Asal</a:t>
            </a:r>
            <a:r>
              <a:rPr lang="en-US" sz="3200" dirty="0"/>
              <a:t> </a:t>
            </a:r>
            <a:r>
              <a:rPr lang="en-US" sz="3200" dirty="0" err="1"/>
              <a:t>Naghdi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Dr. Steve Liang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230BD-09F9-435F-8079-07FC796CF648}"/>
              </a:ext>
            </a:extLst>
          </p:cNvPr>
          <p:cNvCxnSpPr>
            <a:cxnSpLocks/>
          </p:cNvCxnSpPr>
          <p:nvPr/>
        </p:nvCxnSpPr>
        <p:spPr>
          <a:xfrm rot="16200000">
            <a:off x="9924202" y="702001"/>
            <a:ext cx="0" cy="396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DA44-A323-4E1E-BDF4-9899051B24EC}"/>
              </a:ext>
            </a:extLst>
          </p:cNvPr>
          <p:cNvSpPr/>
          <p:nvPr/>
        </p:nvSpPr>
        <p:spPr>
          <a:xfrm>
            <a:off x="7807619" y="1868781"/>
            <a:ext cx="5033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Collaborators</a:t>
            </a:r>
          </a:p>
        </p:txBody>
      </p:sp>
    </p:spTree>
    <p:extLst>
      <p:ext uri="{BB962C8B-B14F-4D97-AF65-F5344CB8AC3E}">
        <p14:creationId xmlns:p14="http://schemas.microsoft.com/office/powerpoint/2010/main" val="115836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Project Benefits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77C29-D606-4A6E-88CC-9363BCA06F90}"/>
              </a:ext>
            </a:extLst>
          </p:cNvPr>
          <p:cNvSpPr txBox="1">
            <a:spLocks/>
          </p:cNvSpPr>
          <p:nvPr/>
        </p:nvSpPr>
        <p:spPr>
          <a:xfrm>
            <a:off x="449704" y="2549320"/>
            <a:ext cx="11062742" cy="3289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Improvement of positioning 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Precise positioning without the use of satellites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Application of indoor positioning in real-time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More flexible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Improvement of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Ex: mining, construction, airport navigation, rescue crews</a:t>
            </a:r>
          </a:p>
        </p:txBody>
      </p:sp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BD909C03-B895-4DC2-9139-E33A4595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0376" y="2675648"/>
            <a:ext cx="2112070" cy="211207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23603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50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2</vt:lpstr>
      <vt:lpstr>Quotable</vt:lpstr>
      <vt:lpstr>Indoor Positioning using  Ultra-Wideband Ranging Systems  ENGO 500: Trilateration Nation </vt:lpstr>
      <vt:lpstr>Project Overview</vt:lpstr>
      <vt:lpstr>Project Performance Framework</vt:lpstr>
      <vt:lpstr>Sustainability</vt:lpstr>
      <vt:lpstr>Project Issues and Risks</vt:lpstr>
      <vt:lpstr>Risk Management</vt:lpstr>
      <vt:lpstr>Project Plan</vt:lpstr>
      <vt:lpstr>Project Team and Resources</vt:lpstr>
      <vt:lpstr>Project Benefits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using  Ultra-Wideband Ranging Systems  ENGO 500: Trilateration Nation</dc:title>
  <dc:creator>Jamie Horrelt</dc:creator>
  <cp:lastModifiedBy>Jamie Horrelt</cp:lastModifiedBy>
  <cp:revision>2</cp:revision>
  <dcterms:created xsi:type="dcterms:W3CDTF">2018-10-30T05:02:27Z</dcterms:created>
  <dcterms:modified xsi:type="dcterms:W3CDTF">2018-10-30T05:10:09Z</dcterms:modified>
</cp:coreProperties>
</file>