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60" r:id="rId1"/>
  </p:sldMasterIdLst>
  <p:notesMasterIdLst>
    <p:notesMasterId r:id="rId31"/>
  </p:notesMasterIdLst>
  <p:handoutMasterIdLst>
    <p:handoutMasterId r:id="rId32"/>
  </p:handoutMasterIdLst>
  <p:sldIdLst>
    <p:sldId id="256" r:id="rId2"/>
    <p:sldId id="267" r:id="rId3"/>
    <p:sldId id="268" r:id="rId4"/>
    <p:sldId id="419" r:id="rId5"/>
    <p:sldId id="479" r:id="rId6"/>
    <p:sldId id="492" r:id="rId7"/>
    <p:sldId id="493" r:id="rId8"/>
    <p:sldId id="494" r:id="rId9"/>
    <p:sldId id="473" r:id="rId10"/>
    <p:sldId id="495" r:id="rId11"/>
    <p:sldId id="505" r:id="rId12"/>
    <p:sldId id="496" r:id="rId13"/>
    <p:sldId id="497" r:id="rId14"/>
    <p:sldId id="436" r:id="rId15"/>
    <p:sldId id="474" r:id="rId16"/>
    <p:sldId id="476" r:id="rId17"/>
    <p:sldId id="475" r:id="rId18"/>
    <p:sldId id="484" r:id="rId19"/>
    <p:sldId id="502" r:id="rId20"/>
    <p:sldId id="485" r:id="rId21"/>
    <p:sldId id="489" r:id="rId22"/>
    <p:sldId id="486" r:id="rId23"/>
    <p:sldId id="500" r:id="rId24"/>
    <p:sldId id="501" r:id="rId25"/>
    <p:sldId id="498" r:id="rId26"/>
    <p:sldId id="503" r:id="rId27"/>
    <p:sldId id="504" r:id="rId28"/>
    <p:sldId id="490" r:id="rId29"/>
    <p:sldId id="488" r:id="rId30"/>
  </p:sldIdLst>
  <p:sldSz cx="9144000" cy="6858000" type="screen4x3"/>
  <p:notesSz cx="6858000" cy="9144000"/>
  <p:embeddedFontLst>
    <p:embeddedFont>
      <p:font typeface="等线" panose="02010600030101010101" pitchFamily="2" charset="-122"/>
      <p:regular r:id="rId33"/>
      <p:bold r:id="rId34"/>
    </p:embeddedFont>
    <p:embeddedFont>
      <p:font typeface="Calibri Light" panose="020F0302020204030204" pitchFamily="34" charset="0"/>
      <p:regular r:id="rId35"/>
      <p:italic r:id="rId36"/>
    </p:embeddedFont>
    <p:embeddedFont>
      <p:font typeface="Calibri" panose="020F0502020204030204" pitchFamily="34" charset="0"/>
      <p:regular r:id="rId37"/>
      <p:bold r:id="rId38"/>
      <p:italic r:id="rId39"/>
      <p:boldItalic r:id="rId40"/>
    </p:embeddedFont>
    <p:embeddedFont>
      <p:font typeface="Cambria Math" panose="02040503050406030204" pitchFamily="18" charset="0"/>
      <p:regular r:id="rId41"/>
    </p:embeddedFont>
    <p:embeddedFont>
      <p:font typeface="微软雅黑" panose="020B0503020204020204" pitchFamily="34" charset="-122"/>
      <p:regular r:id="rId42"/>
      <p:bold r:id="rId43"/>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41309293-5D08-409E-9DBB-4C3C18CFA55D}">
          <p14:sldIdLst>
            <p14:sldId id="256"/>
          </p14:sldIdLst>
        </p14:section>
        <p14:section name="无标题节" id="{55EF1731-690C-4BFE-B37E-15B7AC6FA3D3}">
          <p14:sldIdLst>
            <p14:sldId id="267"/>
          </p14:sldIdLst>
        </p14:section>
        <p14:section name="研究背景" id="{07865BB9-4D18-4958-A051-06D3507636D9}">
          <p14:sldIdLst>
            <p14:sldId id="268"/>
            <p14:sldId id="419"/>
            <p14:sldId id="479"/>
            <p14:sldId id="492"/>
            <p14:sldId id="493"/>
            <p14:sldId id="494"/>
            <p14:sldId id="473"/>
            <p14:sldId id="495"/>
            <p14:sldId id="505"/>
            <p14:sldId id="496"/>
            <p14:sldId id="497"/>
            <p14:sldId id="436"/>
            <p14:sldId id="474"/>
            <p14:sldId id="476"/>
            <p14:sldId id="475"/>
            <p14:sldId id="484"/>
            <p14:sldId id="502"/>
            <p14:sldId id="485"/>
            <p14:sldId id="489"/>
            <p14:sldId id="486"/>
            <p14:sldId id="500"/>
            <p14:sldId id="501"/>
            <p14:sldId id="498"/>
            <p14:sldId id="503"/>
            <p14:sldId id="504"/>
            <p14:sldId id="490"/>
            <p14:sldId id="488"/>
          </p14:sldIdLst>
        </p14:section>
      </p14:sectionLst>
    </p:ext>
    <p:ext uri="{EFAFB233-063F-42B5-8137-9DF3F51BA10A}">
      <p15:sldGuideLst xmlns:p15="http://schemas.microsoft.com/office/powerpoint/2012/main">
        <p15:guide id="2" orient="horz" pos="3952" userDrawn="1">
          <p15:clr>
            <a:srgbClr val="A4A3A4"/>
          </p15:clr>
        </p15:guide>
        <p15:guide id="4" pos="1995" userDrawn="1">
          <p15:clr>
            <a:srgbClr val="A4A3A4"/>
          </p15:clr>
        </p15:guide>
        <p15:guide id="5" pos="5307" userDrawn="1">
          <p15:clr>
            <a:srgbClr val="A4A3A4"/>
          </p15:clr>
        </p15:guide>
        <p15:guide id="8" orient="horz" pos="2500" userDrawn="1">
          <p15:clr>
            <a:srgbClr val="A4A3A4"/>
          </p15:clr>
        </p15:guide>
        <p15:guide id="9" orient="horz" pos="346" userDrawn="1">
          <p15:clr>
            <a:srgbClr val="A4A3A4"/>
          </p15:clr>
        </p15:guide>
        <p15:guide id="10" orient="horz" pos="4110" userDrawn="1">
          <p15:clr>
            <a:srgbClr val="A4A3A4"/>
          </p15:clr>
        </p15:guide>
        <p15:guide id="13" pos="2925" userDrawn="1">
          <p15:clr>
            <a:srgbClr val="A4A3A4"/>
          </p15:clr>
        </p15:guide>
        <p15:guide id="14" orient="horz" pos="845" userDrawn="1">
          <p15:clr>
            <a:srgbClr val="A4A3A4"/>
          </p15:clr>
        </p15:guide>
        <p15:guide id="15" pos="3674" userDrawn="1">
          <p15:clr>
            <a:srgbClr val="A4A3A4"/>
          </p15:clr>
        </p15:guide>
        <p15:guide id="16" pos="1587" userDrawn="1">
          <p15:clr>
            <a:srgbClr val="A4A3A4"/>
          </p15:clr>
        </p15:guide>
        <p15:guide id="17" orient="horz" pos="1207" userDrawn="1">
          <p15:clr>
            <a:srgbClr val="A4A3A4"/>
          </p15:clr>
        </p15:guide>
        <p15:guide id="18" pos="3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6EC"/>
    <a:srgbClr val="B79209"/>
    <a:srgbClr val="0053A3"/>
    <a:srgbClr val="7F7F7F"/>
    <a:srgbClr val="000000"/>
    <a:srgbClr val="0D0D0D"/>
    <a:srgbClr val="FFFFFF"/>
    <a:srgbClr val="0055A2"/>
    <a:srgbClr val="0454A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3866" autoAdjust="0"/>
  </p:normalViewPr>
  <p:slideViewPr>
    <p:cSldViewPr snapToGrid="0" showGuides="1">
      <p:cViewPr varScale="1">
        <p:scale>
          <a:sx n="109" d="100"/>
          <a:sy n="109" d="100"/>
        </p:scale>
        <p:origin x="1254" y="102"/>
      </p:cViewPr>
      <p:guideLst>
        <p:guide orient="horz" pos="3952"/>
        <p:guide pos="1995"/>
        <p:guide pos="5307"/>
        <p:guide orient="horz" pos="2500"/>
        <p:guide orient="horz" pos="346"/>
        <p:guide orient="horz" pos="4110"/>
        <p:guide pos="2925"/>
        <p:guide orient="horz" pos="845"/>
        <p:guide pos="3674"/>
        <p:guide pos="1587"/>
        <p:guide orient="horz" pos="1207"/>
        <p:guide pos="317"/>
      </p:guideLst>
    </p:cSldViewPr>
  </p:slideViewPr>
  <p:outlineViewPr>
    <p:cViewPr>
      <p:scale>
        <a:sx n="33" d="100"/>
        <a:sy n="33" d="100"/>
      </p:scale>
      <p:origin x="0" y="-3912"/>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EEDA2-56D2-4257-96CF-F40D5C4D2C88}" type="datetimeFigureOut">
              <a:rPr lang="zh-CN" altLang="en-US" smtClean="0"/>
              <a:t>2018/5/22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BE2660-7F0E-47A4-AF62-A0F6C97FC1B4}" type="slidenum">
              <a:rPr lang="zh-CN" altLang="en-US" smtClean="0"/>
              <a:t>‹#›</a:t>
            </a:fld>
            <a:endParaRPr lang="zh-CN" altLang="en-US"/>
          </a:p>
        </p:txBody>
      </p:sp>
    </p:spTree>
    <p:extLst>
      <p:ext uri="{BB962C8B-B14F-4D97-AF65-F5344CB8AC3E}">
        <p14:creationId xmlns:p14="http://schemas.microsoft.com/office/powerpoint/2010/main" val="101396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8B88D-4F4A-4C41-9A53-B7D476161D1E}" type="datetimeFigureOut">
              <a:rPr lang="zh-CN" altLang="en-US" smtClean="0"/>
              <a:t>2018/5/22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64F1A-C0EB-439A-B4B2-A57A3FEAB2FB}" type="slidenum">
              <a:rPr lang="zh-CN" altLang="en-US" smtClean="0"/>
              <a:t>‹#›</a:t>
            </a:fld>
            <a:endParaRPr lang="zh-CN" altLang="en-US"/>
          </a:p>
        </p:txBody>
      </p:sp>
    </p:spTree>
    <p:extLst>
      <p:ext uri="{BB962C8B-B14F-4D97-AF65-F5344CB8AC3E}">
        <p14:creationId xmlns:p14="http://schemas.microsoft.com/office/powerpoint/2010/main" val="3411807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主要研究内容是基于</a:t>
            </a:r>
            <a:r>
              <a:rPr lang="en-US" altLang="zh-CN" sz="1200" kern="1200" dirty="0">
                <a:solidFill>
                  <a:schemeClr val="tx1"/>
                </a:solidFill>
                <a:effectLst/>
                <a:latin typeface="+mn-lt"/>
                <a:ea typeface="+mn-ea"/>
                <a:cs typeface="+mn-cs"/>
              </a:rPr>
              <a:t> Multi-view </a:t>
            </a:r>
            <a:r>
              <a:rPr lang="zh-CN" altLang="zh-CN" sz="1200" kern="1200" dirty="0">
                <a:solidFill>
                  <a:schemeClr val="tx1"/>
                </a:solidFill>
                <a:effectLst/>
                <a:latin typeface="+mn-lt"/>
                <a:ea typeface="+mn-ea"/>
                <a:cs typeface="+mn-cs"/>
              </a:rPr>
              <a:t>学习与因果发现技术结合的方法，研究</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适用于一般住院病人</a:t>
            </a:r>
            <a:r>
              <a:rPr lang="zh-CN" altLang="en-US" sz="1200" kern="1200" dirty="0">
                <a:solidFill>
                  <a:schemeClr val="tx1"/>
                </a:solidFill>
                <a:effectLst/>
                <a:latin typeface="+mn-lt"/>
                <a:ea typeface="+mn-ea"/>
                <a:cs typeface="+mn-cs"/>
              </a:rPr>
              <a:t>急性肾损伤</a:t>
            </a:r>
            <a:r>
              <a:rPr lang="zh-CN" altLang="zh-CN" sz="1200" kern="1200" dirty="0">
                <a:solidFill>
                  <a:schemeClr val="tx1"/>
                </a:solidFill>
                <a:effectLst/>
                <a:latin typeface="+mn-lt"/>
                <a:ea typeface="+mn-ea"/>
                <a:cs typeface="+mn-cs"/>
              </a:rPr>
              <a:t>风险预测</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的分析</a:t>
            </a:r>
            <a:r>
              <a:rPr lang="zh-CN" altLang="zh-CN" sz="1200" kern="1200" dirty="0">
                <a:solidFill>
                  <a:schemeClr val="tx1"/>
                </a:solidFill>
                <a:effectLst/>
                <a:latin typeface="+mn-lt"/>
                <a:ea typeface="+mn-ea"/>
                <a:cs typeface="+mn-cs"/>
              </a:rPr>
              <a:t>方法</a:t>
            </a: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0</a:t>
            </a:fld>
            <a:endParaRPr lang="zh-CN" altLang="en-US"/>
          </a:p>
        </p:txBody>
      </p:sp>
    </p:spTree>
    <p:extLst>
      <p:ext uri="{BB962C8B-B14F-4D97-AF65-F5344CB8AC3E}">
        <p14:creationId xmlns:p14="http://schemas.microsoft.com/office/powerpoint/2010/main" val="156702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9</a:t>
            </a:fld>
            <a:endParaRPr lang="zh-CN" altLang="en-US"/>
          </a:p>
        </p:txBody>
      </p:sp>
    </p:spTree>
    <p:extLst>
      <p:ext uri="{BB962C8B-B14F-4D97-AF65-F5344CB8AC3E}">
        <p14:creationId xmlns:p14="http://schemas.microsoft.com/office/powerpoint/2010/main" val="97839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10</a:t>
            </a:fld>
            <a:endParaRPr lang="zh-CN" altLang="en-US"/>
          </a:p>
        </p:txBody>
      </p:sp>
    </p:spTree>
    <p:extLst>
      <p:ext uri="{BB962C8B-B14F-4D97-AF65-F5344CB8AC3E}">
        <p14:creationId xmlns:p14="http://schemas.microsoft.com/office/powerpoint/2010/main" val="371144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11</a:t>
            </a:fld>
            <a:endParaRPr lang="zh-CN" altLang="en-US"/>
          </a:p>
        </p:txBody>
      </p:sp>
    </p:spTree>
    <p:extLst>
      <p:ext uri="{BB962C8B-B14F-4D97-AF65-F5344CB8AC3E}">
        <p14:creationId xmlns:p14="http://schemas.microsoft.com/office/powerpoint/2010/main" val="47005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12</a:t>
            </a:fld>
            <a:endParaRPr lang="zh-CN" altLang="en-US"/>
          </a:p>
        </p:txBody>
      </p:sp>
    </p:spTree>
    <p:extLst>
      <p:ext uri="{BB962C8B-B14F-4D97-AF65-F5344CB8AC3E}">
        <p14:creationId xmlns:p14="http://schemas.microsoft.com/office/powerpoint/2010/main" val="42507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13</a:t>
            </a:fld>
            <a:endParaRPr lang="zh-CN" altLang="en-US"/>
          </a:p>
        </p:txBody>
      </p:sp>
    </p:spTree>
    <p:extLst>
      <p:ext uri="{BB962C8B-B14F-4D97-AF65-F5344CB8AC3E}">
        <p14:creationId xmlns:p14="http://schemas.microsoft.com/office/powerpoint/2010/main" val="61333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14</a:t>
            </a:fld>
            <a:endParaRPr lang="zh-CN" altLang="en-US"/>
          </a:p>
        </p:txBody>
      </p:sp>
    </p:spTree>
    <p:extLst>
      <p:ext uri="{BB962C8B-B14F-4D97-AF65-F5344CB8AC3E}">
        <p14:creationId xmlns:p14="http://schemas.microsoft.com/office/powerpoint/2010/main" val="1177107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15</a:t>
            </a:fld>
            <a:endParaRPr lang="zh-CN" altLang="en-US"/>
          </a:p>
        </p:txBody>
      </p:sp>
    </p:spTree>
    <p:extLst>
      <p:ext uri="{BB962C8B-B14F-4D97-AF65-F5344CB8AC3E}">
        <p14:creationId xmlns:p14="http://schemas.microsoft.com/office/powerpoint/2010/main" val="46747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16</a:t>
            </a:fld>
            <a:endParaRPr lang="zh-CN" altLang="en-US"/>
          </a:p>
        </p:txBody>
      </p:sp>
    </p:spTree>
    <p:extLst>
      <p:ext uri="{BB962C8B-B14F-4D97-AF65-F5344CB8AC3E}">
        <p14:creationId xmlns:p14="http://schemas.microsoft.com/office/powerpoint/2010/main" val="343513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17</a:t>
            </a:fld>
            <a:endParaRPr lang="zh-CN" altLang="en-US"/>
          </a:p>
        </p:txBody>
      </p:sp>
    </p:spTree>
    <p:extLst>
      <p:ext uri="{BB962C8B-B14F-4D97-AF65-F5344CB8AC3E}">
        <p14:creationId xmlns:p14="http://schemas.microsoft.com/office/powerpoint/2010/main" val="4285808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18</a:t>
            </a:fld>
            <a:endParaRPr lang="zh-CN" altLang="en-US"/>
          </a:p>
        </p:txBody>
      </p:sp>
    </p:spTree>
    <p:extLst>
      <p:ext uri="{BB962C8B-B14F-4D97-AF65-F5344CB8AC3E}">
        <p14:creationId xmlns:p14="http://schemas.microsoft.com/office/powerpoint/2010/main" val="94461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C64F1A-C0EB-439A-B4B2-A57A3FEAB2FB}" type="slidenum">
              <a:rPr lang="zh-CN" altLang="en-US" smtClean="0"/>
              <a:t>1</a:t>
            </a:fld>
            <a:endParaRPr lang="zh-CN" altLang="en-US"/>
          </a:p>
        </p:txBody>
      </p:sp>
    </p:spTree>
    <p:extLst>
      <p:ext uri="{BB962C8B-B14F-4D97-AF65-F5344CB8AC3E}">
        <p14:creationId xmlns:p14="http://schemas.microsoft.com/office/powerpoint/2010/main" val="129854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19</a:t>
            </a:fld>
            <a:endParaRPr lang="zh-CN" altLang="en-US"/>
          </a:p>
        </p:txBody>
      </p:sp>
    </p:spTree>
    <p:extLst>
      <p:ext uri="{BB962C8B-B14F-4D97-AF65-F5344CB8AC3E}">
        <p14:creationId xmlns:p14="http://schemas.microsoft.com/office/powerpoint/2010/main" val="1468745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20</a:t>
            </a:fld>
            <a:endParaRPr lang="zh-CN" altLang="en-US"/>
          </a:p>
        </p:txBody>
      </p:sp>
    </p:spTree>
    <p:extLst>
      <p:ext uri="{BB962C8B-B14F-4D97-AF65-F5344CB8AC3E}">
        <p14:creationId xmlns:p14="http://schemas.microsoft.com/office/powerpoint/2010/main" val="3760082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21</a:t>
            </a:fld>
            <a:endParaRPr lang="zh-CN" altLang="en-US"/>
          </a:p>
        </p:txBody>
      </p:sp>
    </p:spTree>
    <p:extLst>
      <p:ext uri="{BB962C8B-B14F-4D97-AF65-F5344CB8AC3E}">
        <p14:creationId xmlns:p14="http://schemas.microsoft.com/office/powerpoint/2010/main" val="2380303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22</a:t>
            </a:fld>
            <a:endParaRPr lang="zh-CN" altLang="en-US"/>
          </a:p>
        </p:txBody>
      </p:sp>
    </p:spTree>
    <p:extLst>
      <p:ext uri="{BB962C8B-B14F-4D97-AF65-F5344CB8AC3E}">
        <p14:creationId xmlns:p14="http://schemas.microsoft.com/office/powerpoint/2010/main" val="147167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23</a:t>
            </a:fld>
            <a:endParaRPr lang="zh-CN" altLang="en-US"/>
          </a:p>
        </p:txBody>
      </p:sp>
    </p:spTree>
    <p:extLst>
      <p:ext uri="{BB962C8B-B14F-4D97-AF65-F5344CB8AC3E}">
        <p14:creationId xmlns:p14="http://schemas.microsoft.com/office/powerpoint/2010/main" val="78229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24</a:t>
            </a:fld>
            <a:endParaRPr lang="zh-CN" altLang="en-US"/>
          </a:p>
        </p:txBody>
      </p:sp>
    </p:spTree>
    <p:extLst>
      <p:ext uri="{BB962C8B-B14F-4D97-AF65-F5344CB8AC3E}">
        <p14:creationId xmlns:p14="http://schemas.microsoft.com/office/powerpoint/2010/main" val="42128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25</a:t>
            </a:fld>
            <a:endParaRPr lang="zh-CN" altLang="en-US"/>
          </a:p>
        </p:txBody>
      </p:sp>
    </p:spTree>
    <p:extLst>
      <p:ext uri="{BB962C8B-B14F-4D97-AF65-F5344CB8AC3E}">
        <p14:creationId xmlns:p14="http://schemas.microsoft.com/office/powerpoint/2010/main" val="789469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26</a:t>
            </a:fld>
            <a:endParaRPr lang="zh-CN" altLang="en-US"/>
          </a:p>
        </p:txBody>
      </p:sp>
    </p:spTree>
    <p:extLst>
      <p:ext uri="{BB962C8B-B14F-4D97-AF65-F5344CB8AC3E}">
        <p14:creationId xmlns:p14="http://schemas.microsoft.com/office/powerpoint/2010/main" val="633099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27</a:t>
            </a:fld>
            <a:endParaRPr lang="zh-CN" altLang="en-US"/>
          </a:p>
        </p:txBody>
      </p:sp>
    </p:spTree>
    <p:extLst>
      <p:ext uri="{BB962C8B-B14F-4D97-AF65-F5344CB8AC3E}">
        <p14:creationId xmlns:p14="http://schemas.microsoft.com/office/powerpoint/2010/main" val="456983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以上是我报告的全部内容</a:t>
            </a:r>
          </a:p>
        </p:txBody>
      </p:sp>
      <p:sp>
        <p:nvSpPr>
          <p:cNvPr id="4" name="灯片编号占位符 3"/>
          <p:cNvSpPr>
            <a:spLocks noGrp="1"/>
          </p:cNvSpPr>
          <p:nvPr>
            <p:ph type="sldNum" sz="quarter" idx="10"/>
          </p:nvPr>
        </p:nvSpPr>
        <p:spPr/>
        <p:txBody>
          <a:bodyPr/>
          <a:lstStyle/>
          <a:p>
            <a:fld id="{C5C64F1A-C0EB-439A-B4B2-A57A3FEAB2FB}" type="slidenum">
              <a:rPr lang="zh-CN" altLang="en-US" smtClean="0"/>
              <a:t>28</a:t>
            </a:fld>
            <a:endParaRPr lang="zh-CN" altLang="en-US"/>
          </a:p>
        </p:txBody>
      </p:sp>
    </p:spTree>
    <p:extLst>
      <p:ext uri="{BB962C8B-B14F-4D97-AF65-F5344CB8AC3E}">
        <p14:creationId xmlns:p14="http://schemas.microsoft.com/office/powerpoint/2010/main" val="309996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2</a:t>
            </a:fld>
            <a:endParaRPr lang="zh-CN" altLang="en-US"/>
          </a:p>
        </p:txBody>
      </p:sp>
    </p:spTree>
    <p:extLst>
      <p:ext uri="{BB962C8B-B14F-4D97-AF65-F5344CB8AC3E}">
        <p14:creationId xmlns:p14="http://schemas.microsoft.com/office/powerpoint/2010/main" val="311322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3</a:t>
            </a:fld>
            <a:endParaRPr lang="zh-CN" altLang="en-US"/>
          </a:p>
        </p:txBody>
      </p:sp>
    </p:spTree>
    <p:extLst>
      <p:ext uri="{BB962C8B-B14F-4D97-AF65-F5344CB8AC3E}">
        <p14:creationId xmlns:p14="http://schemas.microsoft.com/office/powerpoint/2010/main" val="21352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4</a:t>
            </a:fld>
            <a:endParaRPr lang="zh-CN" altLang="en-US"/>
          </a:p>
        </p:txBody>
      </p:sp>
    </p:spTree>
    <p:extLst>
      <p:ext uri="{BB962C8B-B14F-4D97-AF65-F5344CB8AC3E}">
        <p14:creationId xmlns:p14="http://schemas.microsoft.com/office/powerpoint/2010/main" val="148582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5</a:t>
            </a:fld>
            <a:endParaRPr lang="zh-CN" altLang="en-US"/>
          </a:p>
        </p:txBody>
      </p:sp>
    </p:spTree>
    <p:extLst>
      <p:ext uri="{BB962C8B-B14F-4D97-AF65-F5344CB8AC3E}">
        <p14:creationId xmlns:p14="http://schemas.microsoft.com/office/powerpoint/2010/main" val="290081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6</a:t>
            </a:fld>
            <a:endParaRPr lang="zh-CN" altLang="en-US"/>
          </a:p>
        </p:txBody>
      </p:sp>
    </p:spTree>
    <p:extLst>
      <p:ext uri="{BB962C8B-B14F-4D97-AF65-F5344CB8AC3E}">
        <p14:creationId xmlns:p14="http://schemas.microsoft.com/office/powerpoint/2010/main" val="180082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7</a:t>
            </a:fld>
            <a:endParaRPr lang="zh-CN" altLang="en-US"/>
          </a:p>
        </p:txBody>
      </p:sp>
    </p:spTree>
    <p:extLst>
      <p:ext uri="{BB962C8B-B14F-4D97-AF65-F5344CB8AC3E}">
        <p14:creationId xmlns:p14="http://schemas.microsoft.com/office/powerpoint/2010/main" val="231223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fld id="{C5C64F1A-C0EB-439A-B4B2-A57A3FEAB2FB}" type="slidenum">
              <a:rPr lang="zh-CN" altLang="en-US" smtClean="0"/>
              <a:t>8</a:t>
            </a:fld>
            <a:endParaRPr lang="zh-CN" altLang="en-US"/>
          </a:p>
        </p:txBody>
      </p:sp>
    </p:spTree>
    <p:extLst>
      <p:ext uri="{BB962C8B-B14F-4D97-AF65-F5344CB8AC3E}">
        <p14:creationId xmlns:p14="http://schemas.microsoft.com/office/powerpoint/2010/main" val="190639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pPr>
              <a:defRPr/>
            </a:pPr>
            <a:fld id="{922E14AB-F9CD-4C5D-8160-F0EFEB8AF0BD}" type="slidenum">
              <a:rPr lang="zh-CN" altLang="en-US" smtClean="0"/>
              <a:pPr>
                <a:defRPr/>
              </a:pPr>
              <a:t>‹#›</a:t>
            </a:fld>
            <a:r>
              <a:rPr lang="en-US" altLang="zh-CN" dirty="0" smtClean="0"/>
              <a:t>/35</a:t>
            </a:r>
          </a:p>
        </p:txBody>
      </p:sp>
    </p:spTree>
    <p:extLst>
      <p:ext uri="{BB962C8B-B14F-4D97-AF65-F5344CB8AC3E}">
        <p14:creationId xmlns:p14="http://schemas.microsoft.com/office/powerpoint/2010/main" val="12614253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sz="1800">
                <a:latin typeface="Times New Roman" panose="02020603050405020304" pitchFamily="18" charset="0"/>
                <a:cs typeface="Times New Roman" panose="02020603050405020304" pitchFamily="18" charset="0"/>
              </a:defRPr>
            </a:lvl1pPr>
          </a:lstStyle>
          <a:p>
            <a:pPr>
              <a:defRPr/>
            </a:pPr>
            <a:fld id="{04B07AF5-4105-4593-AB8B-3B971CE4A214}"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6273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sz="1800">
                <a:latin typeface="Times New Roman" panose="02020603050405020304" pitchFamily="18" charset="0"/>
                <a:cs typeface="Times New Roman" panose="02020603050405020304" pitchFamily="18" charset="0"/>
              </a:defRPr>
            </a:lvl1pPr>
          </a:lstStyle>
          <a:p>
            <a:pPr>
              <a:defRPr/>
            </a:pPr>
            <a:fld id="{1CA54ED5-2F0E-4E13-8640-C19CD82B94B6}"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27044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158" name="灯片编号占位符 157"/>
          <p:cNvSpPr>
            <a:spLocks noGrp="1"/>
          </p:cNvSpPr>
          <p:nvPr>
            <p:ph type="sldNum" sz="quarter" idx="12"/>
          </p:nvPr>
        </p:nvSpPr>
        <p:spPr/>
        <p:txBody>
          <a:bodyPr/>
          <a:lstStyle>
            <a:lvl1pPr>
              <a:defRPr sz="1800" b="0">
                <a:latin typeface="Times New Roman" panose="02020603050405020304" pitchFamily="18" charset="0"/>
                <a:cs typeface="Times New Roman" panose="02020603050405020304" pitchFamily="18" charset="0"/>
              </a:defRPr>
            </a:lvl1pPr>
          </a:lstStyle>
          <a:p>
            <a:pPr>
              <a:defRPr/>
            </a:pPr>
            <a:fld id="{1629B727-B1F6-49A3-A6A6-D12578711D17}"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2152779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38" name="灯片编号占位符 37"/>
          <p:cNvSpPr>
            <a:spLocks noGrp="1"/>
          </p:cNvSpPr>
          <p:nvPr>
            <p:ph type="sldNum" sz="quarter" idx="12"/>
          </p:nvPr>
        </p:nvSpPr>
        <p:spPr/>
        <p:txBody>
          <a:bodyPr/>
          <a:lstStyle>
            <a:lvl1pPr>
              <a:defRPr sz="1800" b="0">
                <a:latin typeface="Times New Roman" panose="02020603050405020304" pitchFamily="18" charset="0"/>
                <a:cs typeface="Times New Roman" panose="02020603050405020304" pitchFamily="18" charset="0"/>
              </a:defRPr>
            </a:lvl1pPr>
          </a:lstStyle>
          <a:p>
            <a:pPr>
              <a:defRPr/>
            </a:pPr>
            <a:fld id="{1629B727-B1F6-49A3-A6A6-D12578711D17}"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13313720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sz="1800" b="0">
                <a:latin typeface="Times New Roman" panose="02020603050405020304" pitchFamily="18" charset="0"/>
                <a:cs typeface="Times New Roman" panose="02020603050405020304" pitchFamily="18" charset="0"/>
              </a:defRPr>
            </a:lvl1pPr>
          </a:lstStyle>
          <a:p>
            <a:pPr>
              <a:defRPr/>
            </a:pPr>
            <a:fld id="{42D3B5C7-8DAD-4A63-A233-7CC666E3B8B3}"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8562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a:xfrm>
            <a:off x="6459141" y="6356350"/>
            <a:ext cx="2057400" cy="365125"/>
          </a:xfrm>
        </p:spPr>
        <p:txBody>
          <a:bodyPr/>
          <a:lstStyle>
            <a:lvl1pPr>
              <a:defRPr sz="1800" b="0">
                <a:latin typeface="Times New Roman" panose="02020603050405020304" pitchFamily="18" charset="0"/>
                <a:cs typeface="Times New Roman" panose="02020603050405020304" pitchFamily="18" charset="0"/>
              </a:defRPr>
            </a:lvl1pPr>
          </a:lstStyle>
          <a:p>
            <a:pPr>
              <a:defRPr/>
            </a:pPr>
            <a:fld id="{7CF5AFEC-B6AF-4BB4-B400-EE42C4E2DB06}"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88521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sz="1800">
                <a:latin typeface="Times New Roman" panose="02020603050405020304" pitchFamily="18" charset="0"/>
                <a:cs typeface="Times New Roman" panose="02020603050405020304" pitchFamily="18" charset="0"/>
              </a:defRPr>
            </a:lvl1pPr>
          </a:lstStyle>
          <a:p>
            <a:pPr>
              <a:defRPr/>
            </a:pPr>
            <a:fld id="{4425A654-9D40-47DE-B266-E2DE46C0FAFE}"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23753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sz="1800">
                <a:latin typeface="Times New Roman" panose="02020603050405020304" pitchFamily="18" charset="0"/>
                <a:cs typeface="Times New Roman" panose="02020603050405020304" pitchFamily="18" charset="0"/>
              </a:defRPr>
            </a:lvl1pPr>
          </a:lstStyle>
          <a:p>
            <a:pPr>
              <a:defRPr/>
            </a:pPr>
            <a:fld id="{FC33E534-2252-4B82-840D-5E2C1C8100A0}"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31878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sz="1800" b="0">
                <a:latin typeface="Times New Roman" panose="02020603050405020304" pitchFamily="18" charset="0"/>
                <a:cs typeface="Times New Roman" panose="02020603050405020304" pitchFamily="18" charset="0"/>
              </a:defRPr>
            </a:lvl1pPr>
          </a:lstStyle>
          <a:p>
            <a:pPr>
              <a:defRPr/>
            </a:pPr>
            <a:fld id="{0F83DA42-4655-4927-807D-25F0C51E9F93}"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4761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sz="1800">
                <a:latin typeface="Times New Roman" panose="02020603050405020304" pitchFamily="18" charset="0"/>
                <a:cs typeface="Times New Roman" panose="02020603050405020304" pitchFamily="18" charset="0"/>
              </a:defRPr>
            </a:lvl1pPr>
          </a:lstStyle>
          <a:p>
            <a:pPr>
              <a:defRPr/>
            </a:pPr>
            <a:fld id="{6E9B089E-D1B1-485B-B5A6-76D5F2BD1C61}" type="slidenum">
              <a:rPr lang="zh-CN" altLang="en-US" smtClean="0"/>
              <a:pPr>
                <a:defRPr/>
              </a:pPr>
              <a:t>‹#›</a:t>
            </a:fld>
            <a:r>
              <a:rPr lang="en-US" altLang="zh-CN" dirty="0" smtClean="0"/>
              <a:t>/35</a:t>
            </a:r>
            <a:endParaRPr lang="zh-CN" altLang="en-US" dirty="0"/>
          </a:p>
        </p:txBody>
      </p:sp>
    </p:spTree>
    <p:extLst>
      <p:ext uri="{BB962C8B-B14F-4D97-AF65-F5344CB8AC3E}">
        <p14:creationId xmlns:p14="http://schemas.microsoft.com/office/powerpoint/2010/main" val="189975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800" smtClean="0">
                <a:solidFill>
                  <a:srgbClr val="898989"/>
                </a:solidFill>
                <a:latin typeface="Times New Roman" panose="02020603050405020304" pitchFamily="18" charset="0"/>
                <a:cs typeface="Times New Roman" panose="02020603050405020304" pitchFamily="18" charset="0"/>
              </a:defRPr>
            </a:lvl1pPr>
          </a:lstStyle>
          <a:p>
            <a:pPr>
              <a:defRPr/>
            </a:pPr>
            <a:fld id="{1629B727-B1F6-49A3-A6A6-D12578711D17}" type="slidenum">
              <a:rPr lang="zh-CN" altLang="en-US" smtClean="0"/>
              <a:pPr>
                <a:defRPr/>
              </a:pPr>
              <a:t>‹#›</a:t>
            </a:fld>
            <a:r>
              <a:rPr lang="en-US" altLang="zh-CN" dirty="0"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816" r:id="rId1"/>
    <p:sldLayoutId id="2147483825" r:id="rId2"/>
    <p:sldLayoutId id="214748382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33046" y="4360985"/>
            <a:ext cx="8510954" cy="2497015"/>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331429"/>
            <a:ext cx="9064869" cy="122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None/>
            </a:pPr>
            <a:r>
              <a:rPr lang="zh-CN" altLang="en-US" sz="3100" b="1" dirty="0"/>
              <a:t>使用级联多视图</a:t>
            </a:r>
            <a:r>
              <a:rPr lang="zh-CN" altLang="en-US" sz="3100" b="1" dirty="0" smtClean="0"/>
              <a:t>神经网络对</a:t>
            </a:r>
            <a:r>
              <a:rPr lang="zh-CN" altLang="en-US" sz="3100" b="1" dirty="0"/>
              <a:t>胶质瘤</a:t>
            </a:r>
            <a:r>
              <a:rPr lang="zh-CN" altLang="en-US" sz="3100" b="1" dirty="0" smtClean="0"/>
              <a:t>分割</a:t>
            </a:r>
            <a:endParaRPr lang="en-US" altLang="zh-CN" sz="3100" b="1" dirty="0" smtClean="0"/>
          </a:p>
          <a:p>
            <a:pPr algn="ctr" eaLnBrk="1" hangingPunct="1">
              <a:lnSpc>
                <a:spcPct val="125000"/>
              </a:lnSpc>
              <a:spcBef>
                <a:spcPct val="0"/>
              </a:spcBef>
              <a:buNone/>
            </a:pPr>
            <a:r>
              <a:rPr lang="zh-CN" altLang="en-US" sz="3100" b="1" dirty="0" smtClean="0"/>
              <a:t>的</a:t>
            </a:r>
            <a:r>
              <a:rPr lang="zh-CN" altLang="en-US" sz="3100" b="1" dirty="0"/>
              <a:t>方法研究</a:t>
            </a:r>
            <a:endParaRPr lang="en-US" altLang="zh-CN" sz="31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4308231" y="5975838"/>
            <a:ext cx="465362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eaLnBrk="1" hangingPunct="1">
              <a:lnSpc>
                <a:spcPct val="100000"/>
              </a:lnSpc>
              <a:buFontTx/>
              <a:buNone/>
              <a:defRPr sz="2000" b="1">
                <a:solidFill>
                  <a:schemeClr val="bg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sz="2000"/>
            </a:lvl4pPr>
            <a:lvl5pPr marL="2057400" indent="-228600">
              <a:lnSpc>
                <a:spcPct val="90000"/>
              </a:lnSpc>
              <a:spcBef>
                <a:spcPts val="500"/>
              </a:spcBef>
              <a:buFont typeface="Arial" panose="020B0604020202020204" pitchFamily="34" charset="0"/>
              <a:buChar char="•"/>
              <a:defRPr sz="2000"/>
            </a:lvl5pPr>
            <a:lvl6pPr marL="2514600" indent="-228600" eaLnBrk="0" fontAlgn="base" hangingPunct="0">
              <a:lnSpc>
                <a:spcPct val="90000"/>
              </a:lnSpc>
              <a:spcBef>
                <a:spcPts val="500"/>
              </a:spcBef>
              <a:spcAft>
                <a:spcPct val="0"/>
              </a:spcAft>
              <a:buFont typeface="Arial" panose="020B0604020202020204" pitchFamily="34" charset="0"/>
              <a:buChar char="•"/>
              <a:defRPr sz="2000"/>
            </a:lvl6pPr>
            <a:lvl7pPr marL="2971800" indent="-228600" eaLnBrk="0" fontAlgn="base" hangingPunct="0">
              <a:lnSpc>
                <a:spcPct val="90000"/>
              </a:lnSpc>
              <a:spcBef>
                <a:spcPts val="500"/>
              </a:spcBef>
              <a:spcAft>
                <a:spcPct val="0"/>
              </a:spcAft>
              <a:buFont typeface="Arial" panose="020B0604020202020204" pitchFamily="34" charset="0"/>
              <a:buChar char="•"/>
              <a:defRPr sz="2000"/>
            </a:lvl7pPr>
            <a:lvl8pPr marL="3429000" indent="-228600" eaLnBrk="0" fontAlgn="base" hangingPunct="0">
              <a:lnSpc>
                <a:spcPct val="90000"/>
              </a:lnSpc>
              <a:spcBef>
                <a:spcPts val="500"/>
              </a:spcBef>
              <a:spcAft>
                <a:spcPct val="0"/>
              </a:spcAft>
              <a:buFont typeface="Arial" panose="020B0604020202020204" pitchFamily="34" charset="0"/>
              <a:buChar char="•"/>
              <a:defRPr sz="2000"/>
            </a:lvl8pPr>
            <a:lvl9pPr marL="3886200" indent="-228600" eaLnBrk="0" fontAlgn="base" hangingPunct="0">
              <a:lnSpc>
                <a:spcPct val="90000"/>
              </a:lnSpc>
              <a:spcBef>
                <a:spcPts val="500"/>
              </a:spcBef>
              <a:spcAft>
                <a:spcPct val="0"/>
              </a:spcAft>
              <a:buFont typeface="Arial" panose="020B0604020202020204" pitchFamily="34" charset="0"/>
              <a:buChar char="•"/>
              <a:defRPr sz="2000"/>
            </a:lvl9pPr>
          </a:lstStyle>
          <a:p>
            <a:pPr algn="l"/>
            <a:r>
              <a:rPr lang="zh-CN" altLang="en-US" sz="2200" dirty="0" smtClean="0"/>
              <a:t>答辩人：吕增传      导    </a:t>
            </a:r>
            <a:r>
              <a:rPr lang="zh-CN" altLang="en-US" sz="2200" dirty="0"/>
              <a:t>师：龙   舜</a:t>
            </a:r>
          </a:p>
          <a:p>
            <a:pPr algn="l"/>
            <a:endParaRPr lang="en-US" altLang="zh-CN" sz="2200" dirty="0" smtClean="0"/>
          </a:p>
        </p:txBody>
      </p:sp>
    </p:spTree>
  </p:cSld>
  <p:clrMapOvr>
    <a:masterClrMapping/>
  </p:clrMapOvr>
  <mc:AlternateContent xmlns:mc="http://schemas.openxmlformats.org/markup-compatibility/2006" xmlns:p14="http://schemas.microsoft.com/office/powerpoint/2010/main">
    <mc:Choice Requires="p14">
      <p:transition spd="slow" p14:dur="2000" advTm="4278"/>
    </mc:Choice>
    <mc:Fallback xmlns="">
      <p:transition spd="slow" advTm="42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404447" y="565817"/>
            <a:ext cx="8009793" cy="495585"/>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zh-CN" altLang="en-US" sz="2000" b="1" noProof="1">
                <a:latin typeface="Times New Roman" panose="02020603050405020304" pitchFamily="18" charset="0"/>
                <a:cs typeface="Times New Roman" panose="02020603050405020304" pitchFamily="18" charset="0"/>
                <a:sym typeface="+mn-ea"/>
              </a:rPr>
              <a:t>有瘤分块</a:t>
            </a:r>
            <a:r>
              <a:rPr lang="zh-CN" altLang="en-US" sz="2000" b="1" noProof="1" smtClean="0">
                <a:latin typeface="Times New Roman" panose="02020603050405020304" pitchFamily="18" charset="0"/>
                <a:cs typeface="Times New Roman" panose="02020603050405020304" pitchFamily="18" charset="0"/>
                <a:sym typeface="+mn-ea"/>
              </a:rPr>
              <a:t>聚类</a:t>
            </a:r>
            <a:endParaRPr lang="en-US" altLang="zh-CN" sz="2000" noProof="1" smtClean="0">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5978769" y="3783887"/>
            <a:ext cx="2897186" cy="18256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50000"/>
              </a:lnSpc>
            </a:pPr>
            <a:r>
              <a:rPr lang="zh-CN" altLang="en-US" noProof="1">
                <a:latin typeface="Times New Roman" panose="02020603050405020304" pitchFamily="18" charset="0"/>
                <a:cs typeface="Times New Roman" panose="02020603050405020304" pitchFamily="18" charset="0"/>
                <a:sym typeface="+mn-ea"/>
              </a:rPr>
              <a:t>本文把一个立体 </a:t>
            </a:r>
            <a:r>
              <a:rPr lang="en-US" altLang="zh-CN" noProof="1">
                <a:latin typeface="Times New Roman" panose="02020603050405020304" pitchFamily="18" charset="0"/>
                <a:cs typeface="Times New Roman" panose="02020603050405020304" pitchFamily="18" charset="0"/>
                <a:sym typeface="+mn-ea"/>
              </a:rPr>
              <a:t>MR </a:t>
            </a:r>
            <a:r>
              <a:rPr lang="zh-CN" altLang="en-US" noProof="1">
                <a:latin typeface="Times New Roman" panose="02020603050405020304" pitchFamily="18" charset="0"/>
                <a:cs typeface="Times New Roman" panose="02020603050405020304" pitchFamily="18" charset="0"/>
                <a:sym typeface="+mn-ea"/>
              </a:rPr>
              <a:t>图片分成了 </a:t>
            </a:r>
            <a:r>
              <a:rPr lang="en-US" altLang="zh-CN" noProof="1">
                <a:latin typeface="Times New Roman" panose="02020603050405020304" pitchFamily="18" charset="0"/>
                <a:cs typeface="Times New Roman" panose="02020603050405020304" pitchFamily="18" charset="0"/>
                <a:sym typeface="+mn-ea"/>
              </a:rPr>
              <a:t>4x4x4=64 </a:t>
            </a:r>
            <a:r>
              <a:rPr lang="zh-CN" altLang="en-US" noProof="1">
                <a:latin typeface="Times New Roman" panose="02020603050405020304" pitchFamily="18" charset="0"/>
                <a:cs typeface="Times New Roman" panose="02020603050405020304" pitchFamily="18" charset="0"/>
                <a:sym typeface="+mn-ea"/>
              </a:rPr>
              <a:t>块尺寸为 </a:t>
            </a:r>
            <a:r>
              <a:rPr lang="en-US" altLang="zh-CN" noProof="1">
                <a:latin typeface="Times New Roman" panose="02020603050405020304" pitchFamily="18" charset="0"/>
                <a:cs typeface="Times New Roman" panose="02020603050405020304" pitchFamily="18" charset="0"/>
                <a:sym typeface="+mn-ea"/>
              </a:rPr>
              <a:t>38x50x42 </a:t>
            </a:r>
            <a:r>
              <a:rPr lang="zh-CN" altLang="en-US" noProof="1">
                <a:latin typeface="Times New Roman" panose="02020603050405020304" pitchFamily="18" charset="0"/>
                <a:cs typeface="Times New Roman" panose="02020603050405020304" pitchFamily="18" charset="0"/>
                <a:sym typeface="+mn-ea"/>
              </a:rPr>
              <a:t>的小</a:t>
            </a:r>
            <a:r>
              <a:rPr lang="zh-CN" altLang="en-US" noProof="1" smtClean="0">
                <a:latin typeface="Times New Roman" panose="02020603050405020304" pitchFamily="18" charset="0"/>
                <a:cs typeface="Times New Roman" panose="02020603050405020304" pitchFamily="18" charset="0"/>
                <a:sym typeface="+mn-ea"/>
              </a:rPr>
              <a:t>块。</a:t>
            </a:r>
            <a:endParaRPr lang="en-US" altLang="zh-CN" noProof="1" smtClean="0">
              <a:latin typeface="Times New Roman" panose="02020603050405020304" pitchFamily="18" charset="0"/>
              <a:cs typeface="Times New Roman" panose="02020603050405020304" pitchFamily="18" charset="0"/>
              <a:sym typeface="+mn-ea"/>
            </a:endParaRPr>
          </a:p>
          <a:p>
            <a:pPr algn="just">
              <a:lnSpc>
                <a:spcPct val="150000"/>
              </a:lnSpc>
            </a:pPr>
            <a:r>
              <a:rPr lang="zh-CN" altLang="en-US" noProof="1" smtClean="0">
                <a:latin typeface="Times New Roman" panose="02020603050405020304" pitchFamily="18" charset="0"/>
                <a:cs typeface="Times New Roman" panose="02020603050405020304" pitchFamily="18" charset="0"/>
                <a:sym typeface="+mn-ea"/>
              </a:rPr>
              <a:t>（最后有瘤小块为</a:t>
            </a:r>
            <a:r>
              <a:rPr lang="en-US" altLang="zh-CN" noProof="1" smtClean="0">
                <a:latin typeface="Times New Roman" panose="02020603050405020304" pitchFamily="18" charset="0"/>
                <a:cs typeface="Times New Roman" panose="02020603050405020304" pitchFamily="18" charset="0"/>
                <a:sym typeface="+mn-ea"/>
              </a:rPr>
              <a:t>2282</a:t>
            </a:r>
            <a:r>
              <a:rPr lang="zh-CN" altLang="en-US" noProof="1" smtClean="0">
                <a:latin typeface="Times New Roman" panose="02020603050405020304" pitchFamily="18" charset="0"/>
                <a:cs typeface="Times New Roman" panose="02020603050405020304" pitchFamily="18" charset="0"/>
                <a:sym typeface="+mn-ea"/>
              </a:rPr>
              <a:t>）</a:t>
            </a:r>
            <a:endParaRPr lang="en-US" altLang="zh-CN" noProof="1">
              <a:latin typeface="Times New Roman" panose="02020603050405020304" pitchFamily="18" charset="0"/>
              <a:cs typeface="Times New Roman" panose="02020603050405020304" pitchFamily="18" charset="0"/>
              <a:sym typeface="+mn-ea"/>
            </a:endParaRPr>
          </a:p>
        </p:txBody>
      </p:sp>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9</a:t>
            </a:fld>
            <a:r>
              <a:rPr lang="en-US" altLang="zh-CN" smtClean="0"/>
              <a:t>/35</a:t>
            </a:r>
            <a:endParaRPr lang="zh-CN" altLang="en-US" dirty="0"/>
          </a:p>
        </p:txBody>
      </p:sp>
      <p:pic>
        <p:nvPicPr>
          <p:cNvPr id="9" name="图片 8"/>
          <p:cNvPicPr/>
          <p:nvPr/>
        </p:nvPicPr>
        <p:blipFill>
          <a:blip r:embed="rId3"/>
          <a:stretch>
            <a:fillRect/>
          </a:stretch>
        </p:blipFill>
        <p:spPr>
          <a:xfrm>
            <a:off x="6457950" y="1557729"/>
            <a:ext cx="2132135" cy="2114539"/>
          </a:xfrm>
          <a:prstGeom prst="rect">
            <a:avLst/>
          </a:prstGeom>
        </p:spPr>
      </p:pic>
      <p:pic>
        <p:nvPicPr>
          <p:cNvPr id="6" name="图片 5"/>
          <p:cNvPicPr>
            <a:picLocks noChangeAspect="1"/>
          </p:cNvPicPr>
          <p:nvPr/>
        </p:nvPicPr>
        <p:blipFill>
          <a:blip r:embed="rId4"/>
          <a:stretch>
            <a:fillRect/>
          </a:stretch>
        </p:blipFill>
        <p:spPr>
          <a:xfrm>
            <a:off x="404447" y="1440747"/>
            <a:ext cx="5491477" cy="3913767"/>
          </a:xfrm>
          <a:prstGeom prst="rect">
            <a:avLst/>
          </a:prstGeom>
        </p:spPr>
      </p:pic>
    </p:spTree>
    <p:extLst>
      <p:ext uri="{BB962C8B-B14F-4D97-AF65-F5344CB8AC3E}">
        <p14:creationId xmlns:p14="http://schemas.microsoft.com/office/powerpoint/2010/main" val="4141177511"/>
      </p:ext>
    </p:extLst>
  </p:cSld>
  <p:clrMapOvr>
    <a:masterClrMapping/>
  </p:clrMapOvr>
  <mc:AlternateContent xmlns:mc="http://schemas.openxmlformats.org/markup-compatibility/2006" xmlns:p14="http://schemas.microsoft.com/office/powerpoint/2010/main">
    <mc:Choice Requires="p14">
      <p:transition spd="slow" p14:dur="2000" advTm="1002"/>
    </mc:Choice>
    <mc:Fallback xmlns="">
      <p:transition spd="slow" advTm="10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404447" y="565817"/>
            <a:ext cx="8009793" cy="553998"/>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zh-CN" altLang="en-US" sz="2000" b="1" noProof="1">
                <a:latin typeface="Times New Roman" panose="02020603050405020304" pitchFamily="18" charset="0"/>
                <a:cs typeface="Times New Roman" panose="02020603050405020304" pitchFamily="18" charset="0"/>
                <a:sym typeface="+mn-ea"/>
              </a:rPr>
              <a:t>有瘤分块</a:t>
            </a:r>
            <a:r>
              <a:rPr lang="zh-CN" altLang="en-US" sz="2000" b="1" noProof="1" smtClean="0">
                <a:latin typeface="Times New Roman" panose="02020603050405020304" pitchFamily="18" charset="0"/>
                <a:cs typeface="Times New Roman" panose="02020603050405020304" pitchFamily="18" charset="0"/>
                <a:sym typeface="+mn-ea"/>
              </a:rPr>
              <a:t>聚类</a:t>
            </a:r>
            <a:endParaRPr lang="en-US" altLang="zh-CN" sz="2000" noProof="1" smtClean="0">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5897601" y="932346"/>
            <a:ext cx="1754228" cy="4846393"/>
          </a:xfrm>
          <a:prstGeom prst="rect">
            <a:avLst/>
          </a:prstGeom>
        </p:spPr>
      </p:pic>
      <p:sp>
        <p:nvSpPr>
          <p:cNvPr id="8" name="圆角矩形 7"/>
          <p:cNvSpPr/>
          <p:nvPr/>
        </p:nvSpPr>
        <p:spPr>
          <a:xfrm>
            <a:off x="817686" y="2044191"/>
            <a:ext cx="4220305" cy="2902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）用 </a:t>
            </a:r>
            <a:r>
              <a:rPr lang="zh-CN" altLang="en-US" dirty="0">
                <a:latin typeface="Times New Roman" panose="02020603050405020304" pitchFamily="18" charset="0"/>
                <a:cs typeface="Times New Roman" panose="02020603050405020304" pitchFamily="18" charset="0"/>
              </a:rPr>
              <a:t>Keras 深度学习框架中预先训好的 ResNet</a:t>
            </a:r>
            <a:r>
              <a:rPr lang="zh-CN" altLang="en-US" dirty="0" smtClean="0">
                <a:latin typeface="Times New Roman" panose="02020603050405020304" pitchFamily="18" charset="0"/>
                <a:cs typeface="Times New Roman" panose="02020603050405020304" pitchFamily="18" charset="0"/>
              </a:rPr>
              <a:t>50模型</a:t>
            </a:r>
            <a:r>
              <a:rPr lang="zh-CN" altLang="en-US" dirty="0">
                <a:latin typeface="Times New Roman" panose="02020603050405020304" pitchFamily="18" charset="0"/>
                <a:cs typeface="Times New Roman" panose="02020603050405020304" pitchFamily="18" charset="0"/>
              </a:rPr>
              <a:t>提取出全部有瘤</a:t>
            </a:r>
          </a:p>
          <a:p>
            <a:r>
              <a:rPr lang="zh-CN" altLang="en-US" dirty="0">
                <a:latin typeface="Times New Roman" panose="02020603050405020304" pitchFamily="18" charset="0"/>
                <a:cs typeface="Times New Roman" panose="02020603050405020304" pitchFamily="18" charset="0"/>
              </a:rPr>
              <a:t>MR 图片的</a:t>
            </a:r>
            <a:r>
              <a:rPr lang="zh-CN" altLang="en-US" dirty="0" smtClean="0">
                <a:latin typeface="Times New Roman" panose="02020603050405020304" pitchFamily="18" charset="0"/>
                <a:cs typeface="Times New Roman" panose="02020603050405020304" pitchFamily="18" charset="0"/>
              </a:rPr>
              <a:t>特征向量</a:t>
            </a:r>
            <a:r>
              <a:rPr lang="zh-CN" alt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（每个</a:t>
            </a:r>
            <a:r>
              <a:rPr lang="zh-CN" altLang="en-US" b="1" dirty="0">
                <a:solidFill>
                  <a:schemeClr val="accent2">
                    <a:lumMod val="60000"/>
                    <a:lumOff val="40000"/>
                  </a:schemeClr>
                </a:solidFill>
                <a:latin typeface="Times New Roman" panose="02020603050405020304" pitchFamily="18" charset="0"/>
                <a:cs typeface="Times New Roman" panose="02020603050405020304" pitchFamily="18" charset="0"/>
              </a:rPr>
              <a:t>图片特征向量有 2048 </a:t>
            </a:r>
            <a:r>
              <a:rPr lang="zh-CN" alt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维）</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）对</a:t>
            </a:r>
            <a:r>
              <a:rPr lang="zh-CN" altLang="en-US" dirty="0">
                <a:latin typeface="Times New Roman" panose="02020603050405020304" pitchFamily="18" charset="0"/>
                <a:cs typeface="Times New Roman" panose="02020603050405020304" pitchFamily="18" charset="0"/>
              </a:rPr>
              <a:t>所有的高维度的特征向量进行降维得到 2 维</a:t>
            </a:r>
            <a:r>
              <a:rPr lang="zh-CN" altLang="en-US" dirty="0" smtClean="0">
                <a:latin typeface="Times New Roman" panose="02020603050405020304" pitchFamily="18" charset="0"/>
                <a:cs typeface="Times New Roman" panose="02020603050405020304" pitchFamily="18" charset="0"/>
              </a:rPr>
              <a:t>特征向量。</a:t>
            </a:r>
            <a:endParaRPr lang="en-US" altLang="zh-CN" dirty="0" smtClean="0">
              <a:latin typeface="Times New Roman" panose="02020603050405020304" pitchFamily="18" charset="0"/>
              <a:cs typeface="Times New Roman" panose="02020603050405020304" pitchFamily="18" charset="0"/>
            </a:endParaRPr>
          </a:p>
          <a:p>
            <a:r>
              <a:rPr lang="zh-CN" alt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altLang="zh-CN" b="1" dirty="0">
                <a:solidFill>
                  <a:schemeClr val="accent2">
                    <a:lumMod val="60000"/>
                    <a:lumOff val="40000"/>
                  </a:schemeClr>
                </a:solidFill>
                <a:latin typeface="Times New Roman" panose="02020603050405020304" pitchFamily="18" charset="0"/>
                <a:cs typeface="Times New Roman" panose="02020603050405020304" pitchFamily="18" charset="0"/>
              </a:rPr>
              <a:t>2282, 2048</a:t>
            </a:r>
            <a:r>
              <a:rPr lang="zh-CN" alt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altLang="zh-CN" b="1" dirty="0" smtClean="0">
                <a:solidFill>
                  <a:schemeClr val="accent2">
                    <a:lumMod val="60000"/>
                    <a:lumOff val="40000"/>
                  </a:schemeClr>
                </a:solidFill>
                <a:latin typeface="+mn-ea"/>
                <a:cs typeface="Times New Roman" panose="02020603050405020304" pitchFamily="18" charset="0"/>
              </a:rPr>
              <a:t>—&gt;</a:t>
            </a:r>
            <a:r>
              <a:rPr lang="zh-CN" altLang="en-US" b="1"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altLang="zh-CN" b="1" dirty="0">
                <a:solidFill>
                  <a:schemeClr val="accent2">
                    <a:lumMod val="60000"/>
                    <a:lumOff val="40000"/>
                  </a:schemeClr>
                </a:solidFill>
                <a:latin typeface="Times New Roman" panose="02020603050405020304" pitchFamily="18" charset="0"/>
                <a:cs typeface="Times New Roman" panose="02020603050405020304" pitchFamily="18" charset="0"/>
              </a:rPr>
              <a:t>2282, 2</a:t>
            </a:r>
            <a:r>
              <a:rPr lang="zh-CN" altLang="en-US" b="1" dirty="0">
                <a:solidFill>
                  <a:schemeClr val="accent2">
                    <a:lumMod val="60000"/>
                    <a:lumOff val="40000"/>
                  </a:schemeClr>
                </a:solidFill>
                <a:latin typeface="Times New Roman" panose="02020603050405020304" pitchFamily="18" charset="0"/>
                <a:cs typeface="Times New Roman" panose="02020603050405020304" pitchFamily="18" charset="0"/>
              </a:rPr>
              <a:t>）</a:t>
            </a:r>
          </a:p>
        </p:txBody>
      </p:sp>
      <p:sp>
        <p:nvSpPr>
          <p:cNvPr id="10" name="圆角矩形 9"/>
          <p:cNvSpPr/>
          <p:nvPr/>
        </p:nvSpPr>
        <p:spPr>
          <a:xfrm>
            <a:off x="5574566" y="5957800"/>
            <a:ext cx="2400298" cy="43082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50000"/>
              </a:lnSpc>
            </a:pPr>
            <a:r>
              <a:rPr lang="zh-CN" altLang="en-US" noProof="1">
                <a:latin typeface="Times New Roman" panose="02020603050405020304" pitchFamily="18" charset="0"/>
                <a:cs typeface="Times New Roman" panose="02020603050405020304" pitchFamily="18" charset="0"/>
                <a:sym typeface="+mn-ea"/>
              </a:rPr>
              <a:t>有瘤分块聚类流程图</a:t>
            </a:r>
            <a:endParaRPr lang="en-US" altLang="zh-CN" noProof="1">
              <a:latin typeface="Times New Roman" panose="02020603050405020304" pitchFamily="18" charset="0"/>
              <a:cs typeface="Times New Roman" panose="02020603050405020304" pitchFamily="18" charset="0"/>
              <a:sym typeface="+mn-ea"/>
            </a:endParaRPr>
          </a:p>
        </p:txBody>
      </p:sp>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10</a:t>
            </a:fld>
            <a:r>
              <a:rPr lang="en-US" altLang="zh-CN" smtClean="0"/>
              <a:t>/35</a:t>
            </a:r>
            <a:endParaRPr lang="zh-CN" altLang="en-US" dirty="0"/>
          </a:p>
        </p:txBody>
      </p:sp>
    </p:spTree>
    <p:extLst>
      <p:ext uri="{BB962C8B-B14F-4D97-AF65-F5344CB8AC3E}">
        <p14:creationId xmlns:p14="http://schemas.microsoft.com/office/powerpoint/2010/main" val="1648398942"/>
      </p:ext>
    </p:extLst>
  </p:cSld>
  <p:clrMapOvr>
    <a:masterClrMapping/>
  </p:clrMapOvr>
  <mc:AlternateContent xmlns:mc="http://schemas.openxmlformats.org/markup-compatibility/2006" xmlns:p14="http://schemas.microsoft.com/office/powerpoint/2010/main">
    <mc:Choice Requires="p14">
      <p:transition spd="slow" p14:dur="2000" advTm="1002"/>
    </mc:Choice>
    <mc:Fallback xmlns="">
      <p:transition spd="slow" advTm="10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73864" y="1274884"/>
            <a:ext cx="5020903" cy="3683976"/>
          </a:xfrm>
          <a:prstGeom prst="rect">
            <a:avLst/>
          </a:prstGeom>
        </p:spPr>
      </p:pic>
      <p:pic>
        <p:nvPicPr>
          <p:cNvPr id="5" name="图片 4"/>
          <p:cNvPicPr>
            <a:picLocks noChangeAspect="1"/>
          </p:cNvPicPr>
          <p:nvPr/>
        </p:nvPicPr>
        <p:blipFill>
          <a:blip r:embed="rId4"/>
          <a:stretch>
            <a:fillRect/>
          </a:stretch>
        </p:blipFill>
        <p:spPr>
          <a:xfrm>
            <a:off x="5905752" y="1274884"/>
            <a:ext cx="2656237" cy="3630765"/>
          </a:xfrm>
          <a:prstGeom prst="rect">
            <a:avLst/>
          </a:prstGeom>
        </p:spPr>
      </p:pic>
      <p:sp>
        <p:nvSpPr>
          <p:cNvPr id="9" name="圆角矩形 8"/>
          <p:cNvSpPr/>
          <p:nvPr/>
        </p:nvSpPr>
        <p:spPr>
          <a:xfrm>
            <a:off x="1629881" y="5380418"/>
            <a:ext cx="2708871" cy="43082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50000"/>
              </a:lnSpc>
            </a:pPr>
            <a:r>
              <a:rPr lang="zh-CN" altLang="en-US" noProof="1" smtClean="0">
                <a:latin typeface="Times New Roman" panose="02020603050405020304" pitchFamily="18" charset="0"/>
                <a:cs typeface="Times New Roman" panose="02020603050405020304" pitchFamily="18" charset="0"/>
                <a:sym typeface="+mn-ea"/>
              </a:rPr>
              <a:t>  部分图片向量特征数据</a:t>
            </a:r>
            <a:endParaRPr lang="en-US" altLang="zh-CN" noProof="1">
              <a:latin typeface="Times New Roman" panose="02020603050405020304" pitchFamily="18" charset="0"/>
              <a:cs typeface="Times New Roman" panose="02020603050405020304" pitchFamily="18" charset="0"/>
              <a:sym typeface="+mn-ea"/>
            </a:endParaRPr>
          </a:p>
        </p:txBody>
      </p:sp>
      <p:sp>
        <p:nvSpPr>
          <p:cNvPr id="11" name="圆角矩形 10"/>
          <p:cNvSpPr/>
          <p:nvPr/>
        </p:nvSpPr>
        <p:spPr>
          <a:xfrm>
            <a:off x="5952392" y="5177966"/>
            <a:ext cx="2562958" cy="8357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50000"/>
              </a:lnSpc>
            </a:pPr>
            <a:r>
              <a:rPr lang="zh-CN" altLang="en-US" noProof="1">
                <a:latin typeface="Times New Roman" panose="02020603050405020304" pitchFamily="18" charset="0"/>
                <a:cs typeface="Times New Roman" panose="02020603050405020304" pitchFamily="18" charset="0"/>
                <a:sym typeface="+mn-ea"/>
              </a:rPr>
              <a:t>降维之后的部分 </a:t>
            </a:r>
            <a:r>
              <a:rPr lang="en-US" altLang="zh-CN" noProof="1">
                <a:latin typeface="Times New Roman" panose="02020603050405020304" pitchFamily="18" charset="0"/>
                <a:cs typeface="Times New Roman" panose="02020603050405020304" pitchFamily="18" charset="0"/>
                <a:sym typeface="+mn-ea"/>
              </a:rPr>
              <a:t>2 </a:t>
            </a:r>
            <a:r>
              <a:rPr lang="zh-CN" altLang="en-US" noProof="1" smtClean="0">
                <a:latin typeface="Times New Roman" panose="02020603050405020304" pitchFamily="18" charset="0"/>
                <a:cs typeface="Times New Roman" panose="02020603050405020304" pitchFamily="18" charset="0"/>
                <a:sym typeface="+mn-ea"/>
              </a:rPr>
              <a:t>维 向量</a:t>
            </a:r>
            <a:r>
              <a:rPr lang="zh-CN" altLang="en-US" noProof="1">
                <a:latin typeface="Times New Roman" panose="02020603050405020304" pitchFamily="18" charset="0"/>
                <a:cs typeface="Times New Roman" panose="02020603050405020304" pitchFamily="18" charset="0"/>
                <a:sym typeface="+mn-ea"/>
              </a:rPr>
              <a:t>特征数据</a:t>
            </a:r>
            <a:endParaRPr lang="en-US" altLang="zh-CN" noProof="1">
              <a:latin typeface="Times New Roman" panose="02020603050405020304" pitchFamily="18" charset="0"/>
              <a:cs typeface="Times New Roman" panose="02020603050405020304" pitchFamily="18" charset="0"/>
              <a:sym typeface="+mn-ea"/>
            </a:endParaRPr>
          </a:p>
        </p:txBody>
      </p:sp>
      <p:sp>
        <p:nvSpPr>
          <p:cNvPr id="6" name="灯片编号占位符 5"/>
          <p:cNvSpPr>
            <a:spLocks noGrp="1"/>
          </p:cNvSpPr>
          <p:nvPr>
            <p:ph type="sldNum" sz="quarter" idx="12"/>
          </p:nvPr>
        </p:nvSpPr>
        <p:spPr/>
        <p:txBody>
          <a:bodyPr/>
          <a:lstStyle/>
          <a:p>
            <a:pPr>
              <a:defRPr/>
            </a:pPr>
            <a:fld id="{1629B727-B1F6-49A3-A6A6-D12578711D17}" type="slidenum">
              <a:rPr lang="zh-CN" altLang="en-US" smtClean="0"/>
              <a:pPr>
                <a:defRPr/>
              </a:pPr>
              <a:t>11</a:t>
            </a:fld>
            <a:r>
              <a:rPr lang="en-US" altLang="zh-CN" smtClean="0"/>
              <a:t>/35</a:t>
            </a:r>
            <a:endParaRPr lang="zh-CN" altLang="en-US" dirty="0"/>
          </a:p>
        </p:txBody>
      </p:sp>
    </p:spTree>
    <p:extLst>
      <p:ext uri="{BB962C8B-B14F-4D97-AF65-F5344CB8AC3E}">
        <p14:creationId xmlns:p14="http://schemas.microsoft.com/office/powerpoint/2010/main" val="179315739"/>
      </p:ext>
    </p:extLst>
  </p:cSld>
  <p:clrMapOvr>
    <a:masterClrMapping/>
  </p:clrMapOvr>
  <mc:AlternateContent xmlns:mc="http://schemas.openxmlformats.org/markup-compatibility/2006" xmlns:p14="http://schemas.microsoft.com/office/powerpoint/2010/main">
    <mc:Choice Requires="p14">
      <p:transition spd="slow" p14:dur="2000" advTm="1002"/>
    </mc:Choice>
    <mc:Fallback xmlns="">
      <p:transition spd="slow" advTm="100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14241" y="2846070"/>
            <a:ext cx="6493328" cy="3056289"/>
          </a:xfrm>
          <a:prstGeom prst="rect">
            <a:avLst/>
          </a:prstGeom>
        </p:spPr>
      </p:pic>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12</a:t>
            </a:fld>
            <a:r>
              <a:rPr lang="en-US" altLang="zh-CN" dirty="0" smtClean="0"/>
              <a:t>/35</a:t>
            </a:r>
            <a:endParaRPr lang="zh-CN" altLang="en-US" dirty="0"/>
          </a:p>
        </p:txBody>
      </p:sp>
      <p:sp>
        <p:nvSpPr>
          <p:cNvPr id="6" name="矩形 5"/>
          <p:cNvSpPr/>
          <p:nvPr/>
        </p:nvSpPr>
        <p:spPr>
          <a:xfrm>
            <a:off x="1072661" y="681115"/>
            <a:ext cx="6734908" cy="1938992"/>
          </a:xfrm>
          <a:prstGeom prst="rect">
            <a:avLst/>
          </a:prstGeom>
        </p:spPr>
        <p:txBody>
          <a:bodyPr wrap="square">
            <a:spAutoFit/>
          </a:bodyPr>
          <a:lstStyle/>
          <a:p>
            <a:pPr algn="just">
              <a:lnSpc>
                <a:spcPct val="150000"/>
              </a:lnSpc>
            </a:pPr>
            <a:r>
              <a:rPr lang="zh-CN" altLang="en-US" sz="2000" noProof="1">
                <a:latin typeface="Times New Roman" panose="02020603050405020304" pitchFamily="18" charset="0"/>
                <a:cs typeface="Times New Roman" panose="02020603050405020304" pitchFamily="18" charset="0"/>
                <a:sym typeface="+mn-ea"/>
              </a:rPr>
              <a:t>（</a:t>
            </a:r>
            <a:r>
              <a:rPr lang="en-US" altLang="zh-CN" sz="2000" noProof="1">
                <a:latin typeface="Times New Roman" panose="02020603050405020304" pitchFamily="18" charset="0"/>
                <a:cs typeface="Times New Roman" panose="02020603050405020304" pitchFamily="18" charset="0"/>
                <a:sym typeface="+mn-ea"/>
              </a:rPr>
              <a:t>1</a:t>
            </a:r>
            <a:r>
              <a:rPr lang="zh-CN" altLang="en-US" sz="2000" noProof="1">
                <a:latin typeface="Times New Roman" panose="02020603050405020304" pitchFamily="18" charset="0"/>
                <a:cs typeface="Times New Roman" panose="02020603050405020304" pitchFamily="18" charset="0"/>
                <a:sym typeface="+mn-ea"/>
              </a:rPr>
              <a:t>）神经网络训练需要较大的数据量</a:t>
            </a:r>
            <a:endParaRPr lang="en-US" altLang="zh-CN" sz="2000" noProof="1">
              <a:latin typeface="Times New Roman" panose="02020603050405020304" pitchFamily="18" charset="0"/>
              <a:cs typeface="Times New Roman" panose="02020603050405020304" pitchFamily="18" charset="0"/>
              <a:sym typeface="+mn-ea"/>
            </a:endParaRPr>
          </a:p>
          <a:p>
            <a:pPr algn="just">
              <a:lnSpc>
                <a:spcPct val="150000"/>
              </a:lnSpc>
            </a:pPr>
            <a:r>
              <a:rPr lang="zh-CN" altLang="en-US" sz="2000" noProof="1">
                <a:latin typeface="Times New Roman" panose="02020603050405020304" pitchFamily="18" charset="0"/>
                <a:cs typeface="Times New Roman" panose="02020603050405020304" pitchFamily="18" charset="0"/>
                <a:sym typeface="+mn-ea"/>
              </a:rPr>
              <a:t>（</a:t>
            </a:r>
            <a:r>
              <a:rPr lang="en-US" altLang="zh-CN" sz="2000" noProof="1">
                <a:latin typeface="Times New Roman" panose="02020603050405020304" pitchFamily="18" charset="0"/>
                <a:cs typeface="Times New Roman" panose="02020603050405020304" pitchFamily="18" charset="0"/>
                <a:sym typeface="+mn-ea"/>
              </a:rPr>
              <a:t>2</a:t>
            </a:r>
            <a:r>
              <a:rPr lang="zh-CN" altLang="en-US" sz="2000" noProof="1">
                <a:latin typeface="Times New Roman" panose="02020603050405020304" pitchFamily="18" charset="0"/>
                <a:cs typeface="Times New Roman" panose="02020603050405020304" pitchFamily="18" charset="0"/>
                <a:sym typeface="+mn-ea"/>
              </a:rPr>
              <a:t>）</a:t>
            </a:r>
            <a:r>
              <a:rPr lang="en-US" altLang="zh-CN" sz="2000" noProof="1">
                <a:latin typeface="Times New Roman" panose="02020603050405020304" pitchFamily="18" charset="0"/>
                <a:cs typeface="Times New Roman" panose="02020603050405020304" pitchFamily="18" charset="0"/>
                <a:sym typeface="+mn-ea"/>
              </a:rPr>
              <a:t>3D </a:t>
            </a:r>
            <a:r>
              <a:rPr lang="zh-CN" altLang="en-US" sz="2000" noProof="1">
                <a:latin typeface="Times New Roman" panose="02020603050405020304" pitchFamily="18" charset="0"/>
                <a:cs typeface="Times New Roman" panose="02020603050405020304" pitchFamily="18" charset="0"/>
                <a:sym typeface="+mn-ea"/>
              </a:rPr>
              <a:t>图片分块的位置主要也是分为</a:t>
            </a:r>
            <a:r>
              <a:rPr lang="zh-CN" altLang="en-US" sz="2000" b="1" noProof="1">
                <a:solidFill>
                  <a:srgbClr val="1C26EC"/>
                </a:solidFill>
                <a:latin typeface="Times New Roman" panose="02020603050405020304" pitchFamily="18" charset="0"/>
                <a:cs typeface="Times New Roman" panose="02020603050405020304" pitchFamily="18" charset="0"/>
                <a:sym typeface="+mn-ea"/>
              </a:rPr>
              <a:t>中间块和边缘块</a:t>
            </a:r>
            <a:endParaRPr lang="en-US" altLang="zh-CN" sz="2000" b="1" noProof="1">
              <a:solidFill>
                <a:srgbClr val="1C26EC"/>
              </a:solidFill>
              <a:latin typeface="Times New Roman" panose="02020603050405020304" pitchFamily="18" charset="0"/>
              <a:cs typeface="Times New Roman" panose="02020603050405020304" pitchFamily="18" charset="0"/>
              <a:sym typeface="+mn-ea"/>
            </a:endParaRPr>
          </a:p>
          <a:p>
            <a:pPr algn="just">
              <a:lnSpc>
                <a:spcPct val="150000"/>
              </a:lnSpc>
            </a:pPr>
            <a:r>
              <a:rPr lang="zh-CN" altLang="en-US" sz="2000" noProof="1">
                <a:latin typeface="Times New Roman" panose="02020603050405020304" pitchFamily="18" charset="0"/>
                <a:cs typeface="Times New Roman" panose="02020603050405020304" pitchFamily="18" charset="0"/>
                <a:sym typeface="+mn-ea"/>
              </a:rPr>
              <a:t>（</a:t>
            </a:r>
            <a:r>
              <a:rPr lang="en-US" altLang="zh-CN" sz="2000" noProof="1">
                <a:latin typeface="Times New Roman" panose="02020603050405020304" pitchFamily="18" charset="0"/>
                <a:cs typeface="Times New Roman" panose="02020603050405020304" pitchFamily="18" charset="0"/>
                <a:sym typeface="+mn-ea"/>
              </a:rPr>
              <a:t>3</a:t>
            </a:r>
            <a:r>
              <a:rPr lang="zh-CN" altLang="en-US" sz="2000" noProof="1">
                <a:latin typeface="Times New Roman" panose="02020603050405020304" pitchFamily="18" charset="0"/>
                <a:cs typeface="Times New Roman" panose="02020603050405020304" pitchFamily="18" charset="0"/>
                <a:sym typeface="+mn-ea"/>
              </a:rPr>
              <a:t>）边缘块也可以分为背景和大脑区域</a:t>
            </a:r>
            <a:r>
              <a:rPr lang="zh-CN" altLang="en-US" sz="2000" b="1" noProof="1">
                <a:solidFill>
                  <a:srgbClr val="1C26EC"/>
                </a:solidFill>
                <a:latin typeface="Times New Roman" panose="02020603050405020304" pitchFamily="18" charset="0"/>
                <a:cs typeface="Times New Roman" panose="02020603050405020304" pitchFamily="18" charset="0"/>
                <a:sym typeface="+mn-ea"/>
              </a:rPr>
              <a:t>（可分为</a:t>
            </a:r>
            <a:r>
              <a:rPr lang="en-US" altLang="zh-CN" sz="2000" b="1" noProof="1">
                <a:solidFill>
                  <a:srgbClr val="1C26EC"/>
                </a:solidFill>
                <a:latin typeface="Times New Roman" panose="02020603050405020304" pitchFamily="18" charset="0"/>
                <a:cs typeface="Times New Roman" panose="02020603050405020304" pitchFamily="18" charset="0"/>
                <a:sym typeface="+mn-ea"/>
              </a:rPr>
              <a:t>3</a:t>
            </a:r>
            <a:r>
              <a:rPr lang="zh-CN" altLang="en-US" sz="2000" b="1" noProof="1">
                <a:solidFill>
                  <a:srgbClr val="1C26EC"/>
                </a:solidFill>
                <a:latin typeface="Times New Roman" panose="02020603050405020304" pitchFamily="18" charset="0"/>
                <a:cs typeface="Times New Roman" panose="02020603050405020304" pitchFamily="18" charset="0"/>
                <a:sym typeface="+mn-ea"/>
              </a:rPr>
              <a:t>类）</a:t>
            </a:r>
            <a:endParaRPr lang="en-US" altLang="zh-CN" sz="2000" b="1" noProof="1">
              <a:solidFill>
                <a:srgbClr val="1C26EC"/>
              </a:solidFill>
              <a:latin typeface="Times New Roman" panose="02020603050405020304" pitchFamily="18" charset="0"/>
              <a:cs typeface="Times New Roman" panose="02020603050405020304" pitchFamily="18" charset="0"/>
              <a:sym typeface="+mn-ea"/>
            </a:endParaRPr>
          </a:p>
          <a:p>
            <a:pPr algn="just">
              <a:lnSpc>
                <a:spcPct val="150000"/>
              </a:lnSpc>
            </a:pPr>
            <a:r>
              <a:rPr lang="zh-CN" altLang="en-US" sz="2000" noProof="1">
                <a:latin typeface="Times New Roman" panose="02020603050405020304" pitchFamily="18" charset="0"/>
                <a:cs typeface="Times New Roman" panose="02020603050405020304" pitchFamily="18" charset="0"/>
                <a:sym typeface="+mn-ea"/>
              </a:rPr>
              <a:t>（</a:t>
            </a:r>
            <a:r>
              <a:rPr lang="en-US" altLang="zh-CN" sz="2000" noProof="1">
                <a:latin typeface="Times New Roman" panose="02020603050405020304" pitchFamily="18" charset="0"/>
                <a:cs typeface="Times New Roman" panose="02020603050405020304" pitchFamily="18" charset="0"/>
                <a:sym typeface="+mn-ea"/>
              </a:rPr>
              <a:t>4</a:t>
            </a:r>
            <a:r>
              <a:rPr lang="zh-CN" altLang="en-US" sz="2000" noProof="1">
                <a:latin typeface="Times New Roman" panose="02020603050405020304" pitchFamily="18" charset="0"/>
                <a:cs typeface="Times New Roman" panose="02020603050405020304" pitchFamily="18" charset="0"/>
                <a:sym typeface="+mn-ea"/>
              </a:rPr>
              <a:t>）综上所述本文把有瘤分块</a:t>
            </a:r>
            <a:r>
              <a:rPr lang="zh-CN" altLang="en-US" sz="2000" b="1" noProof="1">
                <a:solidFill>
                  <a:srgbClr val="1C26EC"/>
                </a:solidFill>
                <a:latin typeface="Times New Roman" panose="02020603050405020304" pitchFamily="18" charset="0"/>
                <a:cs typeface="Times New Roman" panose="02020603050405020304" pitchFamily="18" charset="0"/>
                <a:sym typeface="+mn-ea"/>
              </a:rPr>
              <a:t>聚类成</a:t>
            </a:r>
            <a:r>
              <a:rPr lang="en-US" altLang="zh-CN" sz="2000" b="1" noProof="1">
                <a:solidFill>
                  <a:srgbClr val="1C26EC"/>
                </a:solidFill>
                <a:latin typeface="Times New Roman" panose="02020603050405020304" pitchFamily="18" charset="0"/>
                <a:cs typeface="Times New Roman" panose="02020603050405020304" pitchFamily="18" charset="0"/>
                <a:sym typeface="+mn-ea"/>
              </a:rPr>
              <a:t>4</a:t>
            </a:r>
            <a:r>
              <a:rPr lang="zh-CN" altLang="en-US" sz="2000" b="1" noProof="1">
                <a:solidFill>
                  <a:srgbClr val="1C26EC"/>
                </a:solidFill>
                <a:latin typeface="Times New Roman" panose="02020603050405020304" pitchFamily="18" charset="0"/>
                <a:cs typeface="Times New Roman" panose="02020603050405020304" pitchFamily="18" charset="0"/>
                <a:sym typeface="+mn-ea"/>
              </a:rPr>
              <a:t>类</a:t>
            </a:r>
            <a:endParaRPr lang="en-US" altLang="zh-CN" sz="2000" b="1" noProof="1">
              <a:solidFill>
                <a:srgbClr val="1C26EC"/>
              </a:solidFill>
              <a:latin typeface="Times New Roman" panose="02020603050405020304" pitchFamily="18" charset="0"/>
              <a:cs typeface="Times New Roman" panose="02020603050405020304" pitchFamily="18" charset="0"/>
              <a:sym typeface="+mn-ea"/>
            </a:endParaRPr>
          </a:p>
        </p:txBody>
      </p:sp>
      <p:sp>
        <p:nvSpPr>
          <p:cNvPr id="3" name="矩形 2"/>
          <p:cNvSpPr/>
          <p:nvPr/>
        </p:nvSpPr>
        <p:spPr>
          <a:xfrm>
            <a:off x="4006907" y="5987644"/>
            <a:ext cx="1107996" cy="507831"/>
          </a:xfrm>
          <a:prstGeom prst="rect">
            <a:avLst/>
          </a:prstGeom>
        </p:spPr>
        <p:txBody>
          <a:bodyPr wrap="none">
            <a:spAutoFit/>
          </a:bodyPr>
          <a:lstStyle/>
          <a:p>
            <a:pPr algn="just">
              <a:lnSpc>
                <a:spcPct val="150000"/>
              </a:lnSpc>
            </a:pPr>
            <a:r>
              <a:rPr lang="zh-CN" altLang="en-US" noProof="1" smtClean="0">
                <a:latin typeface="Times New Roman" panose="02020603050405020304" pitchFamily="18" charset="0"/>
                <a:cs typeface="Times New Roman" panose="02020603050405020304" pitchFamily="18" charset="0"/>
                <a:sym typeface="+mn-ea"/>
              </a:rPr>
              <a:t>聚类结果</a:t>
            </a:r>
            <a:endParaRPr lang="en-US" altLang="zh-CN" b="1" noProof="1">
              <a:solidFill>
                <a:srgbClr val="1C26EC"/>
              </a:solidFill>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424094129"/>
      </p:ext>
    </p:extLst>
  </p:cSld>
  <p:clrMapOvr>
    <a:masterClrMapping/>
  </p:clrMapOvr>
  <mc:AlternateContent xmlns:mc="http://schemas.openxmlformats.org/markup-compatibility/2006" xmlns:p14="http://schemas.microsoft.com/office/powerpoint/2010/main">
    <mc:Choice Requires="p14">
      <p:transition spd="slow" p14:dur="2000" advTm="1002"/>
    </mc:Choice>
    <mc:Fallback xmlns="">
      <p:transition spd="slow" advTm="10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145642" y="1473225"/>
            <a:ext cx="5937056" cy="4880243"/>
          </a:xfrm>
          <a:prstGeom prst="rect">
            <a:avLst/>
          </a:prstGeom>
        </p:spPr>
      </p:pic>
      <p:sp>
        <p:nvSpPr>
          <p:cNvPr id="4" name="圆角矩形 3"/>
          <p:cNvSpPr/>
          <p:nvPr/>
        </p:nvSpPr>
        <p:spPr>
          <a:xfrm>
            <a:off x="571501" y="3464417"/>
            <a:ext cx="1371603" cy="8978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大脑</a:t>
            </a:r>
            <a:r>
              <a:rPr lang="en-US" altLang="zh-CN" dirty="0"/>
              <a:t>MR</a:t>
            </a:r>
            <a:r>
              <a:rPr lang="zh-CN" altLang="en-US" dirty="0"/>
              <a:t>的三种</a:t>
            </a:r>
            <a:r>
              <a:rPr lang="zh-CN" altLang="en-US" dirty="0" smtClean="0"/>
              <a:t>视图</a:t>
            </a:r>
            <a:endParaRPr lang="zh-CN" altLang="en-US" dirty="0"/>
          </a:p>
        </p:txBody>
      </p:sp>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13</a:t>
            </a:fld>
            <a:r>
              <a:rPr lang="en-US" altLang="zh-CN" smtClean="0"/>
              <a:t>/35</a:t>
            </a:r>
            <a:endParaRPr lang="zh-CN" altLang="en-US" dirty="0"/>
          </a:p>
        </p:txBody>
      </p:sp>
      <p:sp>
        <p:nvSpPr>
          <p:cNvPr id="7" name="圆角矩形 6"/>
          <p:cNvSpPr/>
          <p:nvPr/>
        </p:nvSpPr>
        <p:spPr>
          <a:xfrm>
            <a:off x="571501" y="513797"/>
            <a:ext cx="7704627" cy="6386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Wingdings" panose="05000000000000000000" pitchFamily="2" charset="2"/>
              <a:buChar char="Ø"/>
            </a:pPr>
            <a:r>
              <a:rPr lang="zh-CN" altLang="en-US" b="1" noProof="1" smtClean="0">
                <a:latin typeface="Times New Roman" panose="02020603050405020304" pitchFamily="18" charset="0"/>
                <a:cs typeface="Times New Roman" panose="02020603050405020304" pitchFamily="18" charset="0"/>
                <a:sym typeface="+mn-ea"/>
              </a:rPr>
              <a:t>本文使用的网络：</a:t>
            </a:r>
            <a:r>
              <a:rPr lang="zh-CN" altLang="en-US" noProof="1">
                <a:latin typeface="Times New Roman" panose="02020603050405020304" pitchFamily="18" charset="0"/>
                <a:cs typeface="Times New Roman" panose="02020603050405020304" pitchFamily="18" charset="0"/>
                <a:sym typeface="+mn-ea"/>
              </a:rPr>
              <a:t>基于</a:t>
            </a:r>
            <a:r>
              <a:rPr lang="en-US" altLang="zh-CN" noProof="1">
                <a:latin typeface="Times New Roman" panose="02020603050405020304" pitchFamily="18" charset="0"/>
                <a:cs typeface="Times New Roman" panose="02020603050405020304" pitchFamily="18" charset="0"/>
                <a:sym typeface="+mn-ea"/>
              </a:rPr>
              <a:t>Wang G </a:t>
            </a:r>
            <a:r>
              <a:rPr lang="zh-CN" altLang="en-US" noProof="1">
                <a:latin typeface="Times New Roman" panose="02020603050405020304" pitchFamily="18" charset="0"/>
                <a:cs typeface="Times New Roman" panose="02020603050405020304" pitchFamily="18" charset="0"/>
                <a:sym typeface="+mn-ea"/>
              </a:rPr>
              <a:t>等人的级联多视图卷积</a:t>
            </a:r>
            <a:r>
              <a:rPr lang="zh-CN" altLang="en-US" noProof="1" smtClean="0">
                <a:latin typeface="Times New Roman" panose="02020603050405020304" pitchFamily="18" charset="0"/>
                <a:cs typeface="Times New Roman" panose="02020603050405020304" pitchFamily="18" charset="0"/>
                <a:sym typeface="+mn-ea"/>
              </a:rPr>
              <a:t>神经网络</a:t>
            </a:r>
            <a:endParaRPr lang="en-US" altLang="zh-CN" noProof="1">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1556746767"/>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659691" y="1040856"/>
            <a:ext cx="8009793" cy="1938992"/>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第一：该网络根据脑瘤</a:t>
            </a:r>
            <a:r>
              <a:rPr lang="zh-CN" altLang="en-US" sz="2000" dirty="0">
                <a:latin typeface="Times New Roman" panose="02020603050405020304" pitchFamily="18" charset="0"/>
                <a:cs typeface="Times New Roman" panose="02020603050405020304" pitchFamily="18" charset="0"/>
              </a:rPr>
              <a:t>区域划分特点，</a:t>
            </a:r>
            <a:r>
              <a:rPr lang="zh-CN" altLang="zh-CN" sz="2000" dirty="0" smtClean="0">
                <a:latin typeface="Times New Roman" panose="02020603050405020304" pitchFamily="18" charset="0"/>
                <a:cs typeface="Times New Roman" panose="02020603050405020304" pitchFamily="18" charset="0"/>
              </a:rPr>
              <a:t>该</a:t>
            </a:r>
            <a:r>
              <a:rPr lang="zh-CN" altLang="zh-CN" sz="2000" dirty="0">
                <a:latin typeface="Times New Roman" panose="02020603050405020304" pitchFamily="18" charset="0"/>
                <a:cs typeface="Times New Roman" panose="02020603050405020304" pitchFamily="18" charset="0"/>
              </a:rPr>
              <a:t>网络架构用</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个级联</a:t>
            </a:r>
            <a:r>
              <a:rPr lang="zh-CN" altLang="zh-CN" sz="2000" dirty="0" smtClean="0">
                <a:latin typeface="Times New Roman" panose="02020603050405020304" pitchFamily="18" charset="0"/>
                <a:cs typeface="Times New Roman" panose="02020603050405020304" pitchFamily="18" charset="0"/>
              </a:rPr>
              <a:t>网络</a:t>
            </a:r>
            <a:r>
              <a:rPr lang="en-US" altLang="zh-CN" sz="2000" b="1" dirty="0" err="1" smtClean="0">
                <a:latin typeface="Times New Roman" panose="02020603050405020304" pitchFamily="18" charset="0"/>
                <a:cs typeface="Times New Roman" panose="02020603050405020304" pitchFamily="18" charset="0"/>
              </a:rPr>
              <a:t>WNet</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TNet</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和 </a:t>
            </a:r>
            <a:r>
              <a:rPr lang="en-US" altLang="zh-CN" sz="2000" b="1" dirty="0" err="1" smtClean="0">
                <a:latin typeface="Times New Roman" panose="02020603050405020304" pitchFamily="18" charset="0"/>
                <a:cs typeface="Times New Roman" panose="02020603050405020304" pitchFamily="18" charset="0"/>
              </a:rPr>
              <a:t>Enet</a:t>
            </a:r>
            <a:r>
              <a:rPr lang="zh-CN" altLang="en-US" sz="2000" b="1" dirty="0" smtClean="0">
                <a:latin typeface="Times New Roman" panose="02020603050405020304" pitchFamily="18" charset="0"/>
                <a:cs typeface="Times New Roman" panose="02020603050405020304" pitchFamily="18" charset="0"/>
              </a:rPr>
              <a:t>分别针对 </a:t>
            </a:r>
            <a:r>
              <a:rPr lang="en-US" altLang="zh-CN" sz="2000" b="1" dirty="0" smtClean="0">
                <a:latin typeface="Times New Roman" panose="02020603050405020304" pitchFamily="18" charset="0"/>
                <a:cs typeface="Times New Roman" panose="02020603050405020304" pitchFamily="18" charset="0"/>
              </a:rPr>
              <a:t>WT</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TC </a:t>
            </a:r>
            <a:r>
              <a:rPr lang="zh-CN" altLang="en-US" sz="2000" b="1" dirty="0" smtClean="0">
                <a:latin typeface="Times New Roman" panose="02020603050405020304" pitchFamily="18" charset="0"/>
                <a:cs typeface="Times New Roman" panose="02020603050405020304" pitchFamily="18" charset="0"/>
              </a:rPr>
              <a:t>和 </a:t>
            </a:r>
            <a:r>
              <a:rPr lang="en-US" altLang="zh-CN" sz="2000" b="1" dirty="0" smtClean="0">
                <a:latin typeface="Times New Roman" panose="02020603050405020304" pitchFamily="18" charset="0"/>
                <a:cs typeface="Times New Roman" panose="02020603050405020304" pitchFamily="18" charset="0"/>
              </a:rPr>
              <a:t>ET </a:t>
            </a:r>
            <a:r>
              <a:rPr lang="zh-CN" altLang="en-US" sz="2000" b="1" dirty="0" smtClean="0">
                <a:latin typeface="Times New Roman" panose="02020603050405020304" pitchFamily="18" charset="0"/>
                <a:cs typeface="Times New Roman" panose="02020603050405020304" pitchFamily="18" charset="0"/>
              </a:rPr>
              <a:t>部分。</a:t>
            </a:r>
            <a:endParaRPr lang="en-US" altLang="zh-CN" sz="2000" b="1"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第二：在</a:t>
            </a:r>
            <a:r>
              <a:rPr lang="en-US" altLang="zh-CN" sz="2000" dirty="0" smtClean="0">
                <a:latin typeface="Times New Roman" panose="02020603050405020304" pitchFamily="18" charset="0"/>
                <a:cs typeface="Times New Roman" panose="02020603050405020304" pitchFamily="18" charset="0"/>
              </a:rPr>
              <a:t>MR</a:t>
            </a:r>
            <a:r>
              <a:rPr lang="zh-CN" altLang="en-US" sz="2000" dirty="0" smtClean="0">
                <a:latin typeface="Times New Roman" panose="02020603050405020304" pitchFamily="18" charset="0"/>
                <a:cs typeface="Times New Roman" panose="02020603050405020304" pitchFamily="18" charset="0"/>
              </a:rPr>
              <a:t>立体不同视图分别训练一个网络，最后把结果融合。</a:t>
            </a:r>
            <a:endParaRPr lang="en-US" altLang="zh-CN"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第三：使用了残差接连。使得网络层数较深</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pic>
        <p:nvPicPr>
          <p:cNvPr id="7" name="图片 6"/>
          <p:cNvPicPr/>
          <p:nvPr/>
        </p:nvPicPr>
        <p:blipFill>
          <a:blip r:embed="rId3"/>
          <a:stretch>
            <a:fillRect/>
          </a:stretch>
        </p:blipFill>
        <p:spPr>
          <a:xfrm>
            <a:off x="1038029" y="3675244"/>
            <a:ext cx="6971764" cy="1985709"/>
          </a:xfrm>
          <a:prstGeom prst="rect">
            <a:avLst/>
          </a:prstGeom>
        </p:spPr>
      </p:pic>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14</a:t>
            </a:fld>
            <a:r>
              <a:rPr lang="en-US" altLang="zh-CN" smtClean="0"/>
              <a:t>/35</a:t>
            </a:r>
            <a:endParaRPr lang="zh-CN" altLang="en-US" dirty="0"/>
          </a:p>
        </p:txBody>
      </p:sp>
    </p:spTree>
    <p:extLst>
      <p:ext uri="{BB962C8B-B14F-4D97-AF65-F5344CB8AC3E}">
        <p14:creationId xmlns:p14="http://schemas.microsoft.com/office/powerpoint/2010/main" val="2840553069"/>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20"/>
          <p:cNvSpPr>
            <a:spLocks noChangeArrowheads="1"/>
          </p:cNvSpPr>
          <p:nvPr/>
        </p:nvSpPr>
        <p:spPr bwMode="auto">
          <a:xfrm>
            <a:off x="562705" y="979858"/>
            <a:ext cx="803616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DIN Light" charset="0"/>
                <a:ea typeface="方正兰亭中黑_GBK" pitchFamily="2" charset="-122"/>
              </a:defRPr>
            </a:lvl1pPr>
            <a:lvl2pPr>
              <a:defRPr>
                <a:solidFill>
                  <a:schemeClr val="tx1"/>
                </a:solidFill>
                <a:latin typeface="DIN Light" charset="0"/>
                <a:ea typeface="方正兰亭中黑_GBK" pitchFamily="2" charset="-122"/>
              </a:defRPr>
            </a:lvl2pPr>
            <a:lvl3pPr>
              <a:defRPr>
                <a:solidFill>
                  <a:schemeClr val="tx1"/>
                </a:solidFill>
                <a:latin typeface="DIN Light" charset="0"/>
                <a:ea typeface="方正兰亭中黑_GBK" pitchFamily="2" charset="-122"/>
              </a:defRPr>
            </a:lvl3pPr>
            <a:lvl4pPr>
              <a:defRPr>
                <a:solidFill>
                  <a:schemeClr val="tx1"/>
                </a:solidFill>
                <a:latin typeface="DIN Light" charset="0"/>
                <a:ea typeface="方正兰亭中黑_GBK" pitchFamily="2" charset="-122"/>
              </a:defRPr>
            </a:lvl4pPr>
            <a:lvl5pPr>
              <a:defRPr>
                <a:solidFill>
                  <a:schemeClr val="tx1"/>
                </a:solidFill>
                <a:latin typeface="DIN Light" charset="0"/>
                <a:ea typeface="方正兰亭中黑_GBK" pitchFamily="2" charset="-122"/>
              </a:defRPr>
            </a:lvl5pPr>
            <a:lvl6pPr fontAlgn="base">
              <a:spcBef>
                <a:spcPct val="0"/>
              </a:spcBef>
              <a:spcAft>
                <a:spcPct val="0"/>
              </a:spcAft>
              <a:buFont typeface="Arial" panose="020B0604020202020204" pitchFamily="34" charset="0"/>
              <a:defRPr>
                <a:solidFill>
                  <a:schemeClr val="tx1"/>
                </a:solidFill>
                <a:latin typeface="DIN Light" charset="0"/>
                <a:ea typeface="方正兰亭中黑_GBK" pitchFamily="2" charset="-122"/>
              </a:defRPr>
            </a:lvl6pPr>
            <a:lvl7pPr fontAlgn="base">
              <a:spcBef>
                <a:spcPct val="0"/>
              </a:spcBef>
              <a:spcAft>
                <a:spcPct val="0"/>
              </a:spcAft>
              <a:buFont typeface="Arial" panose="020B0604020202020204" pitchFamily="34" charset="0"/>
              <a:defRPr>
                <a:solidFill>
                  <a:schemeClr val="tx1"/>
                </a:solidFill>
                <a:latin typeface="DIN Light" charset="0"/>
                <a:ea typeface="方正兰亭中黑_GBK" pitchFamily="2" charset="-122"/>
              </a:defRPr>
            </a:lvl7pPr>
            <a:lvl8pPr fontAlgn="base">
              <a:spcBef>
                <a:spcPct val="0"/>
              </a:spcBef>
              <a:spcAft>
                <a:spcPct val="0"/>
              </a:spcAft>
              <a:buFont typeface="Arial" panose="020B0604020202020204" pitchFamily="34" charset="0"/>
              <a:defRPr>
                <a:solidFill>
                  <a:schemeClr val="tx1"/>
                </a:solidFill>
                <a:latin typeface="DIN Light" charset="0"/>
                <a:ea typeface="方正兰亭中黑_GBK" pitchFamily="2" charset="-122"/>
              </a:defRPr>
            </a:lvl8pPr>
            <a:lvl9pPr fontAlgn="base">
              <a:spcBef>
                <a:spcPct val="0"/>
              </a:spcBef>
              <a:spcAft>
                <a:spcPct val="0"/>
              </a:spcAft>
              <a:buFont typeface="Arial" panose="020B0604020202020204" pitchFamily="34" charset="0"/>
              <a:defRPr>
                <a:solidFill>
                  <a:schemeClr val="tx1"/>
                </a:solidFill>
                <a:latin typeface="DIN Light" charset="0"/>
                <a:ea typeface="方正兰亭中黑_GBK" pitchFamily="2" charset="-122"/>
              </a:defRPr>
            </a:lvl9pPr>
          </a:lstStyle>
          <a:p>
            <a:pPr marL="0" indent="0" algn="just">
              <a:lnSpc>
                <a:spcPct val="150000"/>
              </a:lnSpc>
            </a:pPr>
            <a:r>
              <a:rPr lang="zh-CN" altLang="en-US" sz="2000" b="1" dirty="0" smtClean="0">
                <a:latin typeface="宋体" panose="02010600030101010101" pitchFamily="2" charset="-122"/>
                <a:ea typeface="宋体" panose="02010600030101010101" pitchFamily="2" charset="-122"/>
              </a:rPr>
              <a:t>创新点：</a:t>
            </a:r>
            <a:endParaRPr lang="en-US" altLang="zh-CN" sz="2000" b="1" dirty="0" smtClean="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第一：</a:t>
            </a:r>
            <a:r>
              <a:rPr lang="zh-CN" altLang="en-US" sz="2000" dirty="0">
                <a:latin typeface="宋体" panose="02010600030101010101" pitchFamily="2" charset="-122"/>
                <a:ea typeface="宋体" panose="02010600030101010101" pitchFamily="2" charset="-122"/>
              </a:rPr>
              <a:t>我们</a:t>
            </a:r>
            <a:r>
              <a:rPr lang="zh-CN" altLang="en-US" sz="2000" dirty="0" smtClean="0">
                <a:latin typeface="宋体" panose="02010600030101010101" pitchFamily="2" charset="-122"/>
                <a:ea typeface="宋体" panose="02010600030101010101" pitchFamily="2" charset="-122"/>
              </a:rPr>
              <a:t>根据</a:t>
            </a:r>
            <a:r>
              <a:rPr lang="zh-CN" altLang="en-US" sz="2000" dirty="0">
                <a:latin typeface="宋体" panose="02010600030101010101" pitchFamily="2" charset="-122"/>
                <a:ea typeface="宋体" panose="02010600030101010101" pitchFamily="2" charset="-122"/>
              </a:rPr>
              <a:t>大脑的在脑里的不同区域在</a:t>
            </a:r>
            <a:r>
              <a:rPr lang="en-US" altLang="zh-CN" sz="2000" dirty="0">
                <a:latin typeface="宋体" panose="02010600030101010101" pitchFamily="2" charset="-122"/>
                <a:ea typeface="宋体" panose="02010600030101010101" pitchFamily="2" charset="-122"/>
              </a:rPr>
              <a:t>MR</a:t>
            </a:r>
            <a:r>
              <a:rPr lang="zh-CN" altLang="en-US" sz="2000" dirty="0">
                <a:latin typeface="宋体" panose="02010600030101010101" pitchFamily="2" charset="-122"/>
                <a:ea typeface="宋体" panose="02010600030101010101" pitchFamily="2" charset="-122"/>
              </a:rPr>
              <a:t>图上表现出不同的特点</a:t>
            </a:r>
            <a:r>
              <a:rPr lang="zh-CN" altLang="en-US" sz="2000" dirty="0" smtClean="0">
                <a:latin typeface="宋体" panose="02010600030101010101" pitchFamily="2" charset="-122"/>
                <a:ea typeface="宋体" panose="02010600030101010101" pitchFamily="2" charset="-122"/>
              </a:rPr>
              <a:t>，利用与</a:t>
            </a:r>
            <a:r>
              <a:rPr lang="zh-CN" altLang="en-US" sz="2000" dirty="0">
                <a:latin typeface="宋体" panose="02010600030101010101" pitchFamily="2" charset="-122"/>
                <a:ea typeface="宋体" panose="02010600030101010101" pitchFamily="2" charset="-122"/>
              </a:rPr>
              <a:t>位置相关的</a:t>
            </a:r>
            <a:r>
              <a:rPr lang="zh-CN" altLang="en-US" sz="2000" dirty="0" smtClean="0">
                <a:latin typeface="宋体" panose="02010600030101010101" pitchFamily="2" charset="-122"/>
                <a:ea typeface="宋体" panose="02010600030101010101" pitchFamily="2" charset="-122"/>
              </a:rPr>
              <a:t>特点提高</a:t>
            </a:r>
            <a:r>
              <a:rPr lang="zh-CN" altLang="en-US" sz="2000" dirty="0">
                <a:latin typeface="宋体" panose="02010600030101010101" pitchFamily="2" charset="-122"/>
                <a:ea typeface="宋体" panose="02010600030101010101" pitchFamily="2" charset="-122"/>
              </a:rPr>
              <a:t>识别的准确率和效率</a:t>
            </a:r>
            <a:r>
              <a:rPr lang="zh-CN" altLang="en-US" sz="2000" dirty="0" smtClean="0">
                <a:latin typeface="宋体" panose="02010600030101010101" pitchFamily="2" charset="-122"/>
                <a:ea typeface="宋体" panose="02010600030101010101" pitchFamily="2" charset="-122"/>
              </a:rPr>
              <a:t>。把模型划分成一些小的模块分别再去训练，最后再把这些模块的划分结果融合在一起。</a:t>
            </a:r>
            <a:endParaRPr lang="en-US" altLang="zh-CN" sz="2000" dirty="0" smtClean="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第二：在最后的结果上使用图像形态学过滤器去除一些孤立的且小设定阈值的点集。</a:t>
            </a:r>
            <a:endParaRPr lang="zh-CN" altLang="en-US" sz="20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15</a:t>
            </a:fld>
            <a:r>
              <a:rPr lang="en-US" altLang="zh-CN" smtClean="0"/>
              <a:t>/35</a:t>
            </a:r>
            <a:endParaRPr lang="zh-CN" altLang="en-US" dirty="0"/>
          </a:p>
        </p:txBody>
      </p:sp>
    </p:spTree>
    <p:extLst>
      <p:ext uri="{BB962C8B-B14F-4D97-AF65-F5344CB8AC3E}">
        <p14:creationId xmlns:p14="http://schemas.microsoft.com/office/powerpoint/2010/main" val="3000197867"/>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16</a:t>
            </a:fld>
            <a:r>
              <a:rPr lang="en-US" altLang="zh-CN" smtClean="0"/>
              <a:t>/35</a:t>
            </a:r>
            <a:endParaRPr lang="zh-CN" altLang="en-US" dirty="0"/>
          </a:p>
        </p:txBody>
      </p:sp>
      <p:pic>
        <p:nvPicPr>
          <p:cNvPr id="6" name="图片 5"/>
          <p:cNvPicPr>
            <a:picLocks noChangeAspect="1"/>
          </p:cNvPicPr>
          <p:nvPr/>
        </p:nvPicPr>
        <p:blipFill>
          <a:blip r:embed="rId3"/>
          <a:stretch>
            <a:fillRect/>
          </a:stretch>
        </p:blipFill>
        <p:spPr>
          <a:xfrm>
            <a:off x="2476865" y="818564"/>
            <a:ext cx="5943600" cy="3009900"/>
          </a:xfrm>
          <a:prstGeom prst="rect">
            <a:avLst/>
          </a:prstGeom>
        </p:spPr>
      </p:pic>
      <p:sp>
        <p:nvSpPr>
          <p:cNvPr id="12" name="圆角矩形 11"/>
          <p:cNvSpPr/>
          <p:nvPr/>
        </p:nvSpPr>
        <p:spPr>
          <a:xfrm>
            <a:off x="624737" y="1148047"/>
            <a:ext cx="1371603" cy="8978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WNet</a:t>
            </a:r>
            <a:endParaRPr lang="en-US" altLang="zh-CN" dirty="0" smtClean="0"/>
          </a:p>
          <a:p>
            <a:pPr algn="ctr"/>
            <a:r>
              <a:rPr lang="zh-CN" altLang="en-US" dirty="0" smtClean="0"/>
              <a:t>网络架构</a:t>
            </a:r>
            <a:endParaRPr lang="zh-CN" altLang="en-US" dirty="0"/>
          </a:p>
        </p:txBody>
      </p:sp>
      <p:pic>
        <p:nvPicPr>
          <p:cNvPr id="8" name="图片 7"/>
          <p:cNvPicPr>
            <a:picLocks noChangeAspect="1"/>
          </p:cNvPicPr>
          <p:nvPr/>
        </p:nvPicPr>
        <p:blipFill>
          <a:blip r:embed="rId4"/>
          <a:stretch>
            <a:fillRect/>
          </a:stretch>
        </p:blipFill>
        <p:spPr>
          <a:xfrm>
            <a:off x="2329961" y="4175117"/>
            <a:ext cx="6448425" cy="1838325"/>
          </a:xfrm>
          <a:prstGeom prst="rect">
            <a:avLst/>
          </a:prstGeom>
        </p:spPr>
      </p:pic>
      <p:sp>
        <p:nvSpPr>
          <p:cNvPr id="14" name="圆角矩形 13"/>
          <p:cNvSpPr/>
          <p:nvPr/>
        </p:nvSpPr>
        <p:spPr>
          <a:xfrm>
            <a:off x="624738" y="4545057"/>
            <a:ext cx="1371603" cy="8978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网络</a:t>
            </a:r>
            <a:endParaRPr lang="en-US" altLang="zh-CN" dirty="0" smtClean="0"/>
          </a:p>
          <a:p>
            <a:pPr algn="ctr"/>
            <a:r>
              <a:rPr lang="zh-CN" altLang="en-US" dirty="0" smtClean="0"/>
              <a:t>模块单元</a:t>
            </a:r>
            <a:endParaRPr lang="zh-CN" altLang="en-US" dirty="0"/>
          </a:p>
        </p:txBody>
      </p:sp>
    </p:spTree>
    <p:extLst>
      <p:ext uri="{BB962C8B-B14F-4D97-AF65-F5344CB8AC3E}">
        <p14:creationId xmlns:p14="http://schemas.microsoft.com/office/powerpoint/2010/main" val="1929137225"/>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96EE222-423E-472C-AAE2-AE6041CAA29A}"/>
              </a:ext>
            </a:extLst>
          </p:cNvPr>
          <p:cNvSpPr txBox="1"/>
          <p:nvPr/>
        </p:nvSpPr>
        <p:spPr>
          <a:xfrm>
            <a:off x="634023" y="804008"/>
            <a:ext cx="3458029" cy="461665"/>
          </a:xfrm>
          <a:prstGeom prst="rect">
            <a:avLst/>
          </a:prstGeom>
          <a:noFill/>
        </p:spPr>
        <p:txBody>
          <a:bodyPr wrap="square" rtlCol="0">
            <a:spAutoFit/>
          </a:bodyPr>
          <a:lstStyle>
            <a:defPPr>
              <a:defRPr lang="zh-CN"/>
            </a:defPPr>
            <a:lvl1pPr>
              <a:defRPr sz="2000" b="1">
                <a:solidFill>
                  <a:srgbClr val="0053A3"/>
                </a:solidFill>
                <a:latin typeface="微软雅黑" panose="020B0503020204020204" pitchFamily="34" charset="-122"/>
                <a:ea typeface="微软雅黑" panose="020B0503020204020204" pitchFamily="34" charset="-122"/>
              </a:defRPr>
            </a:lvl1pPr>
          </a:lstStyle>
          <a:p>
            <a:pPr marL="457200" indent="-457200">
              <a:buFont typeface="Wingdings" panose="05000000000000000000" pitchFamily="2" charset="2"/>
              <a:buChar char="Ø"/>
            </a:pPr>
            <a:r>
              <a:rPr lang="zh-CN" altLang="en-US" sz="2400" b="0" dirty="0" smtClean="0">
                <a:solidFill>
                  <a:schemeClr val="tx1"/>
                </a:solidFill>
              </a:rPr>
              <a:t>分割结果评价指标</a:t>
            </a:r>
            <a:endParaRPr lang="zh-CN" altLang="en-US" sz="2400" b="0" dirty="0">
              <a:solidFill>
                <a:schemeClr val="tx1"/>
              </a:solidFill>
            </a:endParaRPr>
          </a:p>
        </p:txBody>
      </p:sp>
      <p:pic>
        <p:nvPicPr>
          <p:cNvPr id="5" name="图片 4"/>
          <p:cNvPicPr>
            <a:picLocks noChangeAspect="1"/>
          </p:cNvPicPr>
          <p:nvPr/>
        </p:nvPicPr>
        <p:blipFill>
          <a:blip r:embed="rId3"/>
          <a:stretch>
            <a:fillRect/>
          </a:stretch>
        </p:blipFill>
        <p:spPr>
          <a:xfrm>
            <a:off x="4541593" y="1749468"/>
            <a:ext cx="4285884" cy="917220"/>
          </a:xfrm>
          <a:prstGeom prst="rect">
            <a:avLst/>
          </a:prstGeom>
        </p:spPr>
      </p:pic>
      <p:pic>
        <p:nvPicPr>
          <p:cNvPr id="13" name="图片 12"/>
          <p:cNvPicPr/>
          <p:nvPr/>
        </p:nvPicPr>
        <p:blipFill>
          <a:blip r:embed="rId4">
            <a:extLst>
              <a:ext uri="{28A0092B-C50C-407E-A947-70E740481C1C}">
                <a14:useLocalDpi xmlns:a14="http://schemas.microsoft.com/office/drawing/2010/main" val="0"/>
              </a:ext>
            </a:extLst>
          </a:blip>
          <a:stretch>
            <a:fillRect/>
          </a:stretch>
        </p:blipFill>
        <p:spPr>
          <a:xfrm>
            <a:off x="4352192" y="3073971"/>
            <a:ext cx="4791808" cy="2747475"/>
          </a:xfrm>
          <a:prstGeom prst="rect">
            <a:avLst/>
          </a:prstGeom>
        </p:spPr>
      </p:pic>
      <p:sp>
        <p:nvSpPr>
          <p:cNvPr id="6" name="灯片编号占位符 5"/>
          <p:cNvSpPr>
            <a:spLocks noGrp="1"/>
          </p:cNvSpPr>
          <p:nvPr>
            <p:ph type="sldNum" sz="quarter" idx="12"/>
          </p:nvPr>
        </p:nvSpPr>
        <p:spPr/>
        <p:txBody>
          <a:bodyPr/>
          <a:lstStyle/>
          <a:p>
            <a:pPr>
              <a:defRPr/>
            </a:pPr>
            <a:fld id="{1629B727-B1F6-49A3-A6A6-D12578711D17}" type="slidenum">
              <a:rPr lang="zh-CN" altLang="en-US" smtClean="0"/>
              <a:pPr>
                <a:defRPr/>
              </a:pPr>
              <a:t>17</a:t>
            </a:fld>
            <a:r>
              <a:rPr lang="en-US" altLang="zh-CN" smtClean="0"/>
              <a:t>/35</a:t>
            </a:r>
            <a:endParaRPr lang="zh-CN" altLang="en-US" dirty="0"/>
          </a:p>
        </p:txBody>
      </p:sp>
      <p:sp>
        <p:nvSpPr>
          <p:cNvPr id="10" name="圆角矩形 9"/>
          <p:cNvSpPr/>
          <p:nvPr/>
        </p:nvSpPr>
        <p:spPr>
          <a:xfrm>
            <a:off x="634023" y="1636578"/>
            <a:ext cx="3726962" cy="1143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en-US" altLang="zh-CN" b="1" dirty="0">
                <a:latin typeface="Times New Roman" panose="02020603050405020304" pitchFamily="18" charset="0"/>
                <a:cs typeface="Times New Roman" panose="02020603050405020304" pitchFamily="18" charset="0"/>
              </a:rPr>
              <a:t>Dice </a:t>
            </a:r>
            <a:r>
              <a:rPr lang="zh-CN" altLang="en-US" b="1" dirty="0" smtClean="0">
                <a:latin typeface="Times New Roman" panose="02020603050405020304" pitchFamily="18" charset="0"/>
                <a:cs typeface="Times New Roman" panose="02020603050405020304" pitchFamily="18" charset="0"/>
              </a:rPr>
              <a:t>分数</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它</a:t>
            </a:r>
            <a:r>
              <a:rPr lang="zh-CN" altLang="zh-CN" dirty="0">
                <a:latin typeface="Times New Roman" panose="02020603050405020304" pitchFamily="18" charset="0"/>
                <a:cs typeface="Times New Roman" panose="02020603050405020304" pitchFamily="18" charset="0"/>
              </a:rPr>
              <a:t>描述的都是真实脑肿瘤区域和预测脑肿瘤区域重叠的关系的。</a:t>
            </a:r>
            <a:endParaRPr lang="zh-CN" altLang="en-US" dirty="0">
              <a:latin typeface="Times New Roman" panose="02020603050405020304" pitchFamily="18" charset="0"/>
              <a:cs typeface="Times New Roman" panose="02020603050405020304" pitchFamily="18" charset="0"/>
            </a:endParaRPr>
          </a:p>
        </p:txBody>
      </p:sp>
      <p:sp>
        <p:nvSpPr>
          <p:cNvPr id="14" name="圆角矩形 13"/>
          <p:cNvSpPr/>
          <p:nvPr/>
        </p:nvSpPr>
        <p:spPr>
          <a:xfrm>
            <a:off x="625230" y="3010077"/>
            <a:ext cx="3726962" cy="348770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en-US" altLang="zh-CN"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代表逻辑与操作</a:t>
            </a:r>
            <a:endParaRPr lang="en-US" altLang="zh-CN" kern="100" dirty="0">
              <a:latin typeface="Times New Roman" panose="02020603050405020304" pitchFamily="18" charset="0"/>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r>
              <a:rPr lang="en-US" altLang="zh-CN" kern="100" dirty="0">
                <a:latin typeface="Times New Roman" panose="02020603050405020304" pitchFamily="18" charset="0"/>
                <a:cs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代表</a:t>
            </a:r>
            <a:r>
              <a:rPr lang="en-US" altLang="zh-CN" kern="100" dirty="0">
                <a:latin typeface="Times New Roman" panose="02020603050405020304" pitchFamily="18" charset="0"/>
                <a:cs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的个数</a:t>
            </a:r>
            <a:endParaRPr lang="en-US" altLang="zh-CN" kern="100" dirty="0">
              <a:latin typeface="Times New Roman" panose="02020603050405020304" pitchFamily="18" charset="0"/>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r>
              <a:rPr lang="en-US" altLang="zh-CN" kern="100" dirty="0">
                <a:latin typeface="Times New Roman" panose="02020603050405020304" pitchFamily="18" charset="0"/>
                <a:cs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代表预测脑肿瘤</a:t>
            </a:r>
            <a:r>
              <a:rPr lang="zh-CN" altLang="en-US" kern="100" dirty="0">
                <a:latin typeface="Times New Roman" panose="02020603050405020304" pitchFamily="18" charset="0"/>
                <a:cs typeface="Times New Roman" panose="02020603050405020304" pitchFamily="18" charset="0"/>
              </a:rPr>
              <a:t>区域，</a:t>
            </a:r>
            <a:r>
              <a:rPr lang="en-US" altLang="zh-CN" kern="100" dirty="0">
                <a:latin typeface="Times New Roman" panose="02020603050405020304" pitchFamily="18" charset="0"/>
                <a:cs typeface="Times New Roman" panose="02020603050405020304" pitchFamily="18" charset="0"/>
              </a:rPr>
              <a:t>P={0,1}</a:t>
            </a:r>
          </a:p>
          <a:p>
            <a:endParaRPr lang="en-US" altLang="zh-CN" kern="100" dirty="0">
              <a:latin typeface="Times New Roman" panose="02020603050405020304" pitchFamily="18" charset="0"/>
              <a:cs typeface="Times New Roman" panose="02020603050405020304" pitchFamily="18" charset="0"/>
            </a:endParaRPr>
          </a:p>
          <a:p>
            <a:r>
              <a:rPr lang="en-US" altLang="zh-CN" kern="100" dirty="0">
                <a:latin typeface="Times New Roman" panose="02020603050405020304" pitchFamily="18" charset="0"/>
                <a:cs typeface="Times New Roman" panose="02020603050405020304" pitchFamily="18" charset="0"/>
              </a:rPr>
              <a:t>T</a:t>
            </a:r>
            <a:r>
              <a:rPr lang="zh-CN" altLang="zh-CN" kern="100" dirty="0">
                <a:latin typeface="Times New Roman" panose="02020603050405020304" pitchFamily="18" charset="0"/>
                <a:cs typeface="Times New Roman" panose="02020603050405020304" pitchFamily="18" charset="0"/>
              </a:rPr>
              <a:t>代表脑肿瘤真实</a:t>
            </a:r>
            <a:r>
              <a:rPr lang="zh-CN" altLang="en-US" kern="100" dirty="0">
                <a:latin typeface="Times New Roman" panose="02020603050405020304" pitchFamily="18" charset="0"/>
                <a:cs typeface="Times New Roman" panose="02020603050405020304" pitchFamily="18" charset="0"/>
              </a:rPr>
              <a:t>区域，</a:t>
            </a:r>
            <a:r>
              <a:rPr lang="en-US" altLang="zh-CN" kern="100" dirty="0">
                <a:latin typeface="Times New Roman" panose="02020603050405020304" pitchFamily="18" charset="0"/>
                <a:cs typeface="Times New Roman" panose="02020603050405020304" pitchFamily="18" charset="0"/>
              </a:rPr>
              <a:t>T={0,1}</a:t>
            </a:r>
          </a:p>
          <a:p>
            <a:endParaRPr lang="en-US" altLang="zh-CN" kern="100" dirty="0">
              <a:latin typeface="Times New Roman" panose="02020603050405020304" pitchFamily="18" charset="0"/>
              <a:cs typeface="Times New Roman" panose="02020603050405020304" pitchFamily="18" charset="0"/>
            </a:endParaRPr>
          </a:p>
          <a:p>
            <a:r>
              <a:rPr lang="zh-CN" altLang="zh-CN" kern="100" dirty="0">
                <a:latin typeface="Times New Roman" panose="02020603050405020304" pitchFamily="18" charset="0"/>
                <a:cs typeface="Times New Roman" panose="02020603050405020304" pitchFamily="18" charset="0"/>
              </a:rPr>
              <a:t>以上</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代表真，</a:t>
            </a:r>
            <a:r>
              <a:rPr lang="en-US" altLang="zh-CN" kern="100" dirty="0">
                <a:latin typeface="Times New Roman" panose="02020603050405020304" pitchFamily="18" charset="0"/>
                <a:cs typeface="Times New Roman" panose="02020603050405020304" pitchFamily="18" charset="0"/>
              </a:rPr>
              <a:t>0</a:t>
            </a:r>
            <a:r>
              <a:rPr lang="zh-CN" altLang="zh-CN" kern="100" dirty="0">
                <a:latin typeface="Times New Roman" panose="02020603050405020304" pitchFamily="18" charset="0"/>
                <a:cs typeface="Times New Roman" panose="02020603050405020304" pitchFamily="18" charset="0"/>
              </a:rPr>
              <a:t>代表假，其中</a:t>
            </a:r>
            <a:r>
              <a:rPr lang="en-US" altLang="zh-CN" kern="100" dirty="0">
                <a:latin typeface="Times New Roman" panose="02020603050405020304" pitchFamily="18" charset="0"/>
                <a:cs typeface="Times New Roman" panose="02020603050405020304" pitchFamily="18" charset="0"/>
              </a:rPr>
              <a:t>T</a:t>
            </a:r>
            <a:r>
              <a:rPr lang="en-US" altLang="zh-CN" kern="100" baseline="-250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和</a:t>
            </a:r>
            <a:r>
              <a:rPr lang="en-US" altLang="zh-CN" kern="100" dirty="0">
                <a:latin typeface="Times New Roman" panose="02020603050405020304" pitchFamily="18" charset="0"/>
                <a:cs typeface="Times New Roman" panose="02020603050405020304" pitchFamily="18" charset="0"/>
              </a:rPr>
              <a:t>P</a:t>
            </a:r>
            <a:r>
              <a:rPr lang="en-US" altLang="zh-CN" kern="100" baseline="-250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分别表示</a:t>
            </a:r>
            <a:r>
              <a:rPr lang="en-US" altLang="zh-CN" kern="100" dirty="0">
                <a:latin typeface="Times New Roman" panose="02020603050405020304" pitchFamily="18" charset="0"/>
                <a:cs typeface="Times New Roman" panose="02020603050405020304" pitchFamily="18" charset="0"/>
              </a:rPr>
              <a:t>T=1</a:t>
            </a:r>
            <a:r>
              <a:rPr lang="zh-CN" altLang="zh-CN" kern="100" dirty="0">
                <a:latin typeface="Times New Roman" panose="02020603050405020304" pitchFamily="18" charset="0"/>
                <a:cs typeface="Times New Roman" panose="02020603050405020304" pitchFamily="18" charset="0"/>
              </a:rPr>
              <a:t>和</a:t>
            </a:r>
            <a:r>
              <a:rPr lang="en-US" altLang="zh-CN" kern="100" dirty="0">
                <a:latin typeface="Times New Roman" panose="02020603050405020304" pitchFamily="18" charset="0"/>
                <a:cs typeface="Times New Roman" panose="02020603050405020304" pitchFamily="18" charset="0"/>
              </a:rPr>
              <a:t>P=1</a:t>
            </a:r>
            <a:endParaRPr lang="zh-CN" altLang="en-US" dirty="0">
              <a:latin typeface="Times New Roman" panose="02020603050405020304" pitchFamily="18" charset="0"/>
              <a:cs typeface="Times New Roman" panose="02020603050405020304" pitchFamily="18" charset="0"/>
            </a:endParaRPr>
          </a:p>
        </p:txBody>
      </p:sp>
      <p:sp>
        <p:nvSpPr>
          <p:cNvPr id="16" name="矩形 15"/>
          <p:cNvSpPr/>
          <p:nvPr/>
        </p:nvSpPr>
        <p:spPr>
          <a:xfrm>
            <a:off x="5273188" y="5934386"/>
            <a:ext cx="2967402" cy="462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真实和预测肿瘤区域示意图</a:t>
            </a:r>
          </a:p>
        </p:txBody>
      </p:sp>
    </p:spTree>
    <p:extLst>
      <p:ext uri="{BB962C8B-B14F-4D97-AF65-F5344CB8AC3E}">
        <p14:creationId xmlns:p14="http://schemas.microsoft.com/office/powerpoint/2010/main" val="922705758"/>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7F17F510-48CF-4372-8F3D-DD7F3AB5EF6F}"/>
              </a:ext>
            </a:extLst>
          </p:cNvPr>
          <p:cNvSpPr txBox="1"/>
          <p:nvPr/>
        </p:nvSpPr>
        <p:spPr>
          <a:xfrm>
            <a:off x="651488" y="534291"/>
            <a:ext cx="7863861"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smtClean="0">
                <a:latin typeface="Times New Roman" panose="02020603050405020304" pitchFamily="18" charset="0"/>
                <a:ea typeface="+mn-ea"/>
                <a:cs typeface="Times New Roman" panose="02020603050405020304" pitchFamily="18" charset="0"/>
              </a:rPr>
              <a:t>其</a:t>
            </a:r>
            <a:r>
              <a:rPr lang="en-US" altLang="zh-CN" sz="2000" dirty="0" smtClean="0">
                <a:latin typeface="Times New Roman" panose="02020603050405020304" pitchFamily="18" charset="0"/>
                <a:ea typeface="+mn-ea"/>
                <a:cs typeface="Times New Roman" panose="02020603050405020304" pitchFamily="18" charset="0"/>
              </a:rPr>
              <a:t>Dice </a:t>
            </a:r>
            <a:r>
              <a:rPr lang="zh-CN" altLang="en-US" sz="2000" dirty="0">
                <a:latin typeface="Times New Roman" panose="02020603050405020304" pitchFamily="18" charset="0"/>
                <a:ea typeface="+mn-ea"/>
                <a:cs typeface="Times New Roman" panose="02020603050405020304" pitchFamily="18" charset="0"/>
              </a:rPr>
              <a:t>分数、 </a:t>
            </a:r>
            <a:r>
              <a:rPr lang="en-US" altLang="zh-CN" sz="2000" dirty="0">
                <a:latin typeface="Times New Roman" panose="02020603050405020304" pitchFamily="18" charset="0"/>
                <a:ea typeface="+mn-ea"/>
                <a:cs typeface="Times New Roman" panose="02020603050405020304" pitchFamily="18" charset="0"/>
              </a:rPr>
              <a:t>Sensitivity</a:t>
            </a:r>
            <a:r>
              <a:rPr lang="zh-CN" altLang="en-US" sz="2000" dirty="0">
                <a:latin typeface="Times New Roman" panose="02020603050405020304" pitchFamily="18" charset="0"/>
                <a:ea typeface="+mn-ea"/>
                <a:cs typeface="Times New Roman" panose="02020603050405020304" pitchFamily="18" charset="0"/>
              </a:rPr>
              <a:t>（ 真阳性率） 和 </a:t>
            </a:r>
            <a:r>
              <a:rPr lang="en-US" altLang="zh-CN" sz="2000" dirty="0">
                <a:latin typeface="Times New Roman" panose="02020603050405020304" pitchFamily="18" charset="0"/>
                <a:ea typeface="+mn-ea"/>
                <a:cs typeface="Times New Roman" panose="02020603050405020304" pitchFamily="18" charset="0"/>
              </a:rPr>
              <a:t>Specificity</a:t>
            </a:r>
            <a:r>
              <a:rPr lang="zh-CN" altLang="en-US" sz="2000" dirty="0">
                <a:latin typeface="Times New Roman" panose="02020603050405020304" pitchFamily="18" charset="0"/>
                <a:ea typeface="+mn-ea"/>
                <a:cs typeface="Times New Roman" panose="02020603050405020304" pitchFamily="18" charset="0"/>
              </a:rPr>
              <a:t>（真阴性率）有一定的转换</a:t>
            </a:r>
            <a:r>
              <a:rPr lang="zh-CN" altLang="en-US" sz="2000" dirty="0" smtClean="0">
                <a:latin typeface="Times New Roman" panose="02020603050405020304" pitchFamily="18" charset="0"/>
                <a:ea typeface="+mn-ea"/>
                <a:cs typeface="Times New Roman" panose="02020603050405020304" pitchFamily="18" charset="0"/>
              </a:rPr>
              <a:t>关系。</a:t>
            </a:r>
            <a:endParaRPr lang="en-US" altLang="zh-CN" sz="2000" dirty="0" smtClean="0">
              <a:latin typeface="Times New Roman" panose="02020603050405020304" pitchFamily="18" charset="0"/>
              <a:ea typeface="+mn-ea"/>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000" b="1" dirty="0">
                <a:latin typeface="Times New Roman" panose="02020603050405020304" pitchFamily="18" charset="0"/>
                <a:ea typeface="+mn-ea"/>
                <a:cs typeface="Times New Roman" panose="02020603050405020304" pitchFamily="18" charset="0"/>
              </a:rPr>
              <a:t>Sensitivity(</a:t>
            </a:r>
            <a:r>
              <a:rPr lang="zh-CN" altLang="en-US" sz="2000" b="1" dirty="0" smtClean="0">
                <a:latin typeface="Times New Roman" panose="02020603050405020304" pitchFamily="18" charset="0"/>
                <a:ea typeface="+mn-ea"/>
                <a:cs typeface="Times New Roman" panose="02020603050405020304" pitchFamily="18" charset="0"/>
              </a:rPr>
              <a:t>真阳性</a:t>
            </a:r>
            <a:r>
              <a:rPr lang="zh-CN" altLang="en-US" sz="2000" b="1" dirty="0">
                <a:latin typeface="Times New Roman" panose="02020603050405020304" pitchFamily="18" charset="0"/>
                <a:ea typeface="+mn-ea"/>
                <a:cs typeface="Times New Roman" panose="02020603050405020304" pitchFamily="18" charset="0"/>
              </a:rPr>
              <a:t>率</a:t>
            </a:r>
            <a:r>
              <a:rPr lang="en-US" altLang="zh-CN" sz="2000" b="1" dirty="0" smtClean="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表示</a:t>
            </a:r>
            <a:r>
              <a:rPr lang="zh-CN" altLang="en-US" sz="2000" dirty="0">
                <a:latin typeface="Times New Roman" panose="02020603050405020304" pitchFamily="18" charset="0"/>
                <a:ea typeface="+mn-ea"/>
                <a:cs typeface="Times New Roman" panose="02020603050405020304" pitchFamily="18" charset="0"/>
              </a:rPr>
              <a:t>真实</a:t>
            </a:r>
            <a:r>
              <a:rPr lang="zh-CN" altLang="en-US" sz="2000" dirty="0">
                <a:solidFill>
                  <a:srgbClr val="1C26EC"/>
                </a:solidFill>
                <a:latin typeface="Times New Roman" panose="02020603050405020304" pitchFamily="18" charset="0"/>
                <a:ea typeface="+mn-ea"/>
                <a:cs typeface="Times New Roman" panose="02020603050405020304" pitchFamily="18" charset="0"/>
              </a:rPr>
              <a:t>肿瘤区域</a:t>
            </a:r>
            <a:r>
              <a:rPr lang="zh-CN" altLang="en-US" sz="2000" dirty="0">
                <a:latin typeface="Times New Roman" panose="02020603050405020304" pitchFamily="18" charset="0"/>
                <a:ea typeface="+mn-ea"/>
                <a:cs typeface="Times New Roman" panose="02020603050405020304" pitchFamily="18" charset="0"/>
              </a:rPr>
              <a:t>被模型正确判断为</a:t>
            </a:r>
            <a:r>
              <a:rPr lang="zh-CN" altLang="en-US" sz="2000" dirty="0">
                <a:solidFill>
                  <a:srgbClr val="1C26EC"/>
                </a:solidFill>
                <a:latin typeface="Times New Roman" panose="02020603050405020304" pitchFamily="18" charset="0"/>
                <a:ea typeface="+mn-ea"/>
                <a:cs typeface="Times New Roman" panose="02020603050405020304" pitchFamily="18" charset="0"/>
              </a:rPr>
              <a:t>脑瘤区域</a:t>
            </a:r>
            <a:r>
              <a:rPr lang="zh-CN" altLang="en-US" sz="2000" dirty="0">
                <a:latin typeface="Times New Roman" panose="02020603050405020304" pitchFamily="18" charset="0"/>
                <a:ea typeface="+mn-ea"/>
                <a:cs typeface="Times New Roman" panose="02020603050405020304" pitchFamily="18" charset="0"/>
              </a:rPr>
              <a:t>的百分比</a:t>
            </a:r>
            <a:r>
              <a:rPr lang="zh-CN" altLang="en-US" sz="2000" dirty="0" smtClean="0">
                <a:latin typeface="Times New Roman" panose="02020603050405020304" pitchFamily="18" charset="0"/>
                <a:ea typeface="+mn-ea"/>
                <a:cs typeface="Times New Roman" panose="02020603050405020304" pitchFamily="18" charset="0"/>
              </a:rPr>
              <a:t>。</a:t>
            </a:r>
            <a:endParaRPr lang="en-US" altLang="zh-CN" sz="2000" dirty="0" smtClean="0">
              <a:latin typeface="Times New Roman" panose="02020603050405020304" pitchFamily="18" charset="0"/>
              <a:ea typeface="+mn-ea"/>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000" b="1" dirty="0" smtClean="0">
                <a:latin typeface="Times New Roman" panose="02020603050405020304" pitchFamily="18" charset="0"/>
                <a:ea typeface="+mn-ea"/>
                <a:cs typeface="Times New Roman" panose="02020603050405020304" pitchFamily="18" charset="0"/>
              </a:rPr>
              <a:t> </a:t>
            </a:r>
            <a:r>
              <a:rPr lang="en-US" altLang="zh-CN" sz="2000" b="1" dirty="0" smtClean="0">
                <a:latin typeface="Times New Roman" panose="02020603050405020304" pitchFamily="18" charset="0"/>
                <a:ea typeface="+mn-ea"/>
                <a:cs typeface="Times New Roman" panose="02020603050405020304" pitchFamily="18" charset="0"/>
              </a:rPr>
              <a:t>Specificity</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smtClean="0">
                <a:latin typeface="Times New Roman" panose="02020603050405020304" pitchFamily="18" charset="0"/>
                <a:ea typeface="+mn-ea"/>
                <a:cs typeface="Times New Roman" panose="02020603050405020304" pitchFamily="18" charset="0"/>
              </a:rPr>
              <a:t>真</a:t>
            </a:r>
            <a:r>
              <a:rPr lang="zh-CN" altLang="en-US" sz="2000" b="1" dirty="0">
                <a:latin typeface="Times New Roman" panose="02020603050405020304" pitchFamily="18" charset="0"/>
                <a:ea typeface="+mn-ea"/>
                <a:cs typeface="Times New Roman" panose="02020603050405020304" pitchFamily="18" charset="0"/>
              </a:rPr>
              <a:t>阴性</a:t>
            </a:r>
            <a:r>
              <a:rPr lang="zh-CN" altLang="en-US" sz="2000" b="1" dirty="0" smtClean="0">
                <a:latin typeface="Times New Roman" panose="02020603050405020304" pitchFamily="18" charset="0"/>
                <a:ea typeface="+mn-ea"/>
                <a:cs typeface="Times New Roman" panose="02020603050405020304" pitchFamily="18" charset="0"/>
              </a:rPr>
              <a:t>率</a:t>
            </a:r>
            <a:r>
              <a:rPr lang="en-US" altLang="zh-CN" sz="2000" b="1" dirty="0">
                <a:latin typeface="Times New Roman" panose="02020603050405020304" pitchFamily="18" charset="0"/>
                <a:ea typeface="+mn-ea"/>
                <a:cs typeface="Times New Roman" panose="02020603050405020304" pitchFamily="18" charset="0"/>
              </a:rPr>
              <a:t>)</a:t>
            </a:r>
            <a:r>
              <a:rPr lang="en-US" altLang="zh-CN" sz="2000" b="1" dirty="0" smtClean="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表示真实</a:t>
            </a:r>
            <a:r>
              <a:rPr lang="zh-CN" altLang="en-US" sz="2000" dirty="0">
                <a:solidFill>
                  <a:srgbClr val="1C26EC"/>
                </a:solidFill>
                <a:latin typeface="Times New Roman" panose="02020603050405020304" pitchFamily="18" charset="0"/>
                <a:ea typeface="+mn-ea"/>
                <a:cs typeface="Times New Roman" panose="02020603050405020304" pitchFamily="18" charset="0"/>
              </a:rPr>
              <a:t>非肿瘤区域</a:t>
            </a:r>
            <a:r>
              <a:rPr lang="zh-CN" altLang="en-US" sz="2000" dirty="0">
                <a:latin typeface="Times New Roman" panose="02020603050405020304" pitchFamily="18" charset="0"/>
                <a:ea typeface="+mn-ea"/>
                <a:cs typeface="Times New Roman" panose="02020603050405020304" pitchFamily="18" charset="0"/>
              </a:rPr>
              <a:t>被模型正确判断为</a:t>
            </a:r>
            <a:r>
              <a:rPr lang="zh-CN" altLang="en-US" sz="2000" dirty="0">
                <a:solidFill>
                  <a:srgbClr val="1C26EC"/>
                </a:solidFill>
                <a:latin typeface="Times New Roman" panose="02020603050405020304" pitchFamily="18" charset="0"/>
                <a:ea typeface="+mn-ea"/>
                <a:cs typeface="Times New Roman" panose="02020603050405020304" pitchFamily="18" charset="0"/>
              </a:rPr>
              <a:t>非脑瘤区域</a:t>
            </a:r>
            <a:r>
              <a:rPr lang="zh-CN" altLang="en-US" sz="2000" dirty="0">
                <a:latin typeface="Times New Roman" panose="02020603050405020304" pitchFamily="18" charset="0"/>
                <a:ea typeface="+mn-ea"/>
                <a:cs typeface="Times New Roman" panose="02020603050405020304" pitchFamily="18" charset="0"/>
              </a:rPr>
              <a:t>的</a:t>
            </a:r>
            <a:r>
              <a:rPr lang="zh-CN" altLang="en-US" sz="2000" dirty="0" smtClean="0">
                <a:latin typeface="Times New Roman" panose="02020603050405020304" pitchFamily="18" charset="0"/>
                <a:ea typeface="+mn-ea"/>
                <a:cs typeface="Times New Roman" panose="02020603050405020304" pitchFamily="18" charset="0"/>
              </a:rPr>
              <a:t>百分比</a:t>
            </a:r>
            <a:r>
              <a:rPr lang="zh-CN" altLang="en-US" sz="2000" dirty="0">
                <a:latin typeface="Times New Roman" panose="02020603050405020304" pitchFamily="18" charset="0"/>
                <a:ea typeface="+mn-ea"/>
                <a:cs typeface="Times New Roman" panose="02020603050405020304" pitchFamily="18" charset="0"/>
              </a:rPr>
              <a:t>。</a:t>
            </a:r>
          </a:p>
        </p:txBody>
      </p:sp>
      <p:pic>
        <p:nvPicPr>
          <p:cNvPr id="3" name="图片 2"/>
          <p:cNvPicPr>
            <a:picLocks noChangeAspect="1"/>
          </p:cNvPicPr>
          <p:nvPr/>
        </p:nvPicPr>
        <p:blipFill>
          <a:blip r:embed="rId3"/>
          <a:stretch>
            <a:fillRect/>
          </a:stretch>
        </p:blipFill>
        <p:spPr>
          <a:xfrm>
            <a:off x="2917648" y="3638794"/>
            <a:ext cx="3540302" cy="2717556"/>
          </a:xfrm>
          <a:prstGeom prst="rect">
            <a:avLst/>
          </a:prstGeom>
        </p:spPr>
      </p:pic>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18</a:t>
            </a:fld>
            <a:r>
              <a:rPr lang="en-US" altLang="zh-CN" smtClean="0"/>
              <a:t>/35</a:t>
            </a:r>
            <a:endParaRPr lang="zh-CN" altLang="en-US" dirty="0"/>
          </a:p>
        </p:txBody>
      </p:sp>
    </p:spTree>
    <p:extLst>
      <p:ext uri="{BB962C8B-B14F-4D97-AF65-F5344CB8AC3E}">
        <p14:creationId xmlns:p14="http://schemas.microsoft.com/office/powerpoint/2010/main" val="223183030"/>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DE578D91-B2F9-4170-BE29-37F7F538BC66}"/>
              </a:ext>
            </a:extLst>
          </p:cNvPr>
          <p:cNvGrpSpPr/>
          <p:nvPr/>
        </p:nvGrpSpPr>
        <p:grpSpPr>
          <a:xfrm>
            <a:off x="2732356" y="2320530"/>
            <a:ext cx="4090475" cy="3384630"/>
            <a:chOff x="4268318" y="1442596"/>
            <a:chExt cx="3809121" cy="3384630"/>
          </a:xfrm>
        </p:grpSpPr>
        <p:sp>
          <p:nvSpPr>
            <p:cNvPr id="98" name="文本框 97"/>
            <p:cNvSpPr txBox="1"/>
            <p:nvPr/>
          </p:nvSpPr>
          <p:spPr>
            <a:xfrm>
              <a:off x="4268318" y="1442596"/>
              <a:ext cx="3809121"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dirty="0" smtClean="0">
                  <a:solidFill>
                    <a:schemeClr val="tx1">
                      <a:lumMod val="95000"/>
                      <a:lumOff val="5000"/>
                      <a:alpha val="75000"/>
                    </a:schemeClr>
                  </a:solidFill>
                </a:rPr>
                <a:t>1</a:t>
              </a:r>
              <a:r>
                <a:rPr lang="zh-CN" altLang="en-US" dirty="0" smtClean="0">
                  <a:solidFill>
                    <a:schemeClr val="tx1">
                      <a:lumMod val="95000"/>
                      <a:lumOff val="5000"/>
                      <a:alpha val="75000"/>
                    </a:schemeClr>
                  </a:solidFill>
                </a:rPr>
                <a:t>、研究背景及意义</a:t>
              </a:r>
              <a:endParaRPr lang="zh-CN" altLang="en-US" dirty="0">
                <a:solidFill>
                  <a:schemeClr val="tx1">
                    <a:lumMod val="95000"/>
                    <a:lumOff val="5000"/>
                    <a:alpha val="75000"/>
                  </a:schemeClr>
                </a:solidFill>
              </a:endParaRPr>
            </a:p>
          </p:txBody>
        </p:sp>
        <p:sp>
          <p:nvSpPr>
            <p:cNvPr id="110" name="文本框 109"/>
            <p:cNvSpPr txBox="1"/>
            <p:nvPr/>
          </p:nvSpPr>
          <p:spPr>
            <a:xfrm>
              <a:off x="4286293" y="3257566"/>
              <a:ext cx="3613968" cy="156966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dirty="0">
                  <a:solidFill>
                    <a:schemeClr val="tx1">
                      <a:lumMod val="95000"/>
                      <a:lumOff val="5000"/>
                      <a:alpha val="75000"/>
                    </a:schemeClr>
                  </a:solidFill>
                </a:rPr>
                <a:t>3</a:t>
              </a:r>
              <a:r>
                <a:rPr lang="zh-CN" altLang="en-US" dirty="0">
                  <a:solidFill>
                    <a:schemeClr val="tx1">
                      <a:lumMod val="95000"/>
                      <a:lumOff val="5000"/>
                      <a:alpha val="75000"/>
                    </a:schemeClr>
                  </a:solidFill>
                </a:rPr>
                <a:t>、实验</a:t>
              </a:r>
              <a:r>
                <a:rPr lang="zh-CN" altLang="en-US" dirty="0" smtClean="0">
                  <a:solidFill>
                    <a:schemeClr val="tx1">
                      <a:lumMod val="95000"/>
                      <a:lumOff val="5000"/>
                      <a:alpha val="75000"/>
                    </a:schemeClr>
                  </a:solidFill>
                </a:rPr>
                <a:t>结果及分析</a:t>
              </a:r>
              <a:endParaRPr lang="zh-CN" altLang="en-US" dirty="0">
                <a:solidFill>
                  <a:schemeClr val="tx1">
                    <a:lumMod val="95000"/>
                    <a:lumOff val="5000"/>
                    <a:alpha val="75000"/>
                  </a:schemeClr>
                </a:solidFill>
              </a:endParaRPr>
            </a:p>
            <a:p>
              <a:pPr eaLnBrk="1" fontAlgn="auto" hangingPunct="1">
                <a:spcBef>
                  <a:spcPts val="0"/>
                </a:spcBef>
                <a:spcAft>
                  <a:spcPts val="0"/>
                </a:spcAft>
                <a:defRPr/>
              </a:pPr>
              <a:endParaRPr lang="zh-CN" altLang="en-US" dirty="0">
                <a:solidFill>
                  <a:schemeClr val="tx1">
                    <a:lumMod val="95000"/>
                    <a:lumOff val="5000"/>
                    <a:alpha val="75000"/>
                  </a:schemeClr>
                </a:solidFill>
              </a:endParaRPr>
            </a:p>
          </p:txBody>
        </p:sp>
        <p:sp>
          <p:nvSpPr>
            <p:cNvPr id="116" name="文本框 115"/>
            <p:cNvSpPr txBox="1"/>
            <p:nvPr/>
          </p:nvSpPr>
          <p:spPr>
            <a:xfrm>
              <a:off x="4286295" y="2300888"/>
              <a:ext cx="3613966"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dirty="0">
                  <a:solidFill>
                    <a:schemeClr val="tx1">
                      <a:lumMod val="95000"/>
                      <a:lumOff val="5000"/>
                      <a:alpha val="75000"/>
                    </a:schemeClr>
                  </a:solidFill>
                </a:rPr>
                <a:t>2</a:t>
              </a:r>
              <a:r>
                <a:rPr lang="zh-CN" altLang="en-US" dirty="0" smtClean="0">
                  <a:solidFill>
                    <a:schemeClr val="tx1">
                      <a:lumMod val="95000"/>
                      <a:lumOff val="5000"/>
                      <a:alpha val="75000"/>
                    </a:schemeClr>
                  </a:solidFill>
                </a:rPr>
                <a:t>、研究内容和方法</a:t>
              </a:r>
              <a:endParaRPr lang="zh-CN" altLang="en-US" dirty="0">
                <a:solidFill>
                  <a:schemeClr val="tx1">
                    <a:lumMod val="95000"/>
                    <a:lumOff val="5000"/>
                    <a:alpha val="75000"/>
                  </a:schemeClr>
                </a:solidFill>
              </a:endParaRPr>
            </a:p>
          </p:txBody>
        </p:sp>
      </p:grpSp>
      <p:sp>
        <p:nvSpPr>
          <p:cNvPr id="3" name="文本框 2">
            <a:extLst>
              <a:ext uri="{FF2B5EF4-FFF2-40B4-BE49-F238E27FC236}">
                <a16:creationId xmlns:a16="http://schemas.microsoft.com/office/drawing/2014/main" xmlns="" id="{5AA99A08-9009-42E6-A79F-969A67A170AC}"/>
              </a:ext>
            </a:extLst>
          </p:cNvPr>
          <p:cNvSpPr txBox="1"/>
          <p:nvPr/>
        </p:nvSpPr>
        <p:spPr>
          <a:xfrm>
            <a:off x="3510797" y="1090335"/>
            <a:ext cx="1642660" cy="584775"/>
          </a:xfrm>
          <a:prstGeom prst="rect">
            <a:avLst/>
          </a:prstGeom>
          <a:noFill/>
        </p:spPr>
        <p:txBody>
          <a:bodyPr wrap="square">
            <a:spAutoFit/>
          </a:bodyPr>
          <a:lstStyle>
            <a:defPPr>
              <a:defRPr lang="zh-CN"/>
            </a:defPPr>
            <a:lvl1pPr eaLnBrk="1" fontAlgn="auto" hangingPunct="1">
              <a:spcBef>
                <a:spcPts val="0"/>
              </a:spcBef>
              <a:spcAft>
                <a:spcPts val="0"/>
              </a:spcAft>
              <a:defRPr sz="3200" b="1">
                <a:solidFill>
                  <a:schemeClr val="tx1">
                    <a:lumMod val="95000"/>
                    <a:lumOff val="5000"/>
                    <a:alpha val="75000"/>
                  </a:schemeClr>
                </a:solidFill>
                <a:latin typeface="微软雅黑" panose="020B0503020204020204" pitchFamily="34" charset="-122"/>
                <a:ea typeface="微软雅黑" panose="020B0503020204020204" pitchFamily="34" charset="-122"/>
              </a:defRPr>
            </a:lvl1pPr>
          </a:lstStyle>
          <a:p>
            <a:pPr algn="ctr"/>
            <a:r>
              <a:rPr lang="zh-CN" altLang="en-US" dirty="0" smtClean="0">
                <a:solidFill>
                  <a:schemeClr val="tx1">
                    <a:alpha val="75000"/>
                  </a:schemeClr>
                </a:solidFill>
              </a:rPr>
              <a:t>目    录</a:t>
            </a:r>
            <a:endParaRPr lang="zh-CN" altLang="en-US" dirty="0">
              <a:solidFill>
                <a:schemeClr val="tx1">
                  <a:alpha val="75000"/>
                </a:schemeClr>
              </a:solidFill>
            </a:endParaRPr>
          </a:p>
        </p:txBody>
      </p:sp>
      <p:sp>
        <p:nvSpPr>
          <p:cNvPr id="6" name="灯片编号占位符 5"/>
          <p:cNvSpPr>
            <a:spLocks noGrp="1"/>
          </p:cNvSpPr>
          <p:nvPr>
            <p:ph type="sldNum" sz="quarter" idx="12"/>
          </p:nvPr>
        </p:nvSpPr>
        <p:spPr/>
        <p:txBody>
          <a:bodyPr/>
          <a:lstStyle/>
          <a:p>
            <a:pPr>
              <a:defRPr/>
            </a:pPr>
            <a:fld id="{1629B727-B1F6-49A3-A6A6-D12578711D17}" type="slidenum">
              <a:rPr lang="zh-CN" altLang="en-US" smtClean="0"/>
              <a:pPr>
                <a:defRPr/>
              </a:pPr>
              <a:t>1</a:t>
            </a:fld>
            <a:r>
              <a:rPr lang="en-US" altLang="zh-CN" dirty="0" smtClean="0"/>
              <a:t>/35</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Tm="1003"/>
    </mc:Choice>
    <mc:Fallback>
      <p:transition advTm="100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559053" y="1244192"/>
            <a:ext cx="7804552"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kern="100" dirty="0" err="1" smtClean="0">
                <a:latin typeface="Times New Roman" panose="02020603050405020304" pitchFamily="18" charset="0"/>
                <a:ea typeface="+mn-ea"/>
                <a:cs typeface="Times New Roman" panose="02020603050405020304" pitchFamily="18" charset="0"/>
              </a:rPr>
              <a:t>Hausdorff</a:t>
            </a:r>
            <a:r>
              <a:rPr lang="en-US" altLang="zh-CN" sz="2000" b="1" kern="100" dirty="0" smtClean="0">
                <a:latin typeface="Times New Roman" panose="02020603050405020304" pitchFamily="18" charset="0"/>
                <a:ea typeface="+mn-ea"/>
                <a:cs typeface="Times New Roman" panose="02020603050405020304" pitchFamily="18" charset="0"/>
              </a:rPr>
              <a:t> </a:t>
            </a:r>
            <a:r>
              <a:rPr lang="zh-CN" altLang="zh-CN" sz="2000" b="1" kern="100" dirty="0" smtClean="0">
                <a:latin typeface="Times New Roman" panose="02020603050405020304" pitchFamily="18" charset="0"/>
                <a:ea typeface="+mn-ea"/>
                <a:cs typeface="Times New Roman" panose="02020603050405020304" pitchFamily="18" charset="0"/>
              </a:rPr>
              <a:t>距离</a:t>
            </a:r>
            <a:r>
              <a:rPr lang="zh-CN" altLang="en-US" sz="2000" kern="100" dirty="0">
                <a:latin typeface="Times New Roman" panose="02020603050405020304" pitchFamily="18" charset="0"/>
                <a:ea typeface="+mn-ea"/>
                <a:cs typeface="Times New Roman" panose="02020603050405020304" pitchFamily="18" charset="0"/>
              </a:rPr>
              <a:t>：</a:t>
            </a:r>
            <a:r>
              <a:rPr lang="zh-CN" altLang="zh-CN" sz="2000" kern="100" dirty="0" smtClean="0">
                <a:latin typeface="Times New Roman" panose="02020603050405020304" pitchFamily="18" charset="0"/>
                <a:ea typeface="+mn-ea"/>
                <a:cs typeface="Times New Roman" panose="02020603050405020304" pitchFamily="18" charset="0"/>
              </a:rPr>
              <a:t>它</a:t>
            </a:r>
            <a:r>
              <a:rPr lang="zh-CN" altLang="zh-CN" sz="2000" kern="100" dirty="0">
                <a:latin typeface="Times New Roman" panose="02020603050405020304" pitchFamily="18" charset="0"/>
                <a:ea typeface="+mn-ea"/>
                <a:cs typeface="Times New Roman" panose="02020603050405020304" pitchFamily="18" charset="0"/>
              </a:rPr>
              <a:t>描述的是两个不同点集集合之间相似程度的一种量度，表示它们之间距离的一种定义</a:t>
            </a:r>
            <a:r>
              <a:rPr lang="zh-CN" altLang="zh-CN" sz="2000" kern="100" dirty="0" smtClean="0">
                <a:latin typeface="Times New Roman" panose="02020603050405020304" pitchFamily="18" charset="0"/>
                <a:ea typeface="+mn-ea"/>
                <a:cs typeface="Times New Roman" panose="02020603050405020304" pitchFamily="18" charset="0"/>
              </a:rPr>
              <a:t>形式</a:t>
            </a:r>
            <a:r>
              <a:rPr lang="zh-CN" altLang="en-US" sz="2000" kern="100" dirty="0" smtClean="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1874135" y="5060376"/>
                <a:ext cx="4737003" cy="400110"/>
              </a:xfrm>
              <a:prstGeom prst="rect">
                <a:avLst/>
              </a:prstGeom>
            </p:spPr>
            <p:txBody>
              <a:bodyPr wrap="square">
                <a:spAutoFit/>
              </a:bodyPr>
              <a:lstStyle/>
              <a:p>
                <a14:m>
                  <m:oMath xmlns:m="http://schemas.openxmlformats.org/officeDocument/2006/math">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kern="100">
                            <a:effectLst/>
                            <a:latin typeface="Cambria Math" panose="02040503050406030204" pitchFamily="18" charset="0"/>
                            <a:cs typeface="Times New Roman" panose="02020603050405020304" pitchFamily="18" charset="0"/>
                          </a:rPr>
                          <m:t>𝝏</m:t>
                        </m:r>
                        <m:r>
                          <a:rPr lang="en-US" altLang="zh-CN" sz="2000" b="1" i="1" kern="100">
                            <a:effectLst/>
                            <a:latin typeface="Cambria Math" panose="02040503050406030204" pitchFamily="18" charset="0"/>
                            <a:cs typeface="Times New Roman" panose="02020603050405020304" pitchFamily="18" charset="0"/>
                          </a:rPr>
                          <m:t>𝑻</m:t>
                        </m:r>
                      </m:e>
                      <m:sub>
                        <m:r>
                          <a:rPr lang="en-US" altLang="zh-CN" sz="2000" b="1" i="1" kern="100">
                            <a:effectLst/>
                            <a:latin typeface="Cambria Math" panose="02040503050406030204" pitchFamily="18" charset="0"/>
                            <a:cs typeface="Times New Roman" panose="02020603050405020304" pitchFamily="18" charset="0"/>
                          </a:rPr>
                          <m:t>𝟏</m:t>
                        </m:r>
                      </m:sub>
                    </m:sSub>
                  </m:oMath>
                </a14:m>
                <a:r>
                  <a:rPr lang="zh-CN" altLang="zh-CN" sz="2000" b="1" kern="100" dirty="0">
                    <a:effectLst/>
                    <a:cs typeface="宋体" panose="02010600030101010101" pitchFamily="2" charset="-122"/>
                  </a:rPr>
                  <a:t>和</a:t>
                </a:r>
                <a14:m>
                  <m:oMath xmlns:m="http://schemas.openxmlformats.org/officeDocument/2006/math">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kern="100">
                            <a:effectLst/>
                            <a:latin typeface="Cambria Math" panose="02040503050406030204" pitchFamily="18" charset="0"/>
                            <a:cs typeface="Times New Roman" panose="02020603050405020304" pitchFamily="18" charset="0"/>
                          </a:rPr>
                          <m:t>𝝏</m:t>
                        </m:r>
                        <m:r>
                          <a:rPr lang="en-US" altLang="zh-CN" sz="2000" b="1" i="1" kern="100">
                            <a:effectLst/>
                            <a:latin typeface="Cambria Math" panose="02040503050406030204" pitchFamily="18" charset="0"/>
                            <a:cs typeface="Times New Roman" panose="02020603050405020304" pitchFamily="18" charset="0"/>
                          </a:rPr>
                          <m:t>𝑷</m:t>
                        </m:r>
                      </m:e>
                      <m:sub>
                        <m:r>
                          <a:rPr lang="en-US" altLang="zh-CN" sz="2000" b="1" i="1" kern="100">
                            <a:effectLst/>
                            <a:latin typeface="Cambria Math" panose="02040503050406030204" pitchFamily="18" charset="0"/>
                            <a:cs typeface="Times New Roman" panose="02020603050405020304" pitchFamily="18" charset="0"/>
                          </a:rPr>
                          <m:t>𝟏</m:t>
                        </m:r>
                      </m:sub>
                    </m:sSub>
                  </m:oMath>
                </a14:m>
                <a:r>
                  <a:rPr lang="zh-CN" altLang="zh-CN" sz="2000" b="1" kern="100" dirty="0">
                    <a:effectLst/>
                    <a:cs typeface="宋体" panose="02010600030101010101" pitchFamily="2" charset="-122"/>
                  </a:rPr>
                  <a:t>代表</a:t>
                </a:r>
                <a:r>
                  <a:rPr lang="zh-CN" altLang="zh-CN" sz="2000" b="1" kern="100" dirty="0" smtClean="0">
                    <a:effectLst/>
                    <a:cs typeface="宋体" panose="02010600030101010101" pitchFamily="2" charset="-122"/>
                  </a:rPr>
                  <a:t>的是</a:t>
                </a:r>
                <a14:m>
                  <m:oMath xmlns:m="http://schemas.openxmlformats.org/officeDocument/2006/math">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kern="100">
                            <a:effectLst/>
                            <a:latin typeface="Cambria Math" panose="02040503050406030204" pitchFamily="18" charset="0"/>
                            <a:cs typeface="Times New Roman" panose="02020603050405020304" pitchFamily="18" charset="0"/>
                          </a:rPr>
                          <m:t>𝑻</m:t>
                        </m:r>
                      </m:e>
                      <m:sub>
                        <m:r>
                          <a:rPr lang="en-US" altLang="zh-CN" sz="2000" b="1" i="1" kern="100">
                            <a:effectLst/>
                            <a:latin typeface="Cambria Math" panose="02040503050406030204" pitchFamily="18" charset="0"/>
                            <a:cs typeface="Times New Roman" panose="02020603050405020304" pitchFamily="18" charset="0"/>
                          </a:rPr>
                          <m:t>𝟏</m:t>
                        </m:r>
                      </m:sub>
                    </m:sSub>
                  </m:oMath>
                </a14:m>
                <a:r>
                  <a:rPr lang="zh-CN" altLang="zh-CN" sz="2000" b="1" kern="100" dirty="0">
                    <a:effectLst/>
                    <a:cs typeface="宋体" panose="02010600030101010101" pitchFamily="2" charset="-122"/>
                  </a:rPr>
                  <a:t>和</a:t>
                </a:r>
                <a14:m>
                  <m:oMath xmlns:m="http://schemas.openxmlformats.org/officeDocument/2006/math">
                    <m:sSub>
                      <m:sSubPr>
                        <m:ctrlPr>
                          <a:rPr lang="zh-CN" altLang="zh-CN" sz="2000" b="1" i="1">
                            <a:effectLst/>
                            <a:latin typeface="Cambria Math" panose="02040503050406030204" pitchFamily="18" charset="0"/>
                            <a:ea typeface="Cambria Math" panose="02040503050406030204" pitchFamily="18" charset="0"/>
                          </a:rPr>
                        </m:ctrlPr>
                      </m:sSubPr>
                      <m:e>
                        <m:r>
                          <a:rPr lang="en-US" altLang="zh-CN" sz="2000" b="1" i="1" kern="100">
                            <a:effectLst/>
                            <a:latin typeface="Cambria Math" panose="02040503050406030204" pitchFamily="18" charset="0"/>
                            <a:cs typeface="Times New Roman" panose="02020603050405020304" pitchFamily="18" charset="0"/>
                          </a:rPr>
                          <m:t>𝑷</m:t>
                        </m:r>
                      </m:e>
                      <m:sub>
                        <m:r>
                          <a:rPr lang="en-US" altLang="zh-CN" sz="2000" b="1" i="1" kern="100">
                            <a:effectLst/>
                            <a:latin typeface="Cambria Math" panose="02040503050406030204" pitchFamily="18" charset="0"/>
                            <a:cs typeface="Times New Roman" panose="02020603050405020304" pitchFamily="18" charset="0"/>
                          </a:rPr>
                          <m:t>𝟏</m:t>
                        </m:r>
                      </m:sub>
                    </m:sSub>
                  </m:oMath>
                </a14:m>
                <a:r>
                  <a:rPr lang="zh-CN" altLang="zh-CN" sz="2000" b="1" kern="100" dirty="0">
                    <a:effectLst/>
                    <a:cs typeface="宋体" panose="02010600030101010101" pitchFamily="2" charset="-122"/>
                  </a:rPr>
                  <a:t>的边界点集合</a:t>
                </a:r>
                <a:endParaRPr lang="zh-CN" altLang="en-US" sz="2000" b="1" dirty="0"/>
              </a:p>
            </p:txBody>
          </p:sp>
        </mc:Choice>
        <mc:Fallback xmlns="">
          <p:sp>
            <p:nvSpPr>
              <p:cNvPr id="10" name="矩形 9"/>
              <p:cNvSpPr>
                <a:spLocks noRot="1" noChangeAspect="1" noMove="1" noResize="1" noEditPoints="1" noAdjustHandles="1" noChangeArrowheads="1" noChangeShapeType="1" noTextEdit="1"/>
              </p:cNvSpPr>
              <p:nvPr/>
            </p:nvSpPr>
            <p:spPr>
              <a:xfrm>
                <a:off x="1874135" y="5060376"/>
                <a:ext cx="4737003" cy="400110"/>
              </a:xfrm>
              <a:prstGeom prst="rect">
                <a:avLst/>
              </a:prstGeom>
              <a:blipFill rotWithShape="0">
                <a:blip r:embed="rId3"/>
                <a:stretch>
                  <a:fillRect t="-12121" r="-1157" b="-21212"/>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1461606" y="2423966"/>
            <a:ext cx="5999446" cy="2472299"/>
          </a:xfrm>
          <a:prstGeom prst="rect">
            <a:avLst/>
          </a:prstGeom>
        </p:spPr>
      </p:pic>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19</a:t>
            </a:fld>
            <a:r>
              <a:rPr lang="en-US" altLang="zh-CN" smtClean="0"/>
              <a:t>/35</a:t>
            </a:r>
            <a:endParaRPr lang="zh-CN" altLang="en-US" dirty="0"/>
          </a:p>
        </p:txBody>
      </p:sp>
    </p:spTree>
    <p:extLst>
      <p:ext uri="{BB962C8B-B14F-4D97-AF65-F5344CB8AC3E}">
        <p14:creationId xmlns:p14="http://schemas.microsoft.com/office/powerpoint/2010/main" val="4148999878"/>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a:grpSpLocks/>
          </p:cNvGrpSpPr>
          <p:nvPr/>
        </p:nvGrpSpPr>
        <p:grpSpPr bwMode="auto">
          <a:xfrm>
            <a:off x="1479383" y="2542536"/>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706703" y="3211816"/>
            <a:ext cx="3690384" cy="52322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sz="2800" dirty="0" smtClean="0">
                <a:solidFill>
                  <a:prstClr val="black">
                    <a:alpha val="75000"/>
                  </a:prstClr>
                </a:solidFill>
              </a:rPr>
              <a:t>3</a:t>
            </a:r>
            <a:r>
              <a:rPr lang="zh-CN" altLang="en-US" sz="2800" dirty="0" smtClean="0">
                <a:solidFill>
                  <a:prstClr val="black">
                    <a:alpha val="75000"/>
                  </a:prstClr>
                </a:solidFill>
              </a:rPr>
              <a:t>、实验结果及分析</a:t>
            </a:r>
            <a:endParaRPr lang="en-US" altLang="zh-CN" sz="2800" dirty="0" smtClean="0">
              <a:solidFill>
                <a:prstClr val="black">
                  <a:alpha val="75000"/>
                </a:prstClr>
              </a:solidFill>
            </a:endParaRPr>
          </a:p>
        </p:txBody>
      </p:sp>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20</a:t>
            </a:fld>
            <a:r>
              <a:rPr lang="en-US" altLang="zh-CN" smtClean="0"/>
              <a:t>/35</a:t>
            </a:r>
            <a:endParaRPr lang="zh-CN" altLang="en-US" dirty="0"/>
          </a:p>
        </p:txBody>
      </p:sp>
    </p:spTree>
    <p:extLst>
      <p:ext uri="{BB962C8B-B14F-4D97-AF65-F5344CB8AC3E}">
        <p14:creationId xmlns:p14="http://schemas.microsoft.com/office/powerpoint/2010/main" val="3726290308"/>
      </p:ext>
    </p:extLst>
  </p:cSld>
  <p:clrMapOvr>
    <a:masterClrMapping/>
  </p:clrMapOvr>
  <mc:AlternateContent xmlns:mc="http://schemas.openxmlformats.org/markup-compatibility/2006" xmlns:p14="http://schemas.microsoft.com/office/powerpoint/2010/main">
    <mc:Choice Requires="p14">
      <p:transition spd="slow" p14:dur="2000" advTm="1901"/>
    </mc:Choice>
    <mc:Fallback xmlns="">
      <p:transition spd="slow" advTm="1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96EE222-423E-472C-AAE2-AE6041CAA29A}"/>
              </a:ext>
            </a:extLst>
          </p:cNvPr>
          <p:cNvSpPr txBox="1"/>
          <p:nvPr/>
        </p:nvSpPr>
        <p:spPr>
          <a:xfrm>
            <a:off x="728505" y="542994"/>
            <a:ext cx="4388617" cy="400110"/>
          </a:xfrm>
          <a:prstGeom prst="rect">
            <a:avLst/>
          </a:prstGeom>
          <a:noFill/>
        </p:spPr>
        <p:txBody>
          <a:bodyPr wrap="square" rtlCol="0">
            <a:spAutoFit/>
          </a:bodyPr>
          <a:lstStyle>
            <a:defPPr>
              <a:defRPr lang="zh-CN"/>
            </a:defPPr>
            <a:lvl1pPr>
              <a:defRPr sz="2000" b="1">
                <a:solidFill>
                  <a:srgbClr val="0053A3"/>
                </a:solidFill>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b="0" dirty="0" smtClean="0">
                <a:solidFill>
                  <a:schemeClr val="tx2"/>
                </a:solidFill>
              </a:rPr>
              <a:t>脑瘤 </a:t>
            </a:r>
            <a:r>
              <a:rPr lang="en-US" altLang="zh-CN" b="0" dirty="0" smtClean="0">
                <a:solidFill>
                  <a:schemeClr val="tx2"/>
                </a:solidFill>
              </a:rPr>
              <a:t>MR </a:t>
            </a:r>
            <a:r>
              <a:rPr lang="zh-CN" altLang="en-US" b="0" dirty="0" smtClean="0">
                <a:solidFill>
                  <a:schemeClr val="tx2"/>
                </a:solidFill>
              </a:rPr>
              <a:t>分割的结果</a:t>
            </a:r>
            <a:endParaRPr lang="zh-CN" altLang="en-US" b="0" dirty="0">
              <a:solidFill>
                <a:schemeClr val="tx2"/>
              </a:solidFill>
            </a:endParaRPr>
          </a:p>
        </p:txBody>
      </p:sp>
      <p:pic>
        <p:nvPicPr>
          <p:cNvPr id="7" name="图片 6"/>
          <p:cNvPicPr>
            <a:picLocks noChangeAspect="1"/>
          </p:cNvPicPr>
          <p:nvPr/>
        </p:nvPicPr>
        <p:blipFill>
          <a:blip r:embed="rId3"/>
          <a:stretch>
            <a:fillRect/>
          </a:stretch>
        </p:blipFill>
        <p:spPr>
          <a:xfrm>
            <a:off x="1979220" y="1278598"/>
            <a:ext cx="5228134" cy="4347941"/>
          </a:xfrm>
          <a:prstGeom prst="rect">
            <a:avLst/>
          </a:prstGeom>
        </p:spPr>
      </p:pic>
      <p:sp>
        <p:nvSpPr>
          <p:cNvPr id="10" name="圆角矩形 9"/>
          <p:cNvSpPr/>
          <p:nvPr/>
        </p:nvSpPr>
        <p:spPr>
          <a:xfrm>
            <a:off x="1824500" y="5799516"/>
            <a:ext cx="5537574" cy="45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50000"/>
              </a:lnSpc>
            </a:pPr>
            <a:r>
              <a:rPr lang="zh-CN" altLang="en-US" noProof="1">
                <a:latin typeface="Times New Roman" panose="02020603050405020304" pitchFamily="18" charset="0"/>
                <a:cs typeface="Times New Roman" panose="02020603050405020304" pitchFamily="18" charset="0"/>
                <a:sym typeface="+mn-ea"/>
              </a:rPr>
              <a:t>训练集中一个 </a:t>
            </a:r>
            <a:r>
              <a:rPr lang="en-US" altLang="zh-CN" noProof="1">
                <a:latin typeface="Times New Roman" panose="02020603050405020304" pitchFamily="18" charset="0"/>
                <a:cs typeface="Times New Roman" panose="02020603050405020304" pitchFamily="18" charset="0"/>
                <a:sym typeface="+mn-ea"/>
              </a:rPr>
              <a:t>HGG MR </a:t>
            </a:r>
            <a:r>
              <a:rPr lang="zh-CN" altLang="en-US" noProof="1">
                <a:latin typeface="Times New Roman" panose="02020603050405020304" pitchFamily="18" charset="0"/>
                <a:cs typeface="Times New Roman" panose="02020603050405020304" pitchFamily="18" charset="0"/>
                <a:sym typeface="+mn-ea"/>
              </a:rPr>
              <a:t>切片的真实脑瘤和预测脑瘤</a:t>
            </a:r>
            <a:endParaRPr lang="en-US" altLang="zh-CN" noProof="1">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21</a:t>
            </a:fld>
            <a:r>
              <a:rPr lang="en-US" altLang="zh-CN" dirty="0" smtClean="0"/>
              <a:t>/35</a:t>
            </a:r>
            <a:endParaRPr lang="zh-CN" altLang="en-US" dirty="0"/>
          </a:p>
        </p:txBody>
      </p:sp>
    </p:spTree>
    <p:extLst>
      <p:ext uri="{BB962C8B-B14F-4D97-AF65-F5344CB8AC3E}">
        <p14:creationId xmlns:p14="http://schemas.microsoft.com/office/powerpoint/2010/main" val="1595126572"/>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96EE222-423E-472C-AAE2-AE6041CAA29A}"/>
              </a:ext>
            </a:extLst>
          </p:cNvPr>
          <p:cNvSpPr txBox="1"/>
          <p:nvPr/>
        </p:nvSpPr>
        <p:spPr>
          <a:xfrm>
            <a:off x="737298" y="569371"/>
            <a:ext cx="4388617" cy="400110"/>
          </a:xfrm>
          <a:prstGeom prst="rect">
            <a:avLst/>
          </a:prstGeom>
          <a:noFill/>
        </p:spPr>
        <p:txBody>
          <a:bodyPr wrap="square" rtlCol="0">
            <a:spAutoFit/>
          </a:bodyPr>
          <a:lstStyle>
            <a:defPPr>
              <a:defRPr lang="zh-CN"/>
            </a:defPPr>
            <a:lvl1pPr>
              <a:defRPr sz="2000" b="1">
                <a:solidFill>
                  <a:srgbClr val="0053A3"/>
                </a:solidFill>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b="0" dirty="0" smtClean="0">
                <a:solidFill>
                  <a:schemeClr val="tx2"/>
                </a:solidFill>
              </a:rPr>
              <a:t>脑瘤 </a:t>
            </a:r>
            <a:r>
              <a:rPr lang="en-US" altLang="zh-CN" b="0" dirty="0" smtClean="0">
                <a:solidFill>
                  <a:schemeClr val="tx2"/>
                </a:solidFill>
              </a:rPr>
              <a:t>MR </a:t>
            </a:r>
            <a:r>
              <a:rPr lang="zh-CN" altLang="en-US" b="0" dirty="0" smtClean="0">
                <a:solidFill>
                  <a:schemeClr val="tx2"/>
                </a:solidFill>
              </a:rPr>
              <a:t>分割的结果</a:t>
            </a:r>
            <a:endParaRPr lang="zh-CN" altLang="en-US" b="0" dirty="0">
              <a:solidFill>
                <a:schemeClr val="tx2"/>
              </a:solidFill>
            </a:endParaRPr>
          </a:p>
        </p:txBody>
      </p:sp>
      <p:sp>
        <p:nvSpPr>
          <p:cNvPr id="10" name="圆角矩形 9"/>
          <p:cNvSpPr/>
          <p:nvPr/>
        </p:nvSpPr>
        <p:spPr>
          <a:xfrm>
            <a:off x="1949076" y="5649477"/>
            <a:ext cx="5537574" cy="45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lnSpc>
                <a:spcPct val="150000"/>
              </a:lnSpc>
            </a:pPr>
            <a:r>
              <a:rPr lang="zh-CN" altLang="en-US" noProof="1">
                <a:latin typeface="Times New Roman" panose="02020603050405020304" pitchFamily="18" charset="0"/>
                <a:cs typeface="Times New Roman" panose="02020603050405020304" pitchFamily="18" charset="0"/>
                <a:sym typeface="+mn-ea"/>
              </a:rPr>
              <a:t>训练集中一个 </a:t>
            </a:r>
            <a:r>
              <a:rPr lang="en-US" altLang="zh-CN" noProof="1" smtClean="0">
                <a:latin typeface="Times New Roman" panose="02020603050405020304" pitchFamily="18" charset="0"/>
                <a:cs typeface="Times New Roman" panose="02020603050405020304" pitchFamily="18" charset="0"/>
                <a:sym typeface="+mn-ea"/>
              </a:rPr>
              <a:t>LGG </a:t>
            </a:r>
            <a:r>
              <a:rPr lang="en-US" altLang="zh-CN" noProof="1">
                <a:latin typeface="Times New Roman" panose="02020603050405020304" pitchFamily="18" charset="0"/>
                <a:cs typeface="Times New Roman" panose="02020603050405020304" pitchFamily="18" charset="0"/>
                <a:sym typeface="+mn-ea"/>
              </a:rPr>
              <a:t>MR </a:t>
            </a:r>
            <a:r>
              <a:rPr lang="zh-CN" altLang="en-US" noProof="1">
                <a:latin typeface="Times New Roman" panose="02020603050405020304" pitchFamily="18" charset="0"/>
                <a:cs typeface="Times New Roman" panose="02020603050405020304" pitchFamily="18" charset="0"/>
                <a:sym typeface="+mn-ea"/>
              </a:rPr>
              <a:t>切片的真实脑瘤和预测脑瘤</a:t>
            </a:r>
            <a:endParaRPr lang="en-US" altLang="zh-CN" noProof="1">
              <a:latin typeface="Times New Roman" panose="02020603050405020304" pitchFamily="18" charset="0"/>
              <a:cs typeface="Times New Roman" panose="02020603050405020304" pitchFamily="18" charset="0"/>
              <a:sym typeface="+mn-ea"/>
            </a:endParaRPr>
          </a:p>
        </p:txBody>
      </p:sp>
      <p:pic>
        <p:nvPicPr>
          <p:cNvPr id="5" name="图片 4"/>
          <p:cNvPicPr>
            <a:picLocks noChangeAspect="1"/>
          </p:cNvPicPr>
          <p:nvPr/>
        </p:nvPicPr>
        <p:blipFill>
          <a:blip r:embed="rId3"/>
          <a:stretch>
            <a:fillRect/>
          </a:stretch>
        </p:blipFill>
        <p:spPr>
          <a:xfrm>
            <a:off x="2086110" y="1147449"/>
            <a:ext cx="4935338" cy="4251027"/>
          </a:xfrm>
          <a:prstGeom prst="rect">
            <a:avLst/>
          </a:prstGeom>
        </p:spPr>
      </p:pic>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22</a:t>
            </a:fld>
            <a:r>
              <a:rPr lang="en-US" altLang="zh-CN" smtClean="0"/>
              <a:t>/35</a:t>
            </a:r>
            <a:endParaRPr lang="zh-CN" altLang="en-US" dirty="0"/>
          </a:p>
        </p:txBody>
      </p:sp>
    </p:spTree>
    <p:extLst>
      <p:ext uri="{BB962C8B-B14F-4D97-AF65-F5344CB8AC3E}">
        <p14:creationId xmlns:p14="http://schemas.microsoft.com/office/powerpoint/2010/main" val="923799831"/>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96EE222-423E-472C-AAE2-AE6041CAA29A}"/>
              </a:ext>
            </a:extLst>
          </p:cNvPr>
          <p:cNvSpPr txBox="1"/>
          <p:nvPr/>
        </p:nvSpPr>
        <p:spPr>
          <a:xfrm>
            <a:off x="728505" y="542994"/>
            <a:ext cx="4388617" cy="400110"/>
          </a:xfrm>
          <a:prstGeom prst="rect">
            <a:avLst/>
          </a:prstGeom>
          <a:noFill/>
        </p:spPr>
        <p:txBody>
          <a:bodyPr wrap="square" rtlCol="0">
            <a:spAutoFit/>
          </a:bodyPr>
          <a:lstStyle>
            <a:defPPr>
              <a:defRPr lang="zh-CN"/>
            </a:defPPr>
            <a:lvl1pPr>
              <a:defRPr sz="2000" b="1">
                <a:solidFill>
                  <a:srgbClr val="0053A3"/>
                </a:solidFill>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b="0" dirty="0" smtClean="0">
                <a:solidFill>
                  <a:schemeClr val="tx2"/>
                </a:solidFill>
              </a:rPr>
              <a:t>脑瘤 </a:t>
            </a:r>
            <a:r>
              <a:rPr lang="en-US" altLang="zh-CN" b="0" dirty="0" smtClean="0">
                <a:solidFill>
                  <a:schemeClr val="tx2"/>
                </a:solidFill>
              </a:rPr>
              <a:t>MR </a:t>
            </a:r>
            <a:r>
              <a:rPr lang="zh-CN" altLang="en-US" b="0" dirty="0" smtClean="0">
                <a:solidFill>
                  <a:schemeClr val="tx2"/>
                </a:solidFill>
              </a:rPr>
              <a:t>分割的结果</a:t>
            </a:r>
            <a:endParaRPr lang="zh-CN" altLang="en-US" b="0" dirty="0">
              <a:solidFill>
                <a:schemeClr val="tx2"/>
              </a:solidFill>
            </a:endParaRPr>
          </a:p>
        </p:txBody>
      </p:sp>
      <p:sp>
        <p:nvSpPr>
          <p:cNvPr id="10" name="圆角矩形 9"/>
          <p:cNvSpPr/>
          <p:nvPr/>
        </p:nvSpPr>
        <p:spPr>
          <a:xfrm>
            <a:off x="3212959" y="4967308"/>
            <a:ext cx="3244991" cy="4558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50000"/>
              </a:lnSpc>
            </a:pPr>
            <a:r>
              <a:rPr lang="zh-CN" altLang="en-US" noProof="1">
                <a:latin typeface="Times New Roman" panose="02020603050405020304" pitchFamily="18" charset="0"/>
                <a:cs typeface="Times New Roman" panose="02020603050405020304" pitchFamily="18" charset="0"/>
                <a:sym typeface="+mn-ea"/>
              </a:rPr>
              <a:t>误差比较大的 </a:t>
            </a:r>
            <a:r>
              <a:rPr lang="en-US" altLang="zh-CN" noProof="1">
                <a:latin typeface="Times New Roman" panose="02020603050405020304" pitchFamily="18" charset="0"/>
                <a:cs typeface="Times New Roman" panose="02020603050405020304" pitchFamily="18" charset="0"/>
                <a:sym typeface="+mn-ea"/>
              </a:rPr>
              <a:t>MR </a:t>
            </a:r>
            <a:r>
              <a:rPr lang="zh-CN" altLang="en-US" noProof="1">
                <a:latin typeface="Times New Roman" panose="02020603050405020304" pitchFamily="18" charset="0"/>
                <a:cs typeface="Times New Roman" panose="02020603050405020304" pitchFamily="18" charset="0"/>
                <a:sym typeface="+mn-ea"/>
              </a:rPr>
              <a:t>切片示例</a:t>
            </a:r>
            <a:endParaRPr lang="en-US" altLang="zh-CN" noProof="1">
              <a:latin typeface="Times New Roman" panose="02020603050405020304" pitchFamily="18" charset="0"/>
              <a:cs typeface="Times New Roman" panose="02020603050405020304" pitchFamily="18" charset="0"/>
              <a:sym typeface="+mn-ea"/>
            </a:endParaRPr>
          </a:p>
        </p:txBody>
      </p:sp>
      <p:pic>
        <p:nvPicPr>
          <p:cNvPr id="3" name="图片 2"/>
          <p:cNvPicPr>
            <a:picLocks noChangeAspect="1"/>
          </p:cNvPicPr>
          <p:nvPr/>
        </p:nvPicPr>
        <p:blipFill>
          <a:blip r:embed="rId3"/>
          <a:stretch>
            <a:fillRect/>
          </a:stretch>
        </p:blipFill>
        <p:spPr>
          <a:xfrm>
            <a:off x="1414923" y="1554337"/>
            <a:ext cx="6010275" cy="3152775"/>
          </a:xfrm>
          <a:prstGeom prst="rect">
            <a:avLst/>
          </a:prstGeom>
        </p:spPr>
      </p:pic>
      <p:sp>
        <p:nvSpPr>
          <p:cNvPr id="5" name="灯片编号占位符 4"/>
          <p:cNvSpPr>
            <a:spLocks noGrp="1"/>
          </p:cNvSpPr>
          <p:nvPr>
            <p:ph type="sldNum" sz="quarter" idx="12"/>
          </p:nvPr>
        </p:nvSpPr>
        <p:spPr/>
        <p:txBody>
          <a:bodyPr/>
          <a:lstStyle/>
          <a:p>
            <a:pPr>
              <a:defRPr/>
            </a:pPr>
            <a:fld id="{1629B727-B1F6-49A3-A6A6-D12578711D17}" type="slidenum">
              <a:rPr lang="zh-CN" altLang="en-US" smtClean="0"/>
              <a:pPr>
                <a:defRPr/>
              </a:pPr>
              <a:t>23</a:t>
            </a:fld>
            <a:r>
              <a:rPr lang="en-US" altLang="zh-CN" smtClean="0"/>
              <a:t>/35</a:t>
            </a:r>
            <a:endParaRPr lang="zh-CN" altLang="en-US" dirty="0"/>
          </a:p>
        </p:txBody>
      </p:sp>
    </p:spTree>
    <p:extLst>
      <p:ext uri="{BB962C8B-B14F-4D97-AF65-F5344CB8AC3E}">
        <p14:creationId xmlns:p14="http://schemas.microsoft.com/office/powerpoint/2010/main" val="219806306"/>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圆角矩形 8"/>
          <p:cNvSpPr/>
          <p:nvPr/>
        </p:nvSpPr>
        <p:spPr>
          <a:xfrm>
            <a:off x="923191" y="984738"/>
            <a:ext cx="7491047" cy="330590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nSpc>
                <a:spcPct val="150000"/>
              </a:lnSpc>
            </a:pPr>
            <a:r>
              <a:rPr lang="zh-CN" altLang="en-US" dirty="0" smtClean="0"/>
              <a:t>结论</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a:lnSpc>
                <a:spcPct val="150000"/>
              </a:lnSpc>
            </a:pPr>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sym typeface="Wingdings" panose="05000000000000000000" pitchFamily="2" charset="2"/>
              </a:rPr>
              <a:t>）根据前两幅图片可以</a:t>
            </a:r>
            <a:r>
              <a:rPr lang="zh-CN" altLang="en-US" dirty="0">
                <a:sym typeface="Wingdings" panose="05000000000000000000" pitchFamily="2" charset="2"/>
              </a:rPr>
              <a:t>看出该 </a:t>
            </a:r>
            <a:r>
              <a:rPr lang="en-US" altLang="zh-CN" dirty="0">
                <a:sym typeface="Wingdings" panose="05000000000000000000" pitchFamily="2" charset="2"/>
              </a:rPr>
              <a:t>MR </a:t>
            </a:r>
            <a:r>
              <a:rPr lang="zh-CN" altLang="en-US" dirty="0">
                <a:sym typeface="Wingdings" panose="05000000000000000000" pitchFamily="2" charset="2"/>
              </a:rPr>
              <a:t>切片专家分割结果和本文神经网络模型的预测结果比较接近</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a:lnSpc>
                <a:spcPct val="150000"/>
              </a:lnSpc>
            </a:pPr>
            <a:endParaRPr lang="en-US" altLang="zh-CN" dirty="0" smtClean="0">
              <a:sym typeface="Wingdings" panose="05000000000000000000" pitchFamily="2" charset="2"/>
            </a:endParaRPr>
          </a:p>
          <a:p>
            <a:pPr>
              <a:lnSpc>
                <a:spcPct val="150000"/>
              </a:lnSpc>
            </a:pPr>
            <a:r>
              <a:rPr lang="zh-CN" altLang="en-US" dirty="0" smtClean="0">
                <a:sym typeface="Wingdings" panose="05000000000000000000" pitchFamily="2" charset="2"/>
              </a:rPr>
              <a:t>（</a:t>
            </a:r>
            <a:r>
              <a:rPr lang="en-US" altLang="zh-CN" dirty="0">
                <a:sym typeface="Wingdings" panose="05000000000000000000" pitchFamily="2" charset="2"/>
              </a:rPr>
              <a:t>2</a:t>
            </a:r>
            <a:r>
              <a:rPr lang="zh-CN" altLang="en-US" dirty="0" smtClean="0">
                <a:sym typeface="Wingdings" panose="05000000000000000000" pitchFamily="2" charset="2"/>
              </a:rPr>
              <a:t>）根据最后一幅图片可以得出</a:t>
            </a:r>
            <a:r>
              <a:rPr lang="zh-CN" altLang="en-US" dirty="0" smtClean="0"/>
              <a:t>本文</a:t>
            </a:r>
            <a:r>
              <a:rPr lang="zh-CN" altLang="en-US" dirty="0"/>
              <a:t>神经网络模型没有准确分割出来区域的颜色和正常脑组织的区域的颜色是比较</a:t>
            </a:r>
            <a:r>
              <a:rPr lang="zh-CN" altLang="en-US" dirty="0" smtClean="0"/>
              <a:t>接近。</a:t>
            </a:r>
            <a:endParaRPr lang="zh-CN" altLang="en-US" dirty="0"/>
          </a:p>
        </p:txBody>
      </p:sp>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24</a:t>
            </a:fld>
            <a:r>
              <a:rPr lang="en-US" altLang="zh-CN" smtClean="0"/>
              <a:t>/35</a:t>
            </a:r>
            <a:endParaRPr lang="zh-CN" altLang="en-US" dirty="0"/>
          </a:p>
        </p:txBody>
      </p:sp>
    </p:spTree>
    <p:extLst>
      <p:ext uri="{BB962C8B-B14F-4D97-AF65-F5344CB8AC3E}">
        <p14:creationId xmlns:p14="http://schemas.microsoft.com/office/powerpoint/2010/main" val="1026142385"/>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915565" y="2117916"/>
            <a:ext cx="7415875" cy="2313407"/>
          </a:xfrm>
          <a:prstGeom prst="rect">
            <a:avLst/>
          </a:prstGeom>
        </p:spPr>
      </p:pic>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25</a:t>
            </a:fld>
            <a:r>
              <a:rPr lang="en-US" altLang="zh-CN" smtClean="0"/>
              <a:t>/35</a:t>
            </a:r>
            <a:endParaRPr lang="zh-CN" altLang="en-US" dirty="0"/>
          </a:p>
        </p:txBody>
      </p:sp>
      <p:sp>
        <p:nvSpPr>
          <p:cNvPr id="7" name="矩形 6"/>
          <p:cNvSpPr/>
          <p:nvPr/>
        </p:nvSpPr>
        <p:spPr>
          <a:xfrm>
            <a:off x="1335178" y="1248507"/>
            <a:ext cx="6260123" cy="501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未取消和已取消下采样操作的 </a:t>
            </a:r>
            <a:r>
              <a:rPr lang="en-US" altLang="zh-CN" dirty="0" err="1">
                <a:solidFill>
                  <a:schemeClr val="tx1"/>
                </a:solidFill>
              </a:rPr>
              <a:t>WNet</a:t>
            </a:r>
            <a:r>
              <a:rPr lang="en-US" altLang="zh-CN" dirty="0">
                <a:solidFill>
                  <a:schemeClr val="tx1"/>
                </a:solidFill>
              </a:rPr>
              <a:t> </a:t>
            </a:r>
            <a:r>
              <a:rPr lang="zh-CN" altLang="en-US" dirty="0">
                <a:solidFill>
                  <a:schemeClr val="tx1"/>
                </a:solidFill>
              </a:rPr>
              <a:t>训练迭代一万次的耗时</a:t>
            </a:r>
          </a:p>
        </p:txBody>
      </p:sp>
    </p:spTree>
    <p:extLst>
      <p:ext uri="{BB962C8B-B14F-4D97-AF65-F5344CB8AC3E}">
        <p14:creationId xmlns:p14="http://schemas.microsoft.com/office/powerpoint/2010/main" val="542879660"/>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499874" y="2025160"/>
            <a:ext cx="6425605" cy="3250223"/>
          </a:xfrm>
          <a:prstGeom prst="rect">
            <a:avLst/>
          </a:prstGeom>
        </p:spPr>
      </p:pic>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26</a:t>
            </a:fld>
            <a:r>
              <a:rPr lang="en-US" altLang="zh-CN" smtClean="0"/>
              <a:t>/35</a:t>
            </a:r>
            <a:endParaRPr lang="zh-CN" altLang="en-US" dirty="0"/>
          </a:p>
        </p:txBody>
      </p:sp>
      <p:sp>
        <p:nvSpPr>
          <p:cNvPr id="8" name="矩形 7"/>
          <p:cNvSpPr/>
          <p:nvPr/>
        </p:nvSpPr>
        <p:spPr>
          <a:xfrm>
            <a:off x="2579915" y="1234096"/>
            <a:ext cx="4265522" cy="501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 验证集在线</a:t>
            </a:r>
            <a:r>
              <a:rPr lang="zh-CN" altLang="en-US" dirty="0" smtClean="0">
                <a:solidFill>
                  <a:schemeClr val="tx1"/>
                </a:solidFill>
              </a:rPr>
              <a:t>上测试的</a:t>
            </a:r>
            <a:r>
              <a:rPr lang="zh-CN" altLang="en-US" dirty="0">
                <a:solidFill>
                  <a:schemeClr val="tx1"/>
                </a:solidFill>
              </a:rPr>
              <a:t>结果</a:t>
            </a:r>
          </a:p>
        </p:txBody>
      </p:sp>
    </p:spTree>
    <p:extLst>
      <p:ext uri="{BB962C8B-B14F-4D97-AF65-F5344CB8AC3E}">
        <p14:creationId xmlns:p14="http://schemas.microsoft.com/office/powerpoint/2010/main" val="3451521157"/>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89776" y="1537194"/>
            <a:ext cx="7804552" cy="1200329"/>
          </a:xfrm>
          <a:prstGeom prst="rect">
            <a:avLst/>
          </a:prstGeom>
        </p:spPr>
        <p:txBody>
          <a:bodyPr wrap="square">
            <a:spAutoFit/>
          </a:bodyPr>
          <a:lstStyle/>
          <a:p>
            <a:pPr>
              <a:lnSpc>
                <a:spcPct val="150000"/>
              </a:lnSpc>
            </a:pPr>
            <a:endParaRPr lang="en-US" altLang="zh-CN" sz="2400" dirty="0" smtClean="0">
              <a:latin typeface="+mn-ea"/>
              <a:ea typeface="+mn-ea"/>
            </a:endParaRPr>
          </a:p>
          <a:p>
            <a:pPr marL="342900" indent="-342900">
              <a:lnSpc>
                <a:spcPct val="150000"/>
              </a:lnSpc>
              <a:buFont typeface="Wingdings" panose="05000000000000000000" pitchFamily="2" charset="2"/>
              <a:buChar char="Ø"/>
            </a:pPr>
            <a:endParaRPr lang="zh-CN" altLang="en-US" sz="2400" dirty="0">
              <a:latin typeface="+mn-ea"/>
              <a:ea typeface="+mn-ea"/>
            </a:endParaRPr>
          </a:p>
        </p:txBody>
      </p:sp>
      <p:sp>
        <p:nvSpPr>
          <p:cNvPr id="2" name="矩形 1"/>
          <p:cNvSpPr/>
          <p:nvPr/>
        </p:nvSpPr>
        <p:spPr>
          <a:xfrm>
            <a:off x="817685" y="1029363"/>
            <a:ext cx="7825153" cy="501675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b="1" dirty="0" smtClean="0"/>
              <a:t>优点：</a:t>
            </a:r>
            <a:r>
              <a:rPr lang="zh-CN" altLang="en-US" sz="2000" dirty="0" smtClean="0"/>
              <a:t>本文</a:t>
            </a:r>
            <a:r>
              <a:rPr lang="zh-CN" altLang="en-US" sz="2000" dirty="0"/>
              <a:t>提出的方法在</a:t>
            </a:r>
            <a:r>
              <a:rPr lang="zh-CN" altLang="en-US" sz="2000" dirty="0">
                <a:solidFill>
                  <a:srgbClr val="1C26EC"/>
                </a:solidFill>
              </a:rPr>
              <a:t>缩短训练</a:t>
            </a:r>
            <a:r>
              <a:rPr lang="zh-CN" altLang="en-US" sz="2000" dirty="0"/>
              <a:t>时间上有比较明显的优势的前提下仍可以保证可行性和有效性</a:t>
            </a:r>
            <a:r>
              <a:rPr lang="zh-CN" altLang="en-US" sz="2000" dirty="0" smtClean="0"/>
              <a:t>。</a:t>
            </a:r>
            <a:endParaRPr lang="en-US" altLang="zh-CN" sz="2000" dirty="0" smtClean="0"/>
          </a:p>
          <a:p>
            <a:pPr marL="285750" indent="-285750">
              <a:lnSpc>
                <a:spcPct val="150000"/>
              </a:lnSpc>
              <a:buFont typeface="Wingdings" panose="05000000000000000000" pitchFamily="2" charset="2"/>
              <a:buChar char="Ø"/>
            </a:pPr>
            <a:endParaRPr lang="en-US" altLang="zh-CN" sz="2000" dirty="0" smtClean="0"/>
          </a:p>
          <a:p>
            <a:pPr marL="285750" indent="-285750">
              <a:lnSpc>
                <a:spcPct val="150000"/>
              </a:lnSpc>
              <a:buFont typeface="Wingdings" panose="05000000000000000000" pitchFamily="2" charset="2"/>
              <a:buChar char="Ø"/>
            </a:pPr>
            <a:r>
              <a:rPr lang="zh-CN" altLang="en-US" sz="2000" b="1" dirty="0" smtClean="0"/>
              <a:t>不足和展望：</a:t>
            </a:r>
            <a:r>
              <a:rPr lang="zh-CN" altLang="en-US" sz="2000" dirty="0" smtClean="0"/>
              <a:t>分析</a:t>
            </a:r>
            <a:r>
              <a:rPr lang="zh-CN" altLang="en-US" sz="2000" dirty="0"/>
              <a:t>部分实验</a:t>
            </a:r>
            <a:r>
              <a:rPr lang="zh-CN" altLang="en-US" sz="2000" dirty="0" smtClean="0"/>
              <a:t>结果发现</a:t>
            </a:r>
            <a:r>
              <a:rPr lang="zh-CN" altLang="en-US" sz="2000" dirty="0"/>
              <a:t>一些</a:t>
            </a:r>
            <a:r>
              <a:rPr lang="zh-CN" altLang="en-US" sz="2000" dirty="0">
                <a:solidFill>
                  <a:srgbClr val="1C26EC"/>
                </a:solidFill>
              </a:rPr>
              <a:t>颜色相近的脑瘤和脑组织存在误分类</a:t>
            </a:r>
            <a:r>
              <a:rPr lang="zh-CN" altLang="en-US" sz="2000" dirty="0"/>
              <a:t>，这表明该模型还需要进一步</a:t>
            </a:r>
            <a:r>
              <a:rPr lang="zh-CN" altLang="en-US" sz="2000" dirty="0" smtClean="0"/>
              <a:t>优化以</a:t>
            </a:r>
            <a:r>
              <a:rPr lang="zh-CN" altLang="en-US" sz="2000" dirty="0"/>
              <a:t>提高其分割脑瘤的准确性</a:t>
            </a:r>
            <a:r>
              <a:rPr lang="zh-CN" altLang="en-US" sz="2000" dirty="0" smtClean="0"/>
              <a:t>。</a:t>
            </a:r>
            <a:endParaRPr lang="en-US" altLang="zh-CN" sz="2000" dirty="0" smtClean="0"/>
          </a:p>
          <a:p>
            <a:pPr>
              <a:lnSpc>
                <a:spcPct val="150000"/>
              </a:lnSpc>
            </a:pPr>
            <a:endParaRPr lang="en-US" altLang="zh-CN" sz="2000" dirty="0"/>
          </a:p>
          <a:p>
            <a:pPr marL="285750" indent="-285750">
              <a:lnSpc>
                <a:spcPct val="150000"/>
              </a:lnSpc>
              <a:buFont typeface="Wingdings" panose="05000000000000000000" pitchFamily="2" charset="2"/>
              <a:buChar char="Ø"/>
            </a:pPr>
            <a:r>
              <a:rPr lang="zh-CN" altLang="en-US" sz="2000" b="1" dirty="0" smtClean="0"/>
              <a:t>结论：</a:t>
            </a:r>
            <a:r>
              <a:rPr lang="zh-CN" altLang="en-US" sz="2000" dirty="0" smtClean="0"/>
              <a:t>本文</a:t>
            </a:r>
            <a:r>
              <a:rPr lang="zh-CN" altLang="en-US" sz="2000" dirty="0"/>
              <a:t>的方法的有效性也进一步</a:t>
            </a:r>
            <a:r>
              <a:rPr lang="zh-CN" altLang="en-US" sz="2000" dirty="0">
                <a:solidFill>
                  <a:srgbClr val="1C26EC"/>
                </a:solidFill>
              </a:rPr>
              <a:t>验证了胶质瘤出现的位置、大小是有一定</a:t>
            </a:r>
            <a:r>
              <a:rPr lang="zh-CN" altLang="en-US" sz="2000" dirty="0" smtClean="0">
                <a:solidFill>
                  <a:srgbClr val="1C26EC"/>
                </a:solidFill>
              </a:rPr>
              <a:t>联系的</a:t>
            </a:r>
            <a:r>
              <a:rPr lang="zh-CN" altLang="en-US" sz="2000" dirty="0"/>
              <a:t>，比如大脑某些区域出现脑瘤的概率会大一些，某些区域出现脑瘤的概率就</a:t>
            </a:r>
            <a:r>
              <a:rPr lang="zh-CN" altLang="en-US" sz="2000" dirty="0" smtClean="0"/>
              <a:t>很小。</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27</a:t>
            </a:fld>
            <a:r>
              <a:rPr lang="en-US" altLang="zh-CN" smtClean="0"/>
              <a:t>/35</a:t>
            </a:r>
            <a:endParaRPr lang="zh-CN" altLang="en-US" dirty="0"/>
          </a:p>
        </p:txBody>
      </p:sp>
    </p:spTree>
    <p:extLst>
      <p:ext uri="{BB962C8B-B14F-4D97-AF65-F5344CB8AC3E}">
        <p14:creationId xmlns:p14="http://schemas.microsoft.com/office/powerpoint/2010/main" val="608694260"/>
      </p:ext>
    </p:extLst>
  </p:cSld>
  <p:clrMapOvr>
    <a:masterClrMapping/>
  </p:clrMapOvr>
  <mc:AlternateContent xmlns:mc="http://schemas.openxmlformats.org/markup-compatibility/2006" xmlns:p14="http://schemas.microsoft.com/office/powerpoint/2010/main">
    <mc:Choice Requires="p14">
      <p:transition spd="slow" p14:dur="2000" advTm="58359"/>
    </mc:Choice>
    <mc:Fallback xmlns="">
      <p:transition spd="slow" advTm="58359"/>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文本框 133"/>
          <p:cNvSpPr txBox="1">
            <a:spLocks noChangeArrowheads="1"/>
          </p:cNvSpPr>
          <p:nvPr/>
        </p:nvSpPr>
        <p:spPr bwMode="auto">
          <a:xfrm>
            <a:off x="0" y="2998883"/>
            <a:ext cx="9144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谢  谢</a:t>
            </a:r>
            <a:endPar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300" y="220663"/>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853912597"/>
      </p:ext>
    </p:extLst>
  </p:cSld>
  <p:clrMapOvr>
    <a:masterClrMapping/>
  </p:clrMapOvr>
  <mc:AlternateContent xmlns:mc="http://schemas.openxmlformats.org/markup-compatibility/2006" xmlns:p14="http://schemas.microsoft.com/office/powerpoint/2010/main">
    <mc:Choice Requires="p14">
      <p:transition spd="slow" p14:dur="2000" advTm="16292"/>
    </mc:Choice>
    <mc:Fallback xmlns="">
      <p:transition spd="slow" advTm="16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fltVal val="0"/>
                                          </p:val>
                                        </p:tav>
                                        <p:tav tm="100000">
                                          <p:val>
                                            <p:strVal val="#ppt_h"/>
                                          </p:val>
                                        </p:tav>
                                      </p:tavLst>
                                    </p:anim>
                                    <p:animEffect transition="in" filter="fade">
                                      <p:cBhvr>
                                        <p:cTn id="9"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a:grpSpLocks/>
          </p:cNvGrpSpPr>
          <p:nvPr/>
        </p:nvGrpSpPr>
        <p:grpSpPr bwMode="auto">
          <a:xfrm>
            <a:off x="1479383" y="2542536"/>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706703" y="3211816"/>
            <a:ext cx="3690384" cy="52322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sz="2800" dirty="0" smtClean="0">
                <a:solidFill>
                  <a:prstClr val="black">
                    <a:alpha val="75000"/>
                  </a:prstClr>
                </a:solidFill>
              </a:rPr>
              <a:t>1</a:t>
            </a:r>
            <a:r>
              <a:rPr lang="zh-CN" altLang="en-US" sz="2800" dirty="0" smtClean="0">
                <a:solidFill>
                  <a:prstClr val="black">
                    <a:alpha val="75000"/>
                  </a:prstClr>
                </a:solidFill>
              </a:rPr>
              <a:t>、研究背景及意义</a:t>
            </a:r>
            <a:endParaRPr lang="zh-CN" altLang="en-US" sz="2800" dirty="0">
              <a:solidFill>
                <a:prstClr val="black">
                  <a:alpha val="75000"/>
                </a:prstClr>
              </a:solidFill>
            </a:endParaRPr>
          </a:p>
        </p:txBody>
      </p:sp>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2</a:t>
            </a:fld>
            <a:r>
              <a:rPr lang="en-US" altLang="zh-CN" smtClean="0"/>
              <a:t>/35</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901"/>
    </mc:Choice>
    <mc:Fallback xmlns="">
      <p:transition spd="slow" advTm="1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736979" y="529633"/>
            <a:ext cx="7730543" cy="4755148"/>
          </a:xfrm>
          <a:prstGeom prst="rect">
            <a:avLst/>
          </a:prstGeom>
        </p:spPr>
        <p:txBody>
          <a:bodyPr wrap="square">
            <a:spAutoFit/>
          </a:bodyPr>
          <a:lstStyle/>
          <a:p>
            <a:pPr marL="342900" indent="-342900">
              <a:lnSpc>
                <a:spcPct val="200000"/>
              </a:lnSpc>
              <a:spcAft>
                <a:spcPts val="0"/>
              </a:spcAft>
              <a:buFont typeface="Wingdings" panose="05000000000000000000" pitchFamily="2" charset="2"/>
              <a:buChar char="Ø"/>
            </a:pPr>
            <a:r>
              <a:rPr lang="zh-CN" altLang="en-US" sz="2000" b="1" dirty="0" smtClean="0">
                <a:latin typeface="+mn-ea"/>
                <a:ea typeface="+mn-ea"/>
              </a:rPr>
              <a:t>背景：</a:t>
            </a:r>
            <a:r>
              <a:rPr lang="zh-CN" altLang="zh-CN" sz="2000" dirty="0" smtClean="0">
                <a:latin typeface="+mn-ea"/>
                <a:ea typeface="+mn-ea"/>
              </a:rPr>
              <a:t>胶质瘤占成年恶性原发性脑肿瘤</a:t>
            </a:r>
            <a:r>
              <a:rPr lang="en-US" altLang="zh-CN" sz="2000" b="1" dirty="0" smtClean="0">
                <a:solidFill>
                  <a:srgbClr val="1C26EC"/>
                </a:solidFill>
                <a:latin typeface="+mn-ea"/>
                <a:ea typeface="+mn-ea"/>
              </a:rPr>
              <a:t>70</a:t>
            </a:r>
            <a:r>
              <a:rPr lang="zh-CN" altLang="zh-CN" sz="2000" b="1" dirty="0" smtClean="0">
                <a:solidFill>
                  <a:srgbClr val="1C26EC"/>
                </a:solidFill>
                <a:latin typeface="+mn-ea"/>
                <a:ea typeface="+mn-ea"/>
              </a:rPr>
              <a:t>％</a:t>
            </a:r>
            <a:r>
              <a:rPr lang="zh-CN" altLang="zh-CN" sz="2000" dirty="0" smtClean="0">
                <a:latin typeface="+mn-ea"/>
                <a:ea typeface="+mn-ea"/>
              </a:rPr>
              <a:t>，</a:t>
            </a:r>
            <a:r>
              <a:rPr lang="zh-CN" altLang="en-US" sz="2000" dirty="0" smtClean="0">
                <a:latin typeface="+mn-ea"/>
                <a:ea typeface="+mn-ea"/>
              </a:rPr>
              <a:t>世界上每年约</a:t>
            </a:r>
            <a:r>
              <a:rPr lang="zh-CN" altLang="en-US" sz="2000" dirty="0">
                <a:latin typeface="+mn-ea"/>
                <a:ea typeface="+mn-ea"/>
              </a:rPr>
              <a:t>有</a:t>
            </a:r>
            <a:r>
              <a:rPr lang="zh-CN" altLang="en-US" sz="2000" b="1" dirty="0">
                <a:solidFill>
                  <a:srgbClr val="1C26EC"/>
                </a:solidFill>
                <a:latin typeface="+mn-ea"/>
                <a:ea typeface="+mn-ea"/>
              </a:rPr>
              <a:t>二十四万人</a:t>
            </a:r>
            <a:r>
              <a:rPr lang="zh-CN" altLang="en-US" sz="2000" dirty="0">
                <a:latin typeface="+mn-ea"/>
                <a:ea typeface="+mn-ea"/>
              </a:rPr>
              <a:t>被诊断为</a:t>
            </a:r>
            <a:r>
              <a:rPr lang="zh-CN" altLang="en-US" sz="2000" dirty="0" smtClean="0">
                <a:latin typeface="+mn-ea"/>
                <a:ea typeface="+mn-ea"/>
              </a:rPr>
              <a:t>脑瘤。</a:t>
            </a:r>
            <a:r>
              <a:rPr lang="zh-CN" altLang="zh-CN" sz="2000" dirty="0" smtClean="0">
                <a:latin typeface="+mn-ea"/>
                <a:ea typeface="+mn-ea"/>
              </a:rPr>
              <a:t>但胶质瘤的诊断和和治疗</a:t>
            </a:r>
            <a:r>
              <a:rPr lang="zh-CN" altLang="en-US" sz="2000" dirty="0" smtClean="0">
                <a:latin typeface="+mn-ea"/>
                <a:ea typeface="+mn-ea"/>
              </a:rPr>
              <a:t>皆</a:t>
            </a:r>
            <a:r>
              <a:rPr lang="zh-CN" altLang="zh-CN" sz="2000" dirty="0" smtClean="0">
                <a:latin typeface="+mn-ea"/>
                <a:ea typeface="+mn-ea"/>
              </a:rPr>
              <a:t>不尽人意。</a:t>
            </a:r>
            <a:endParaRPr lang="en-US" altLang="zh-CN" sz="2000" dirty="0" smtClean="0">
              <a:latin typeface="+mn-ea"/>
              <a:ea typeface="+mn-ea"/>
            </a:endParaRPr>
          </a:p>
          <a:p>
            <a:pPr marL="342900" indent="-342900">
              <a:lnSpc>
                <a:spcPct val="200000"/>
              </a:lnSpc>
              <a:spcAft>
                <a:spcPts val="0"/>
              </a:spcAft>
              <a:buFont typeface="Wingdings" panose="05000000000000000000" pitchFamily="2" charset="2"/>
              <a:buChar char="Ø"/>
            </a:pPr>
            <a:r>
              <a:rPr lang="zh-CN" altLang="en-US" sz="2000" b="1" dirty="0" smtClean="0">
                <a:latin typeface="+mn-ea"/>
                <a:ea typeface="+mn-ea"/>
              </a:rPr>
              <a:t>磁共振</a:t>
            </a:r>
            <a:r>
              <a:rPr lang="zh-CN" altLang="en-US" sz="2000" b="1" dirty="0">
                <a:latin typeface="+mn-ea"/>
                <a:ea typeface="+mn-ea"/>
              </a:rPr>
              <a:t>成像（</a:t>
            </a:r>
            <a:r>
              <a:rPr lang="en-US" altLang="zh-CN" sz="2000" b="1" dirty="0">
                <a:latin typeface="+mn-ea"/>
                <a:ea typeface="+mn-ea"/>
              </a:rPr>
              <a:t>MRI</a:t>
            </a:r>
            <a:r>
              <a:rPr lang="zh-CN" altLang="en-US" sz="2000" b="1" dirty="0" smtClean="0">
                <a:latin typeface="+mn-ea"/>
                <a:ea typeface="+mn-ea"/>
              </a:rPr>
              <a:t>）：</a:t>
            </a:r>
            <a:r>
              <a:rPr lang="zh-CN" altLang="en-US" sz="2000" dirty="0" smtClean="0">
                <a:latin typeface="+mn-ea"/>
                <a:ea typeface="+mn-ea"/>
              </a:rPr>
              <a:t>该技术在</a:t>
            </a:r>
            <a:r>
              <a:rPr lang="zh-CN" altLang="en-US" sz="2000" dirty="0">
                <a:latin typeface="+mn-ea"/>
                <a:ea typeface="+mn-ea"/>
              </a:rPr>
              <a:t>临床研究中发挥了重要的作用</a:t>
            </a:r>
            <a:r>
              <a:rPr lang="zh-CN" altLang="en-US" sz="2000" dirty="0" smtClean="0">
                <a:latin typeface="+mn-ea"/>
                <a:ea typeface="+mn-ea"/>
              </a:rPr>
              <a:t>。</a:t>
            </a:r>
            <a:endParaRPr lang="en-US" altLang="zh-CN" sz="2000" dirty="0" smtClean="0">
              <a:latin typeface="+mn-ea"/>
              <a:ea typeface="+mn-ea"/>
            </a:endParaRPr>
          </a:p>
          <a:p>
            <a:pPr marL="342900" indent="-342900">
              <a:lnSpc>
                <a:spcPct val="200000"/>
              </a:lnSpc>
              <a:spcAft>
                <a:spcPts val="0"/>
              </a:spcAft>
              <a:buFont typeface="Wingdings" panose="05000000000000000000" pitchFamily="2" charset="2"/>
              <a:buChar char="Ø"/>
            </a:pPr>
            <a:r>
              <a:rPr lang="zh-CN" altLang="en-US" sz="2000" b="1" dirty="0" smtClean="0">
                <a:latin typeface="宋体" panose="02010600030101010101" pitchFamily="2" charset="-122"/>
              </a:rPr>
              <a:t>研究</a:t>
            </a:r>
            <a:r>
              <a:rPr lang="zh-CN" altLang="en-US" sz="2000" b="1" dirty="0">
                <a:latin typeface="宋体" panose="02010600030101010101" pitchFamily="2" charset="-122"/>
              </a:rPr>
              <a:t>意义</a:t>
            </a:r>
            <a:r>
              <a:rPr lang="zh-CN" altLang="en-US" sz="2000" b="1" dirty="0" smtClean="0">
                <a:latin typeface="宋体" panose="02010600030101010101" pitchFamily="2" charset="-122"/>
              </a:rPr>
              <a:t>：</a:t>
            </a:r>
            <a:r>
              <a:rPr lang="zh-CN" altLang="zh-CN" sz="2000" dirty="0" smtClean="0">
                <a:latin typeface="宋体" panose="02010600030101010101" pitchFamily="2" charset="-122"/>
              </a:rPr>
              <a:t>给</a:t>
            </a:r>
            <a:r>
              <a:rPr lang="zh-CN" altLang="zh-CN" sz="2000" dirty="0">
                <a:latin typeface="宋体" panose="02010600030101010101" pitchFamily="2" charset="-122"/>
              </a:rPr>
              <a:t>医生提供很多</a:t>
            </a:r>
            <a:r>
              <a:rPr lang="zh-CN" altLang="zh-CN" sz="2000" dirty="0" smtClean="0">
                <a:latin typeface="宋体" panose="02010600030101010101" pitchFamily="2" charset="-122"/>
              </a:rPr>
              <a:t>重要</a:t>
            </a:r>
            <a:r>
              <a:rPr lang="zh-CN" altLang="en-US" sz="2000" dirty="0" smtClean="0">
                <a:latin typeface="宋体" panose="02010600030101010101" pitchFamily="2" charset="-122"/>
              </a:rPr>
              <a:t>脑瘤</a:t>
            </a:r>
            <a:r>
              <a:rPr lang="zh-CN" altLang="zh-CN" sz="2000" dirty="0" smtClean="0">
                <a:latin typeface="宋体" panose="02010600030101010101" pitchFamily="2" charset="-122"/>
              </a:rPr>
              <a:t>信息</a:t>
            </a:r>
            <a:r>
              <a:rPr lang="zh-CN" altLang="zh-CN" sz="2000" dirty="0">
                <a:latin typeface="宋体" panose="02010600030101010101" pitchFamily="2" charset="-122"/>
              </a:rPr>
              <a:t>，包括</a:t>
            </a:r>
            <a:r>
              <a:rPr lang="zh-CN" altLang="zh-CN" sz="2000" b="1" dirty="0">
                <a:solidFill>
                  <a:srgbClr val="1C26EC"/>
                </a:solidFill>
                <a:latin typeface="宋体" panose="02010600030101010101" pitchFamily="2" charset="-122"/>
              </a:rPr>
              <a:t>大小、位置等</a:t>
            </a:r>
            <a:r>
              <a:rPr lang="zh-CN" altLang="zh-CN" sz="2000" dirty="0" smtClean="0">
                <a:latin typeface="宋体" panose="02010600030101010101" pitchFamily="2" charset="-122"/>
              </a:rPr>
              <a:t>，且</a:t>
            </a:r>
            <a:r>
              <a:rPr lang="zh-CN" altLang="zh-CN" sz="2000" dirty="0">
                <a:latin typeface="宋体" panose="02010600030101010101" pitchFamily="2" charset="-122"/>
              </a:rPr>
              <a:t>还可以给病人</a:t>
            </a:r>
            <a:r>
              <a:rPr lang="zh-CN" altLang="zh-CN" sz="2000" dirty="0" smtClean="0">
                <a:latin typeface="宋体" panose="02010600030101010101" pitchFamily="2" charset="-122"/>
              </a:rPr>
              <a:t>的</a:t>
            </a:r>
            <a:r>
              <a:rPr lang="zh-CN" altLang="en-US" sz="2000" b="1" dirty="0" smtClean="0">
                <a:solidFill>
                  <a:srgbClr val="1C26EC"/>
                </a:solidFill>
                <a:latin typeface="宋体" panose="02010600030101010101" pitchFamily="2" charset="-122"/>
              </a:rPr>
              <a:t>预后</a:t>
            </a:r>
            <a:r>
              <a:rPr lang="zh-CN" altLang="zh-CN" sz="2000" dirty="0" smtClean="0">
                <a:latin typeface="宋体" panose="02010600030101010101" pitchFamily="2" charset="-122"/>
              </a:rPr>
              <a:t>提供</a:t>
            </a:r>
            <a:r>
              <a:rPr lang="zh-CN" altLang="zh-CN" sz="2000" dirty="0">
                <a:latin typeface="宋体" panose="02010600030101010101" pitchFamily="2" charset="-122"/>
              </a:rPr>
              <a:t>帮助</a:t>
            </a:r>
            <a:r>
              <a:rPr lang="zh-CN" altLang="zh-CN" sz="2000" dirty="0" smtClean="0">
                <a:latin typeface="宋体" panose="02010600030101010101" pitchFamily="2" charset="-122"/>
              </a:rPr>
              <a:t>。</a:t>
            </a:r>
            <a:endParaRPr lang="en-US" altLang="zh-CN" sz="2000" dirty="0" smtClean="0">
              <a:latin typeface="宋体" panose="02010600030101010101" pitchFamily="2" charset="-122"/>
            </a:endParaRPr>
          </a:p>
          <a:p>
            <a:pPr>
              <a:lnSpc>
                <a:spcPct val="200000"/>
              </a:lnSpc>
              <a:spcAft>
                <a:spcPts val="0"/>
              </a:spcAft>
            </a:pPr>
            <a:endParaRPr lang="en-US" altLang="zh-CN" sz="2000" dirty="0">
              <a:latin typeface="宋体" panose="02010600030101010101" pitchFamily="2" charset="-122"/>
            </a:endParaRPr>
          </a:p>
          <a:p>
            <a:pPr>
              <a:lnSpc>
                <a:spcPct val="150000"/>
              </a:lnSpc>
              <a:spcAft>
                <a:spcPts val="0"/>
              </a:spcAft>
            </a:pPr>
            <a:endParaRPr lang="zh-CN" altLang="en-US" sz="2000" dirty="0">
              <a:latin typeface="+mn-ea"/>
              <a:ea typeface="+mn-ea"/>
            </a:endParaRPr>
          </a:p>
          <a:p>
            <a:pPr>
              <a:lnSpc>
                <a:spcPct val="150000"/>
              </a:lnSpc>
              <a:spcAft>
                <a:spcPts val="0"/>
              </a:spcAft>
            </a:pPr>
            <a:endParaRPr lang="en-US" altLang="zh-CN" sz="2200" dirty="0">
              <a:latin typeface="+mn-ea"/>
              <a:ea typeface="+mn-ea"/>
            </a:endParaRPr>
          </a:p>
        </p:txBody>
      </p:sp>
      <p:sp>
        <p:nvSpPr>
          <p:cNvPr id="5" name="文本框 4"/>
          <p:cNvSpPr txBox="1"/>
          <p:nvPr/>
        </p:nvSpPr>
        <p:spPr>
          <a:xfrm>
            <a:off x="2443662" y="4191972"/>
            <a:ext cx="2523991" cy="507831"/>
          </a:xfrm>
          <a:prstGeom prst="rect">
            <a:avLst/>
          </a:prstGeom>
          <a:noFill/>
          <a:ln>
            <a:solidFill>
              <a:schemeClr val="accent5">
                <a:lumMod val="75000"/>
              </a:schemeClr>
            </a:solidFill>
          </a:ln>
        </p:spPr>
        <p:txBody>
          <a:bodyPr wrap="square" rtlCol="0">
            <a:spAutoFit/>
          </a:bodyPr>
          <a:lstStyle/>
          <a:p>
            <a:pPr algn="ctr">
              <a:lnSpc>
                <a:spcPct val="150000"/>
              </a:lnSpc>
            </a:pPr>
            <a:r>
              <a:rPr lang="zh-CN" altLang="en-US" dirty="0" smtClean="0">
                <a:latin typeface="+mn-ea"/>
                <a:ea typeface="+mn-ea"/>
              </a:rPr>
              <a:t>高级别胶质瘤</a:t>
            </a:r>
            <a:r>
              <a:rPr lang="zh-CN" altLang="en-US" dirty="0" smtClean="0">
                <a:latin typeface="Times New Roman" panose="02020603050405020304" pitchFamily="18" charset="0"/>
                <a:ea typeface="+mn-ea"/>
                <a:cs typeface="Times New Roman" panose="02020603050405020304" pitchFamily="18" charset="0"/>
              </a:rPr>
              <a:t>（</a:t>
            </a:r>
            <a:r>
              <a:rPr lang="en-US" altLang="zh-CN" dirty="0" smtClean="0">
                <a:latin typeface="Times New Roman" panose="02020603050405020304" pitchFamily="18" charset="0"/>
                <a:ea typeface="+mn-ea"/>
                <a:cs typeface="Times New Roman" panose="02020603050405020304" pitchFamily="18" charset="0"/>
              </a:rPr>
              <a:t>HGG</a:t>
            </a:r>
            <a:r>
              <a:rPr lang="zh-CN" altLang="en-US" dirty="0" smtClean="0">
                <a:latin typeface="Times New Roman" panose="02020603050405020304" pitchFamily="18" charset="0"/>
                <a:ea typeface="+mn-ea"/>
                <a:cs typeface="Times New Roman" panose="02020603050405020304" pitchFamily="18" charset="0"/>
              </a:rPr>
              <a:t>）</a:t>
            </a:r>
            <a:endParaRPr lang="zh-CN" altLang="en-US" dirty="0">
              <a:latin typeface="Times New Roman" panose="02020603050405020304" pitchFamily="18" charset="0"/>
              <a:ea typeface="+mn-ea"/>
              <a:cs typeface="Times New Roman" panose="02020603050405020304" pitchFamily="18" charset="0"/>
            </a:endParaRPr>
          </a:p>
        </p:txBody>
      </p:sp>
      <p:sp>
        <p:nvSpPr>
          <p:cNvPr id="6" name="文本框 5"/>
          <p:cNvSpPr txBox="1"/>
          <p:nvPr/>
        </p:nvSpPr>
        <p:spPr>
          <a:xfrm>
            <a:off x="2443663" y="5639958"/>
            <a:ext cx="2523990" cy="507831"/>
          </a:xfrm>
          <a:prstGeom prst="rect">
            <a:avLst/>
          </a:prstGeom>
          <a:noFill/>
          <a:ln>
            <a:solidFill>
              <a:schemeClr val="accent1">
                <a:lumMod val="75000"/>
              </a:schemeClr>
            </a:solidFill>
          </a:ln>
        </p:spPr>
        <p:txBody>
          <a:bodyPr wrap="square" rtlCol="0">
            <a:spAutoFit/>
          </a:bodyPr>
          <a:lstStyle/>
          <a:p>
            <a:pPr algn="ctr">
              <a:lnSpc>
                <a:spcPct val="150000"/>
              </a:lnSpc>
            </a:pPr>
            <a:r>
              <a:rPr lang="zh-CN" altLang="en-US" dirty="0" smtClean="0">
                <a:latin typeface="+mn-ea"/>
                <a:ea typeface="+mn-ea"/>
              </a:rPr>
              <a:t>低级别</a:t>
            </a:r>
            <a:r>
              <a:rPr lang="zh-CN" altLang="en-US" dirty="0">
                <a:latin typeface="+mn-ea"/>
                <a:ea typeface="+mn-ea"/>
              </a:rPr>
              <a:t>胶质瘤</a:t>
            </a:r>
            <a:r>
              <a:rPr lang="zh-CN" altLang="en-US" dirty="0" smtClean="0">
                <a:latin typeface="Times New Roman" panose="02020603050405020304" pitchFamily="18" charset="0"/>
                <a:ea typeface="+mn-ea"/>
                <a:cs typeface="Times New Roman" panose="02020603050405020304" pitchFamily="18" charset="0"/>
              </a:rPr>
              <a:t>（</a:t>
            </a:r>
            <a:r>
              <a:rPr lang="en-US" altLang="zh-CN" dirty="0" smtClean="0">
                <a:latin typeface="Times New Roman" panose="02020603050405020304" pitchFamily="18" charset="0"/>
                <a:ea typeface="+mn-ea"/>
                <a:cs typeface="Times New Roman" panose="02020603050405020304" pitchFamily="18" charset="0"/>
              </a:rPr>
              <a:t>LGG</a:t>
            </a:r>
            <a:r>
              <a:rPr lang="zh-CN" altLang="en-US" dirty="0">
                <a:latin typeface="Times New Roman" panose="02020603050405020304" pitchFamily="18" charset="0"/>
                <a:ea typeface="+mn-ea"/>
                <a:cs typeface="Times New Roman" panose="02020603050405020304" pitchFamily="18" charset="0"/>
              </a:rPr>
              <a:t>）</a:t>
            </a:r>
          </a:p>
        </p:txBody>
      </p:sp>
      <p:grpSp>
        <p:nvGrpSpPr>
          <p:cNvPr id="7" name="组合 6">
            <a:extLst>
              <a:ext uri="{FF2B5EF4-FFF2-40B4-BE49-F238E27FC236}">
                <a16:creationId xmlns:a16="http://schemas.microsoft.com/office/drawing/2014/main" xmlns="" id="{2B59378E-1D6E-429A-A122-5268055AC537}"/>
              </a:ext>
            </a:extLst>
          </p:cNvPr>
          <p:cNvGrpSpPr/>
          <p:nvPr/>
        </p:nvGrpSpPr>
        <p:grpSpPr>
          <a:xfrm>
            <a:off x="1940430" y="4452679"/>
            <a:ext cx="503526" cy="1430936"/>
            <a:chOff x="2097017" y="1963189"/>
            <a:chExt cx="454868" cy="2624391"/>
          </a:xfrm>
        </p:grpSpPr>
        <p:cxnSp>
          <p:nvCxnSpPr>
            <p:cNvPr id="8" name="直接连接符 7"/>
            <p:cNvCxnSpPr>
              <a:cxnSpLocks/>
            </p:cNvCxnSpPr>
            <p:nvPr/>
          </p:nvCxnSpPr>
          <p:spPr>
            <a:xfrm flipV="1">
              <a:off x="2292686" y="1963189"/>
              <a:ext cx="0" cy="1393006"/>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a:off x="2292686" y="3361375"/>
              <a:ext cx="0" cy="122620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flipH="1">
              <a:off x="2292685" y="4585958"/>
              <a:ext cx="259200" cy="0"/>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196561" y="3253927"/>
              <a:ext cx="1623" cy="200712"/>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flipH="1">
              <a:off x="2292686" y="1973866"/>
              <a:ext cx="258933" cy="0"/>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xmlns="" id="{DBC52C3E-5875-4228-A6B2-C5F54C722A60}"/>
              </a:ext>
            </a:extLst>
          </p:cNvPr>
          <p:cNvGrpSpPr/>
          <p:nvPr/>
        </p:nvGrpSpPr>
        <p:grpSpPr>
          <a:xfrm>
            <a:off x="4978994" y="3832619"/>
            <a:ext cx="2016323" cy="1088941"/>
            <a:chOff x="4028628" y="1475025"/>
            <a:chExt cx="2016323" cy="1088941"/>
          </a:xfrm>
        </p:grpSpPr>
        <p:grpSp>
          <p:nvGrpSpPr>
            <p:cNvPr id="14" name="组合 13">
              <a:extLst>
                <a:ext uri="{FF2B5EF4-FFF2-40B4-BE49-F238E27FC236}">
                  <a16:creationId xmlns:a16="http://schemas.microsoft.com/office/drawing/2014/main" xmlns="" id="{BC3BDEF1-6C08-41AC-B9F7-8842FCEF246A}"/>
                </a:ext>
              </a:extLst>
            </p:cNvPr>
            <p:cNvGrpSpPr/>
            <p:nvPr/>
          </p:nvGrpSpPr>
          <p:grpSpPr>
            <a:xfrm>
              <a:off x="4453718" y="1475025"/>
              <a:ext cx="1591233" cy="1088941"/>
              <a:chOff x="4220359" y="938233"/>
              <a:chExt cx="1591233" cy="1088941"/>
            </a:xfrm>
          </p:grpSpPr>
          <p:sp>
            <p:nvSpPr>
              <p:cNvPr id="21" name="文本框 20">
                <a:extLst>
                  <a:ext uri="{FF2B5EF4-FFF2-40B4-BE49-F238E27FC236}">
                    <a16:creationId xmlns:a16="http://schemas.microsoft.com/office/drawing/2014/main" xmlns="" id="{AC01095A-2AC9-4ECB-9A4D-ED25D43514BC}"/>
                  </a:ext>
                </a:extLst>
              </p:cNvPr>
              <p:cNvSpPr txBox="1"/>
              <p:nvPr/>
            </p:nvSpPr>
            <p:spPr>
              <a:xfrm>
                <a:off x="4220360" y="938233"/>
                <a:ext cx="1591232" cy="369332"/>
              </a:xfrm>
              <a:prstGeom prst="rect">
                <a:avLst/>
              </a:prstGeom>
              <a:noFill/>
              <a:ln>
                <a:solidFill>
                  <a:schemeClr val="accent1">
                    <a:lumMod val="50000"/>
                  </a:schemeClr>
                </a:solidFill>
              </a:ln>
            </p:spPr>
            <p:txBody>
              <a:bodyPr wrap="square" rtlCol="0">
                <a:spAutoFit/>
              </a:bodyPr>
              <a:lstStyle/>
              <a:p>
                <a:pPr algn="ctr"/>
                <a:r>
                  <a:rPr lang="zh-CN" altLang="zh-CN" dirty="0"/>
                  <a:t>侵略</a:t>
                </a:r>
                <a:r>
                  <a:rPr lang="zh-CN" altLang="zh-CN" dirty="0" smtClean="0"/>
                  <a:t>性</a:t>
                </a:r>
                <a:r>
                  <a:rPr lang="zh-CN" altLang="en-US" dirty="0" smtClean="0"/>
                  <a:t>强</a:t>
                </a:r>
                <a:endParaRPr lang="zh-CN" altLang="en-US" dirty="0"/>
              </a:p>
            </p:txBody>
          </p:sp>
          <p:sp>
            <p:nvSpPr>
              <p:cNvPr id="22" name="文本框 21">
                <a:extLst>
                  <a:ext uri="{FF2B5EF4-FFF2-40B4-BE49-F238E27FC236}">
                    <a16:creationId xmlns:a16="http://schemas.microsoft.com/office/drawing/2014/main" xmlns="" id="{389BB203-DAD9-4B4C-8697-72D3E0B5DCB3}"/>
                  </a:ext>
                </a:extLst>
              </p:cNvPr>
              <p:cNvSpPr txBox="1"/>
              <p:nvPr/>
            </p:nvSpPr>
            <p:spPr>
              <a:xfrm>
                <a:off x="4220359" y="1657842"/>
                <a:ext cx="1591233" cy="369332"/>
              </a:xfrm>
              <a:prstGeom prst="rect">
                <a:avLst/>
              </a:prstGeom>
              <a:noFill/>
              <a:ln>
                <a:solidFill>
                  <a:schemeClr val="accent1">
                    <a:lumMod val="75000"/>
                  </a:schemeClr>
                </a:solidFill>
              </a:ln>
            </p:spPr>
            <p:txBody>
              <a:bodyPr wrap="square" rtlCol="0">
                <a:spAutoFit/>
              </a:bodyPr>
              <a:lstStyle/>
              <a:p>
                <a:pPr algn="ctr"/>
                <a:r>
                  <a:rPr lang="zh-CN" altLang="en-US" dirty="0" smtClean="0"/>
                  <a:t>存活时间较短</a:t>
                </a:r>
                <a:endParaRPr lang="zh-CN" altLang="en-US" dirty="0"/>
              </a:p>
            </p:txBody>
          </p:sp>
        </p:grpSp>
        <p:grpSp>
          <p:nvGrpSpPr>
            <p:cNvPr id="15" name="组合 14">
              <a:extLst>
                <a:ext uri="{FF2B5EF4-FFF2-40B4-BE49-F238E27FC236}">
                  <a16:creationId xmlns:a16="http://schemas.microsoft.com/office/drawing/2014/main" xmlns="" id="{636409A7-E2EE-46BB-984B-6EECC2422327}"/>
                </a:ext>
              </a:extLst>
            </p:cNvPr>
            <p:cNvGrpSpPr/>
            <p:nvPr/>
          </p:nvGrpSpPr>
          <p:grpSpPr>
            <a:xfrm>
              <a:off x="4028628" y="1675080"/>
              <a:ext cx="425340" cy="704656"/>
              <a:chOff x="2097017" y="1963189"/>
              <a:chExt cx="454868" cy="2624391"/>
            </a:xfrm>
          </p:grpSpPr>
          <p:cxnSp>
            <p:nvCxnSpPr>
              <p:cNvPr id="16" name="直接连接符 15">
                <a:extLst>
                  <a:ext uri="{FF2B5EF4-FFF2-40B4-BE49-F238E27FC236}">
                    <a16:creationId xmlns:a16="http://schemas.microsoft.com/office/drawing/2014/main" xmlns="" id="{F7A858D3-0300-49D7-8198-AA28DB93AB63}"/>
                  </a:ext>
                </a:extLst>
              </p:cNvPr>
              <p:cNvCxnSpPr>
                <a:cxnSpLocks/>
              </p:cNvCxnSpPr>
              <p:nvPr/>
            </p:nvCxnSpPr>
            <p:spPr>
              <a:xfrm flipV="1">
                <a:off x="2292686" y="1963189"/>
                <a:ext cx="0" cy="1393006"/>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D7617923-4ACB-4E99-99CC-DCE5D44AD069}"/>
                  </a:ext>
                </a:extLst>
              </p:cNvPr>
              <p:cNvCxnSpPr>
                <a:cxnSpLocks/>
              </p:cNvCxnSpPr>
              <p:nvPr/>
            </p:nvCxnSpPr>
            <p:spPr>
              <a:xfrm>
                <a:off x="2292686" y="3361375"/>
                <a:ext cx="0" cy="122620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81CDFF20-E40E-455E-9743-973247587FCD}"/>
                  </a:ext>
                </a:extLst>
              </p:cNvPr>
              <p:cNvCxnSpPr>
                <a:cxnSpLocks/>
              </p:cNvCxnSpPr>
              <p:nvPr/>
            </p:nvCxnSpPr>
            <p:spPr>
              <a:xfrm flipH="1">
                <a:off x="2292685" y="4585958"/>
                <a:ext cx="259200" cy="0"/>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97AC9489-DA37-47E9-8514-F78B4A76C92C}"/>
                  </a:ext>
                </a:extLst>
              </p:cNvPr>
              <p:cNvCxnSpPr/>
              <p:nvPr/>
            </p:nvCxnSpPr>
            <p:spPr>
              <a:xfrm rot="16200000" flipV="1">
                <a:off x="2196561" y="3253927"/>
                <a:ext cx="1623" cy="200712"/>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40475CD1-EE9C-417A-BC90-3F71B251B8AA}"/>
                  </a:ext>
                </a:extLst>
              </p:cNvPr>
              <p:cNvCxnSpPr>
                <a:cxnSpLocks/>
              </p:cNvCxnSpPr>
              <p:nvPr/>
            </p:nvCxnSpPr>
            <p:spPr>
              <a:xfrm flipH="1">
                <a:off x="2292686" y="1973866"/>
                <a:ext cx="258933" cy="0"/>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grpSp>
      <p:sp>
        <p:nvSpPr>
          <p:cNvPr id="23" name="矩形 22"/>
          <p:cNvSpPr/>
          <p:nvPr/>
        </p:nvSpPr>
        <p:spPr>
          <a:xfrm>
            <a:off x="839709" y="4744916"/>
            <a:ext cx="1100719" cy="8493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胶质瘤</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xmlns="" id="{DBC52C3E-5875-4228-A6B2-C5F54C722A60}"/>
              </a:ext>
            </a:extLst>
          </p:cNvPr>
          <p:cNvGrpSpPr/>
          <p:nvPr/>
        </p:nvGrpSpPr>
        <p:grpSpPr>
          <a:xfrm>
            <a:off x="4967653" y="5275253"/>
            <a:ext cx="3564216" cy="1088941"/>
            <a:chOff x="4028628" y="1475025"/>
            <a:chExt cx="3523267" cy="1088941"/>
          </a:xfrm>
        </p:grpSpPr>
        <p:grpSp>
          <p:nvGrpSpPr>
            <p:cNvPr id="25" name="组合 24">
              <a:extLst>
                <a:ext uri="{FF2B5EF4-FFF2-40B4-BE49-F238E27FC236}">
                  <a16:creationId xmlns:a16="http://schemas.microsoft.com/office/drawing/2014/main" xmlns="" id="{BC3BDEF1-6C08-41AC-B9F7-8842FCEF246A}"/>
                </a:ext>
              </a:extLst>
            </p:cNvPr>
            <p:cNvGrpSpPr/>
            <p:nvPr/>
          </p:nvGrpSpPr>
          <p:grpSpPr>
            <a:xfrm>
              <a:off x="4453719" y="1475025"/>
              <a:ext cx="3098176" cy="1088941"/>
              <a:chOff x="4220360" y="938233"/>
              <a:chExt cx="3098176" cy="1088941"/>
            </a:xfrm>
          </p:grpSpPr>
          <p:sp>
            <p:nvSpPr>
              <p:cNvPr id="32" name="文本框 31">
                <a:extLst>
                  <a:ext uri="{FF2B5EF4-FFF2-40B4-BE49-F238E27FC236}">
                    <a16:creationId xmlns:a16="http://schemas.microsoft.com/office/drawing/2014/main" xmlns="" id="{AC01095A-2AC9-4ECB-9A4D-ED25D43514BC}"/>
                  </a:ext>
                </a:extLst>
              </p:cNvPr>
              <p:cNvSpPr txBox="1"/>
              <p:nvPr/>
            </p:nvSpPr>
            <p:spPr>
              <a:xfrm>
                <a:off x="4220360" y="938233"/>
                <a:ext cx="3098176" cy="369332"/>
              </a:xfrm>
              <a:prstGeom prst="rect">
                <a:avLst/>
              </a:prstGeom>
              <a:noFill/>
              <a:ln>
                <a:solidFill>
                  <a:schemeClr val="accent1">
                    <a:lumMod val="50000"/>
                  </a:schemeClr>
                </a:solidFill>
              </a:ln>
            </p:spPr>
            <p:txBody>
              <a:bodyPr wrap="square" rtlCol="0">
                <a:spAutoFit/>
              </a:bodyPr>
              <a:lstStyle/>
              <a:p>
                <a:pPr algn="ctr"/>
                <a:r>
                  <a:rPr lang="zh-CN" altLang="zh-CN" dirty="0" smtClean="0"/>
                  <a:t>侵略</a:t>
                </a:r>
                <a:r>
                  <a:rPr lang="zh-CN" altLang="en-US" dirty="0" smtClean="0"/>
                  <a:t>较弱（可能发展为</a:t>
                </a:r>
                <a:r>
                  <a:rPr lang="en-US" altLang="zh-CN" dirty="0" smtClean="0"/>
                  <a:t>HGG</a:t>
                </a:r>
                <a:r>
                  <a:rPr lang="zh-CN" altLang="en-US" dirty="0" smtClean="0"/>
                  <a:t>）</a:t>
                </a:r>
                <a:endParaRPr lang="zh-CN" altLang="en-US" dirty="0"/>
              </a:p>
            </p:txBody>
          </p:sp>
          <p:sp>
            <p:nvSpPr>
              <p:cNvPr id="33" name="文本框 32">
                <a:extLst>
                  <a:ext uri="{FF2B5EF4-FFF2-40B4-BE49-F238E27FC236}">
                    <a16:creationId xmlns:a16="http://schemas.microsoft.com/office/drawing/2014/main" xmlns="" id="{389BB203-DAD9-4B4C-8697-72D3E0B5DCB3}"/>
                  </a:ext>
                </a:extLst>
              </p:cNvPr>
              <p:cNvSpPr txBox="1"/>
              <p:nvPr/>
            </p:nvSpPr>
            <p:spPr>
              <a:xfrm>
                <a:off x="4220360" y="1657842"/>
                <a:ext cx="1579278" cy="369332"/>
              </a:xfrm>
              <a:prstGeom prst="rect">
                <a:avLst/>
              </a:prstGeom>
              <a:noFill/>
              <a:ln>
                <a:solidFill>
                  <a:schemeClr val="accent1">
                    <a:lumMod val="75000"/>
                  </a:schemeClr>
                </a:solidFill>
              </a:ln>
            </p:spPr>
            <p:txBody>
              <a:bodyPr wrap="none" rtlCol="0">
                <a:spAutoFit/>
              </a:bodyPr>
              <a:lstStyle/>
              <a:p>
                <a:r>
                  <a:rPr lang="zh-CN" altLang="en-US" dirty="0" smtClean="0"/>
                  <a:t>存活时间较长</a:t>
                </a:r>
                <a:endParaRPr lang="zh-CN" altLang="en-US" dirty="0"/>
              </a:p>
            </p:txBody>
          </p:sp>
        </p:grpSp>
        <p:grpSp>
          <p:nvGrpSpPr>
            <p:cNvPr id="26" name="组合 25">
              <a:extLst>
                <a:ext uri="{FF2B5EF4-FFF2-40B4-BE49-F238E27FC236}">
                  <a16:creationId xmlns:a16="http://schemas.microsoft.com/office/drawing/2014/main" xmlns="" id="{636409A7-E2EE-46BB-984B-6EECC2422327}"/>
                </a:ext>
              </a:extLst>
            </p:cNvPr>
            <p:cNvGrpSpPr/>
            <p:nvPr/>
          </p:nvGrpSpPr>
          <p:grpSpPr>
            <a:xfrm>
              <a:off x="4028628" y="1675080"/>
              <a:ext cx="425340" cy="704656"/>
              <a:chOff x="2097017" y="1963189"/>
              <a:chExt cx="454868" cy="2624391"/>
            </a:xfrm>
          </p:grpSpPr>
          <p:cxnSp>
            <p:nvCxnSpPr>
              <p:cNvPr id="27" name="直接连接符 26">
                <a:extLst>
                  <a:ext uri="{FF2B5EF4-FFF2-40B4-BE49-F238E27FC236}">
                    <a16:creationId xmlns:a16="http://schemas.microsoft.com/office/drawing/2014/main" xmlns="" id="{F7A858D3-0300-49D7-8198-AA28DB93AB63}"/>
                  </a:ext>
                </a:extLst>
              </p:cNvPr>
              <p:cNvCxnSpPr>
                <a:cxnSpLocks/>
              </p:cNvCxnSpPr>
              <p:nvPr/>
            </p:nvCxnSpPr>
            <p:spPr>
              <a:xfrm flipV="1">
                <a:off x="2292686" y="1963189"/>
                <a:ext cx="0" cy="1393006"/>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D7617923-4ACB-4E99-99CC-DCE5D44AD069}"/>
                  </a:ext>
                </a:extLst>
              </p:cNvPr>
              <p:cNvCxnSpPr>
                <a:cxnSpLocks/>
              </p:cNvCxnSpPr>
              <p:nvPr/>
            </p:nvCxnSpPr>
            <p:spPr>
              <a:xfrm>
                <a:off x="2292686" y="3361375"/>
                <a:ext cx="0" cy="122620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81CDFF20-E40E-455E-9743-973247587FCD}"/>
                  </a:ext>
                </a:extLst>
              </p:cNvPr>
              <p:cNvCxnSpPr>
                <a:cxnSpLocks/>
              </p:cNvCxnSpPr>
              <p:nvPr/>
            </p:nvCxnSpPr>
            <p:spPr>
              <a:xfrm flipH="1">
                <a:off x="2292685" y="4585958"/>
                <a:ext cx="259200" cy="0"/>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97AC9489-DA37-47E9-8514-F78B4A76C92C}"/>
                  </a:ext>
                </a:extLst>
              </p:cNvPr>
              <p:cNvCxnSpPr/>
              <p:nvPr/>
            </p:nvCxnSpPr>
            <p:spPr>
              <a:xfrm rot="16200000" flipV="1">
                <a:off x="2196561" y="3253927"/>
                <a:ext cx="1623" cy="200712"/>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40475CD1-EE9C-417A-BC90-3F71B251B8AA}"/>
                  </a:ext>
                </a:extLst>
              </p:cNvPr>
              <p:cNvCxnSpPr>
                <a:cxnSpLocks/>
              </p:cNvCxnSpPr>
              <p:nvPr/>
            </p:nvCxnSpPr>
            <p:spPr>
              <a:xfrm flipH="1">
                <a:off x="2292686" y="1973866"/>
                <a:ext cx="258933" cy="0"/>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grpSp>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3</a:t>
            </a:fld>
            <a:r>
              <a:rPr lang="en-US" altLang="zh-CN" smtClean="0"/>
              <a:t>/35</a:t>
            </a:r>
            <a:endParaRPr lang="zh-CN" altLang="en-US" dirty="0"/>
          </a:p>
        </p:txBody>
      </p:sp>
    </p:spTree>
    <p:extLst>
      <p:ext uri="{BB962C8B-B14F-4D97-AF65-F5344CB8AC3E}">
        <p14:creationId xmlns:p14="http://schemas.microsoft.com/office/powerpoint/2010/main" val="112453058"/>
      </p:ext>
    </p:extLst>
  </p:cSld>
  <p:clrMapOvr>
    <a:masterClrMapping/>
  </p:clrMapOvr>
  <mc:AlternateContent xmlns:mc="http://schemas.openxmlformats.org/markup-compatibility/2006" xmlns:p14="http://schemas.microsoft.com/office/powerpoint/2010/main">
    <mc:Choice Requires="p14">
      <p:transition spd="slow" p14:dur="2000" advTm="1002"/>
    </mc:Choice>
    <mc:Fallback xmlns="">
      <p:transition spd="slow" advTm="10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a:grpSpLocks/>
          </p:cNvGrpSpPr>
          <p:nvPr/>
        </p:nvGrpSpPr>
        <p:grpSpPr bwMode="auto">
          <a:xfrm>
            <a:off x="1479383" y="2542536"/>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706703" y="3211816"/>
            <a:ext cx="3690384" cy="52322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sz="2800" dirty="0">
                <a:solidFill>
                  <a:prstClr val="black">
                    <a:alpha val="75000"/>
                  </a:prstClr>
                </a:solidFill>
              </a:rPr>
              <a:t>2</a:t>
            </a:r>
            <a:r>
              <a:rPr lang="zh-CN" altLang="en-US" sz="2800" dirty="0" smtClean="0">
                <a:solidFill>
                  <a:prstClr val="black">
                    <a:alpha val="75000"/>
                  </a:prstClr>
                </a:solidFill>
              </a:rPr>
              <a:t>、研究内容和方法</a:t>
            </a:r>
            <a:endParaRPr lang="zh-CN" altLang="en-US" sz="2800" dirty="0">
              <a:solidFill>
                <a:prstClr val="black">
                  <a:alpha val="75000"/>
                </a:prstClr>
              </a:solidFill>
            </a:endParaRPr>
          </a:p>
        </p:txBody>
      </p:sp>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4</a:t>
            </a:fld>
            <a:r>
              <a:rPr lang="en-US" altLang="zh-CN" smtClean="0"/>
              <a:t>/35</a:t>
            </a:r>
            <a:endParaRPr lang="zh-CN" altLang="en-US" dirty="0"/>
          </a:p>
        </p:txBody>
      </p:sp>
    </p:spTree>
    <p:extLst>
      <p:ext uri="{BB962C8B-B14F-4D97-AF65-F5344CB8AC3E}">
        <p14:creationId xmlns:p14="http://schemas.microsoft.com/office/powerpoint/2010/main" val="574693997"/>
      </p:ext>
    </p:extLst>
  </p:cSld>
  <p:clrMapOvr>
    <a:masterClrMapping/>
  </p:clrMapOvr>
  <mc:AlternateContent xmlns:mc="http://schemas.openxmlformats.org/markup-compatibility/2006" xmlns:p14="http://schemas.microsoft.com/office/powerpoint/2010/main">
    <mc:Choice Requires="p14">
      <p:transition spd="slow" p14:dur="2000" advTm="1901"/>
    </mc:Choice>
    <mc:Fallback xmlns="">
      <p:transition spd="slow" advTm="19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404447" y="798445"/>
            <a:ext cx="8009793" cy="1015663"/>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zh-CN" altLang="en-US" sz="2000" b="1" noProof="1" smtClean="0">
                <a:latin typeface="Times New Roman" panose="02020603050405020304" pitchFamily="18" charset="0"/>
                <a:cs typeface="Times New Roman" panose="02020603050405020304" pitchFamily="18" charset="0"/>
              </a:rPr>
              <a:t>数据集</a:t>
            </a:r>
            <a:r>
              <a:rPr lang="zh-CN" altLang="en-US" sz="2000" noProof="1" smtClean="0">
                <a:latin typeface="Times New Roman" panose="02020603050405020304" pitchFamily="18" charset="0"/>
                <a:cs typeface="Times New Roman" panose="02020603050405020304" pitchFamily="18" charset="0"/>
              </a:rPr>
              <a:t>：采用 </a:t>
            </a:r>
            <a:r>
              <a:rPr lang="en-US" altLang="zh-CN" sz="2000" noProof="1" smtClean="0">
                <a:latin typeface="Times New Roman" panose="02020603050405020304" pitchFamily="18" charset="0"/>
                <a:cs typeface="Times New Roman" panose="02020603050405020304" pitchFamily="18" charset="0"/>
              </a:rPr>
              <a:t>BraTS 2017 </a:t>
            </a:r>
            <a:r>
              <a:rPr lang="zh-CN" altLang="en-US" sz="2000" noProof="1" smtClean="0">
                <a:latin typeface="Times New Roman" panose="02020603050405020304" pitchFamily="18" charset="0"/>
                <a:cs typeface="Times New Roman" panose="02020603050405020304" pitchFamily="18" charset="0"/>
              </a:rPr>
              <a:t>的</a:t>
            </a:r>
            <a:r>
              <a:rPr lang="en-US" altLang="zh-CN" sz="2000" noProof="1" smtClean="0">
                <a:latin typeface="Times New Roman" panose="02020603050405020304" pitchFamily="18" charset="0"/>
                <a:cs typeface="Times New Roman" panose="02020603050405020304" pitchFamily="18" charset="0"/>
              </a:rPr>
              <a:t>MR</a:t>
            </a:r>
            <a:r>
              <a:rPr lang="zh-CN" altLang="en-US" sz="2000" noProof="1" smtClean="0">
                <a:latin typeface="Times New Roman" panose="02020603050405020304" pitchFamily="18" charset="0"/>
                <a:cs typeface="Times New Roman" panose="02020603050405020304" pitchFamily="18" charset="0"/>
              </a:rPr>
              <a:t>图片数据集</a:t>
            </a:r>
            <a:endParaRPr lang="en-US" altLang="zh-CN" sz="2000" noProof="1"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tLang="zh-CN" sz="2000" b="1" noProof="1" smtClean="0">
                <a:latin typeface="Times New Roman" panose="02020603050405020304" pitchFamily="18" charset="0"/>
                <a:cs typeface="Times New Roman" panose="02020603050405020304" pitchFamily="18" charset="0"/>
              </a:rPr>
              <a:t>MR</a:t>
            </a:r>
            <a:r>
              <a:rPr lang="zh-CN" altLang="en-US" sz="2000" b="1" noProof="1">
                <a:latin typeface="Times New Roman" panose="02020603050405020304" pitchFamily="18" charset="0"/>
                <a:cs typeface="Times New Roman" panose="02020603050405020304" pitchFamily="18" charset="0"/>
              </a:rPr>
              <a:t>图片</a:t>
            </a:r>
            <a:r>
              <a:rPr lang="zh-CN" altLang="en-US" sz="2000" b="1" noProof="1" smtClean="0">
                <a:latin typeface="Times New Roman" panose="02020603050405020304" pitchFamily="18" charset="0"/>
                <a:cs typeface="Times New Roman" panose="02020603050405020304" pitchFamily="18" charset="0"/>
              </a:rPr>
              <a:t>序列</a:t>
            </a:r>
            <a:r>
              <a:rPr lang="zh-CN" altLang="en-US" sz="2000" noProof="1" smtClean="0">
                <a:latin typeface="Times New Roman" panose="02020603050405020304" pitchFamily="18" charset="0"/>
                <a:cs typeface="Times New Roman" panose="02020603050405020304" pitchFamily="18" charset="0"/>
              </a:rPr>
              <a:t>：</a:t>
            </a:r>
            <a:r>
              <a:rPr lang="en-US" altLang="zh-CN" sz="2000" noProof="1" smtClean="0">
                <a:latin typeface="Times New Roman" panose="02020603050405020304" pitchFamily="18" charset="0"/>
                <a:cs typeface="Times New Roman" panose="02020603050405020304" pitchFamily="18" charset="0"/>
              </a:rPr>
              <a:t>Flair</a:t>
            </a:r>
            <a:r>
              <a:rPr lang="zh-CN" altLang="en-US" sz="2000" noProof="1" smtClean="0">
                <a:latin typeface="Times New Roman" panose="02020603050405020304" pitchFamily="18" charset="0"/>
                <a:cs typeface="Times New Roman" panose="02020603050405020304" pitchFamily="18" charset="0"/>
              </a:rPr>
              <a:t>、</a:t>
            </a:r>
            <a:r>
              <a:rPr lang="en-US" altLang="zh-CN" sz="2000" noProof="1" smtClean="0">
                <a:latin typeface="Times New Roman" panose="02020603050405020304" pitchFamily="18" charset="0"/>
                <a:cs typeface="Times New Roman" panose="02020603050405020304" pitchFamily="18" charset="0"/>
              </a:rPr>
              <a:t>T1</a:t>
            </a:r>
            <a:r>
              <a:rPr lang="zh-CN" altLang="en-US" sz="2000" noProof="1" smtClean="0">
                <a:latin typeface="Times New Roman" panose="02020603050405020304" pitchFamily="18" charset="0"/>
                <a:cs typeface="Times New Roman" panose="02020603050405020304" pitchFamily="18" charset="0"/>
              </a:rPr>
              <a:t>、</a:t>
            </a:r>
            <a:r>
              <a:rPr lang="en-US" altLang="zh-CN" sz="2000" noProof="1" smtClean="0">
                <a:latin typeface="Times New Roman" panose="02020603050405020304" pitchFamily="18" charset="0"/>
                <a:cs typeface="Times New Roman" panose="02020603050405020304" pitchFamily="18" charset="0"/>
              </a:rPr>
              <a:t>T1c </a:t>
            </a:r>
            <a:r>
              <a:rPr lang="zh-CN" altLang="en-US" sz="2000" noProof="1" smtClean="0">
                <a:latin typeface="Times New Roman" panose="02020603050405020304" pitchFamily="18" charset="0"/>
                <a:cs typeface="Times New Roman" panose="02020603050405020304" pitchFamily="18" charset="0"/>
              </a:rPr>
              <a:t>和 </a:t>
            </a:r>
            <a:r>
              <a:rPr lang="en-US" altLang="zh-CN" sz="2000" noProof="1" smtClean="0">
                <a:latin typeface="Times New Roman" panose="02020603050405020304" pitchFamily="18" charset="0"/>
                <a:cs typeface="Times New Roman" panose="02020603050405020304" pitchFamily="18" charset="0"/>
              </a:rPr>
              <a:t>T2</a:t>
            </a:r>
            <a:r>
              <a:rPr lang="zh-CN" altLang="en-US" sz="2000" noProof="1" smtClean="0">
                <a:latin typeface="Times New Roman" panose="02020603050405020304" pitchFamily="18" charset="0"/>
                <a:cs typeface="Times New Roman" panose="02020603050405020304" pitchFamily="18" charset="0"/>
              </a:rPr>
              <a:t>。每个序列尺寸为 </a:t>
            </a:r>
            <a:r>
              <a:rPr lang="en-US" altLang="zh-CN" sz="2000" b="1" noProof="1" smtClean="0">
                <a:latin typeface="Times New Roman" panose="02020603050405020304" pitchFamily="18" charset="0"/>
                <a:cs typeface="Times New Roman" panose="02020603050405020304" pitchFamily="18" charset="0"/>
              </a:rPr>
              <a:t>155x240x240</a:t>
            </a:r>
            <a:endParaRPr lang="en-US" altLang="zh-CN" sz="2000" noProof="1"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050679" y="1865219"/>
            <a:ext cx="6435971" cy="2342534"/>
          </a:xfrm>
          <a:prstGeom prst="rect">
            <a:avLst/>
          </a:prstGeom>
        </p:spPr>
      </p:pic>
      <p:pic>
        <p:nvPicPr>
          <p:cNvPr id="2" name="图片 1"/>
          <p:cNvPicPr>
            <a:picLocks noChangeAspect="1"/>
          </p:cNvPicPr>
          <p:nvPr/>
        </p:nvPicPr>
        <p:blipFill>
          <a:blip r:embed="rId4"/>
          <a:stretch>
            <a:fillRect/>
          </a:stretch>
        </p:blipFill>
        <p:spPr>
          <a:xfrm>
            <a:off x="879231" y="4446626"/>
            <a:ext cx="5235170" cy="1789423"/>
          </a:xfrm>
          <a:prstGeom prst="rect">
            <a:avLst/>
          </a:prstGeom>
        </p:spPr>
      </p:pic>
      <p:pic>
        <p:nvPicPr>
          <p:cNvPr id="4" name="图片 3"/>
          <p:cNvPicPr>
            <a:picLocks noChangeAspect="1"/>
          </p:cNvPicPr>
          <p:nvPr/>
        </p:nvPicPr>
        <p:blipFill>
          <a:blip r:embed="rId5"/>
          <a:stretch>
            <a:fillRect/>
          </a:stretch>
        </p:blipFill>
        <p:spPr>
          <a:xfrm>
            <a:off x="7038977" y="4446626"/>
            <a:ext cx="1102700" cy="1430530"/>
          </a:xfrm>
          <a:prstGeom prst="rect">
            <a:avLst/>
          </a:prstGeom>
        </p:spPr>
      </p:pic>
      <p:sp>
        <p:nvSpPr>
          <p:cNvPr id="7" name="矩形 6"/>
          <p:cNvSpPr/>
          <p:nvPr/>
        </p:nvSpPr>
        <p:spPr>
          <a:xfrm>
            <a:off x="6378170" y="5928267"/>
            <a:ext cx="2559209" cy="376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noProof="1" smtClean="0">
                <a:solidFill>
                  <a:schemeClr val="tx1"/>
                </a:solidFill>
                <a:latin typeface="Times New Roman" panose="02020603050405020304" pitchFamily="18" charset="0"/>
                <a:cs typeface="Times New Roman" panose="02020603050405020304" pitchFamily="18" charset="0"/>
              </a:rPr>
              <a:t>专家们手工</a:t>
            </a:r>
            <a:r>
              <a:rPr lang="zh-CN" altLang="en-US" b="1" noProof="1">
                <a:solidFill>
                  <a:schemeClr val="tx1"/>
                </a:solidFill>
                <a:latin typeface="Times New Roman" panose="02020603050405020304" pitchFamily="18" charset="0"/>
                <a:cs typeface="Times New Roman" panose="02020603050405020304" pitchFamily="18" charset="0"/>
              </a:rPr>
              <a:t>分割的</a:t>
            </a:r>
            <a:r>
              <a:rPr lang="zh-CN" altLang="en-US" b="1" noProof="1" smtClean="0">
                <a:solidFill>
                  <a:schemeClr val="tx1"/>
                </a:solidFill>
                <a:latin typeface="Times New Roman" panose="02020603050405020304" pitchFamily="18" charset="0"/>
                <a:cs typeface="Times New Roman" panose="02020603050405020304" pitchFamily="18" charset="0"/>
              </a:rPr>
              <a:t>结果</a:t>
            </a:r>
            <a:endParaRPr lang="en-US" altLang="zh-CN" b="1" noProof="1">
              <a:solidFill>
                <a:schemeClr val="tx1"/>
              </a:solidFill>
              <a:latin typeface="Times New Roman" panose="02020603050405020304" pitchFamily="18" charset="0"/>
              <a:cs typeface="Times New Roman" panose="02020603050405020304" pitchFamily="18" charset="0"/>
            </a:endParaRPr>
          </a:p>
        </p:txBody>
      </p:sp>
      <p:sp>
        <p:nvSpPr>
          <p:cNvPr id="8" name="灯片编号占位符 7"/>
          <p:cNvSpPr>
            <a:spLocks noGrp="1"/>
          </p:cNvSpPr>
          <p:nvPr>
            <p:ph type="sldNum" sz="quarter" idx="12"/>
          </p:nvPr>
        </p:nvSpPr>
        <p:spPr/>
        <p:txBody>
          <a:bodyPr/>
          <a:lstStyle/>
          <a:p>
            <a:pPr>
              <a:defRPr/>
            </a:pPr>
            <a:fld id="{1629B727-B1F6-49A3-A6A6-D12578711D17}" type="slidenum">
              <a:rPr lang="zh-CN" altLang="en-US" smtClean="0"/>
              <a:pPr>
                <a:defRPr/>
              </a:pPr>
              <a:t>5</a:t>
            </a:fld>
            <a:r>
              <a:rPr lang="en-US" altLang="zh-CN" dirty="0" smtClean="0"/>
              <a:t>/35</a:t>
            </a:r>
            <a:endParaRPr lang="zh-CN" altLang="en-US" dirty="0"/>
          </a:p>
        </p:txBody>
      </p:sp>
    </p:spTree>
    <p:extLst>
      <p:ext uri="{BB962C8B-B14F-4D97-AF65-F5344CB8AC3E}">
        <p14:creationId xmlns:p14="http://schemas.microsoft.com/office/powerpoint/2010/main" val="2439575232"/>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597876" y="1017054"/>
            <a:ext cx="7917474" cy="2400657"/>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altLang="zh-CN" sz="2000" b="1" dirty="0" err="1" smtClean="0">
                <a:latin typeface="Times New Roman" panose="02020603050405020304" pitchFamily="18" charset="0"/>
                <a:cs typeface="Times New Roman" panose="02020603050405020304" pitchFamily="18" charset="0"/>
              </a:rPr>
              <a:t>BraTS</a:t>
            </a:r>
            <a:r>
              <a:rPr lang="en-US" altLang="zh-CN" sz="2000" b="1" dirty="0" smtClean="0">
                <a:latin typeface="Times New Roman" panose="02020603050405020304" pitchFamily="18" charset="0"/>
                <a:cs typeface="Times New Roman" panose="02020603050405020304" pitchFamily="18" charset="0"/>
              </a:rPr>
              <a:t> 2017</a:t>
            </a:r>
            <a:r>
              <a:rPr lang="zh-CN" altLang="en-US" sz="2000" b="1" dirty="0" smtClean="0">
                <a:latin typeface="Times New Roman" panose="02020603050405020304" pitchFamily="18" charset="0"/>
                <a:cs typeface="Times New Roman" panose="02020603050405020304" pitchFamily="18" charset="0"/>
              </a:rPr>
              <a:t>分割任务：</a:t>
            </a:r>
            <a:r>
              <a:rPr lang="zh-CN" altLang="en-US" sz="2000" dirty="0" smtClean="0">
                <a:latin typeface="Times New Roman" panose="02020603050405020304" pitchFamily="18" charset="0"/>
                <a:cs typeface="Times New Roman" panose="02020603050405020304" pitchFamily="18" charset="0"/>
              </a:rPr>
              <a:t>脑瘤分割任务有三个部分，分别是分割出</a:t>
            </a:r>
            <a:r>
              <a:rPr lang="zh-CN" altLang="en-US" sz="2000" dirty="0" smtClean="0">
                <a:solidFill>
                  <a:srgbClr val="1C26EC"/>
                </a:solidFill>
                <a:latin typeface="Times New Roman" panose="02020603050405020304" pitchFamily="18" charset="0"/>
                <a:cs typeface="Times New Roman" panose="02020603050405020304" pitchFamily="18" charset="0"/>
              </a:rPr>
              <a:t>整个脑瘤</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Whole Tumor ,WT)</a:t>
            </a:r>
            <a:r>
              <a:rPr lang="zh-CN" altLang="en-US" sz="2000" dirty="0" smtClean="0">
                <a:latin typeface="Times New Roman" panose="02020603050405020304" pitchFamily="18" charset="0"/>
                <a:cs typeface="Times New Roman" panose="02020603050405020304" pitchFamily="18" charset="0"/>
              </a:rPr>
              <a:t>、</a:t>
            </a:r>
            <a:r>
              <a:rPr lang="zh-CN" altLang="en-US" sz="2000" dirty="0" smtClean="0">
                <a:solidFill>
                  <a:srgbClr val="1C26EC"/>
                </a:solidFill>
                <a:latin typeface="Times New Roman" panose="02020603050405020304" pitchFamily="18" charset="0"/>
                <a:cs typeface="Times New Roman" panose="02020603050405020304" pitchFamily="18" charset="0"/>
              </a:rPr>
              <a:t>脑瘤核心</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Tumor Core, TC)</a:t>
            </a:r>
            <a:r>
              <a:rPr lang="zh-CN" altLang="en-US" sz="2000" dirty="0" smtClean="0">
                <a:latin typeface="Times New Roman" panose="02020603050405020304" pitchFamily="18" charset="0"/>
                <a:cs typeface="Times New Roman" panose="02020603050405020304" pitchFamily="18" charset="0"/>
              </a:rPr>
              <a:t>、</a:t>
            </a:r>
            <a:r>
              <a:rPr lang="zh-CN" altLang="en-US" sz="2000" dirty="0" smtClean="0">
                <a:solidFill>
                  <a:srgbClr val="1C26EC"/>
                </a:solidFill>
                <a:latin typeface="Times New Roman" panose="02020603050405020304" pitchFamily="18" charset="0"/>
                <a:cs typeface="Times New Roman" panose="02020603050405020304" pitchFamily="18" charset="0"/>
              </a:rPr>
              <a:t>增强脑瘤核心</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Enhancing Tumor Core , ET)</a:t>
            </a:r>
            <a:r>
              <a:rPr lang="zh-CN" altLang="en-US" sz="2000" dirty="0" smtClean="0">
                <a:latin typeface="Times New Roman" panose="02020603050405020304" pitchFamily="18" charset="0"/>
                <a:cs typeface="Times New Roman" panose="02020603050405020304" pitchFamily="18" charset="0"/>
              </a:rPr>
              <a:t>的衡量。</a:t>
            </a:r>
            <a:endParaRPr lang="en-US" altLang="zh-CN"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rPr>
              <a:t>它们三者的关系是 </a:t>
            </a:r>
            <a:r>
              <a:rPr lang="en-US" altLang="zh-CN" sz="2000" dirty="0" smtClean="0">
                <a:latin typeface="Times New Roman" panose="02020603050405020304" pitchFamily="18" charset="0"/>
                <a:cs typeface="Times New Roman" panose="02020603050405020304" pitchFamily="18" charset="0"/>
              </a:rPr>
              <a:t>WT </a:t>
            </a:r>
            <a:r>
              <a:rPr lang="zh-CN" altLang="en-US" sz="2000" dirty="0" smtClean="0">
                <a:latin typeface="Times New Roman" panose="02020603050405020304" pitchFamily="18" charset="0"/>
                <a:cs typeface="Times New Roman" panose="02020603050405020304" pitchFamily="18" charset="0"/>
              </a:rPr>
              <a:t>包括 </a:t>
            </a:r>
            <a:r>
              <a:rPr lang="en-US" altLang="zh-CN" sz="2000" dirty="0" smtClean="0">
                <a:latin typeface="Times New Roman" panose="02020603050405020304" pitchFamily="18" charset="0"/>
                <a:cs typeface="Times New Roman" panose="02020603050405020304" pitchFamily="18" charset="0"/>
              </a:rPr>
              <a:t>TC </a:t>
            </a:r>
            <a:r>
              <a:rPr lang="zh-CN" altLang="en-US" sz="2000" dirty="0" smtClean="0">
                <a:latin typeface="Times New Roman" panose="02020603050405020304" pitchFamily="18" charset="0"/>
                <a:cs typeface="Times New Roman" panose="02020603050405020304" pitchFamily="18" charset="0"/>
              </a:rPr>
              <a:t>，而 </a:t>
            </a:r>
            <a:r>
              <a:rPr lang="en-US" altLang="zh-CN" sz="2000" dirty="0" smtClean="0">
                <a:latin typeface="Times New Roman" panose="02020603050405020304" pitchFamily="18" charset="0"/>
                <a:cs typeface="Times New Roman" panose="02020603050405020304" pitchFamily="18" charset="0"/>
              </a:rPr>
              <a:t>TC </a:t>
            </a:r>
            <a:r>
              <a:rPr lang="zh-CN" altLang="en-US" sz="2000" dirty="0" smtClean="0">
                <a:latin typeface="Times New Roman" panose="02020603050405020304" pitchFamily="18" charset="0"/>
                <a:cs typeface="Times New Roman" panose="02020603050405020304" pitchFamily="18" charset="0"/>
              </a:rPr>
              <a:t>包括 </a:t>
            </a:r>
            <a:r>
              <a:rPr lang="en-US" altLang="zh-CN" sz="2000" dirty="0" smtClean="0">
                <a:latin typeface="Times New Roman" panose="02020603050405020304" pitchFamily="18" charset="0"/>
                <a:cs typeface="Times New Roman" panose="02020603050405020304" pitchFamily="18" charset="0"/>
              </a:rPr>
              <a:t>ET</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000" b="1" dirty="0" smtClean="0">
                <a:latin typeface="Times New Roman" panose="02020603050405020304" pitchFamily="18" charset="0"/>
                <a:cs typeface="Times New Roman" panose="02020603050405020304" pitchFamily="18" charset="0"/>
              </a:rPr>
              <a:t>由于时间仓促，本文目前主要研究 </a:t>
            </a:r>
            <a:r>
              <a:rPr lang="en-US" altLang="zh-CN" sz="2000" b="1" dirty="0" smtClean="0">
                <a:latin typeface="Times New Roman" panose="02020603050405020304" pitchFamily="18" charset="0"/>
                <a:cs typeface="Times New Roman" panose="02020603050405020304" pitchFamily="18" charset="0"/>
              </a:rPr>
              <a:t>WT </a:t>
            </a:r>
            <a:r>
              <a:rPr lang="zh-CN" altLang="en-US" sz="2000" b="1" dirty="0" smtClean="0">
                <a:latin typeface="Times New Roman" panose="02020603050405020304" pitchFamily="18" charset="0"/>
                <a:cs typeface="Times New Roman" panose="02020603050405020304" pitchFamily="18" charset="0"/>
              </a:rPr>
              <a:t>的分割。</a:t>
            </a:r>
            <a:endParaRPr lang="en-US" altLang="zh-CN" sz="2200" b="1"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6</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3920637" y="3836378"/>
            <a:ext cx="1425818" cy="1839765"/>
          </a:xfrm>
          <a:prstGeom prst="rect">
            <a:avLst/>
          </a:prstGeom>
        </p:spPr>
      </p:pic>
      <p:sp>
        <p:nvSpPr>
          <p:cNvPr id="7" name="矩形 6"/>
          <p:cNvSpPr/>
          <p:nvPr/>
        </p:nvSpPr>
        <p:spPr>
          <a:xfrm>
            <a:off x="4007627" y="5839806"/>
            <a:ext cx="1338828"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脑瘤示例图</a:t>
            </a:r>
            <a:endParaRPr lang="zh-CN" altLang="en-US" dirty="0"/>
          </a:p>
        </p:txBody>
      </p:sp>
    </p:spTree>
    <p:extLst>
      <p:ext uri="{BB962C8B-B14F-4D97-AF65-F5344CB8AC3E}">
        <p14:creationId xmlns:p14="http://schemas.microsoft.com/office/powerpoint/2010/main" val="1083492294"/>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430824" y="770868"/>
            <a:ext cx="8009793" cy="553998"/>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zh-CN" altLang="en-US" sz="2000" b="1" noProof="1" smtClean="0">
                <a:latin typeface="Times New Roman" panose="02020603050405020304" pitchFamily="18" charset="0"/>
                <a:cs typeface="Times New Roman" panose="02020603050405020304" pitchFamily="18" charset="0"/>
                <a:sym typeface="+mn-ea"/>
              </a:rPr>
              <a:t>数据处理流程：</a:t>
            </a:r>
            <a:r>
              <a:rPr lang="zh-CN" altLang="en-US" sz="2000" noProof="1"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noProof="1"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noProof="1"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noProof="1" smtClean="0">
                <a:latin typeface="Times New Roman" panose="02020603050405020304" pitchFamily="18" charset="0"/>
                <a:cs typeface="Times New Roman" panose="02020603050405020304" pitchFamily="18" charset="0"/>
                <a:sym typeface="+mn-ea"/>
              </a:rPr>
              <a:t>训练数据集处理</a:t>
            </a:r>
            <a:endParaRPr lang="en-US" altLang="zh-CN" sz="2000" noProof="1" smtClean="0">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140179" y="1324866"/>
            <a:ext cx="8538328" cy="3680314"/>
          </a:xfrm>
          <a:prstGeom prst="rect">
            <a:avLst/>
          </a:prstGeom>
        </p:spPr>
      </p:pic>
      <p:sp>
        <p:nvSpPr>
          <p:cNvPr id="4" name="灯片编号占位符 3"/>
          <p:cNvSpPr>
            <a:spLocks noGrp="1"/>
          </p:cNvSpPr>
          <p:nvPr>
            <p:ph type="sldNum" sz="quarter" idx="12"/>
          </p:nvPr>
        </p:nvSpPr>
        <p:spPr/>
        <p:txBody>
          <a:bodyPr/>
          <a:lstStyle/>
          <a:p>
            <a:pPr>
              <a:defRPr/>
            </a:pPr>
            <a:fld id="{1629B727-B1F6-49A3-A6A6-D12578711D17}" type="slidenum">
              <a:rPr lang="zh-CN" altLang="en-US" smtClean="0"/>
              <a:pPr>
                <a:defRPr/>
              </a:pPr>
              <a:t>7</a:t>
            </a:fld>
            <a:r>
              <a:rPr lang="en-US" altLang="zh-CN" smtClean="0"/>
              <a:t>/35</a:t>
            </a:r>
            <a:endParaRPr lang="zh-CN" altLang="en-US" dirty="0"/>
          </a:p>
        </p:txBody>
      </p:sp>
    </p:spTree>
    <p:extLst>
      <p:ext uri="{BB962C8B-B14F-4D97-AF65-F5344CB8AC3E}">
        <p14:creationId xmlns:p14="http://schemas.microsoft.com/office/powerpoint/2010/main" val="1834066762"/>
      </p:ext>
    </p:extLst>
  </p:cSld>
  <p:clrMapOvr>
    <a:masterClrMapping/>
  </p:clrMapOvr>
  <mc:AlternateContent xmlns:mc="http://schemas.openxmlformats.org/markup-compatibility/2006" xmlns:p14="http://schemas.microsoft.com/office/powerpoint/2010/main">
    <mc:Choice Requires="p14">
      <p:transition spd="slow" p14:dur="2000" advTm="35108"/>
    </mc:Choice>
    <mc:Fallback xmlns="">
      <p:transition spd="slow" advTm="3510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430824" y="770868"/>
            <a:ext cx="8009793" cy="553998"/>
          </a:xfrm>
          <a:prstGeom prst="rect">
            <a:avLst/>
          </a:prstGeom>
          <a:noFill/>
        </p:spPr>
        <p:txBody>
          <a:bodyPr wrap="square">
            <a:spAutoFit/>
          </a:bodyPr>
          <a:lstStyle/>
          <a:p>
            <a:pPr marL="285750" indent="-285750" algn="just">
              <a:lnSpc>
                <a:spcPct val="150000"/>
              </a:lnSpc>
              <a:buFont typeface="Wingdings" panose="05000000000000000000" charset="0"/>
              <a:buChar char="Ø"/>
            </a:pPr>
            <a:r>
              <a:rPr lang="zh-CN" altLang="en-US" sz="2000" b="1" noProof="1" smtClean="0">
                <a:latin typeface="Times New Roman" panose="02020603050405020304" pitchFamily="18" charset="0"/>
                <a:cs typeface="Times New Roman" panose="02020603050405020304" pitchFamily="18" charset="0"/>
                <a:sym typeface="+mn-ea"/>
              </a:rPr>
              <a:t>数据处理流程：</a:t>
            </a:r>
            <a:r>
              <a:rPr lang="zh-CN" altLang="en-US" sz="2000" noProof="1"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noProof="1">
                <a:latin typeface="Times New Roman" panose="02020603050405020304" pitchFamily="18" charset="0"/>
                <a:cs typeface="Times New Roman" panose="02020603050405020304" pitchFamily="18" charset="0"/>
                <a:sym typeface="Wingdings" panose="05000000000000000000" pitchFamily="2" charset="2"/>
              </a:rPr>
              <a:t>2</a:t>
            </a:r>
            <a:r>
              <a:rPr lang="zh-CN" altLang="en-US" sz="2000" noProof="1" smtClean="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noProof="1" smtClean="0">
                <a:latin typeface="Times New Roman" panose="02020603050405020304" pitchFamily="18" charset="0"/>
                <a:cs typeface="Times New Roman" panose="02020603050405020304" pitchFamily="18" charset="0"/>
                <a:sym typeface="+mn-ea"/>
              </a:rPr>
              <a:t>验证集数据处理</a:t>
            </a:r>
            <a:endParaRPr lang="en-US" altLang="zh-CN" sz="2000" noProof="1" smtClean="0">
              <a:latin typeface="Times New Roman" panose="02020603050405020304" pitchFamily="18" charset="0"/>
              <a:cs typeface="Times New Roman" panose="02020603050405020304" pitchFamily="18" charset="0"/>
              <a:sym typeface="+mn-ea"/>
            </a:endParaRPr>
          </a:p>
        </p:txBody>
      </p:sp>
      <p:pic>
        <p:nvPicPr>
          <p:cNvPr id="5" name="图片 4"/>
          <p:cNvPicPr>
            <a:picLocks noChangeAspect="1"/>
          </p:cNvPicPr>
          <p:nvPr/>
        </p:nvPicPr>
        <p:blipFill>
          <a:blip r:embed="rId3"/>
          <a:stretch>
            <a:fillRect/>
          </a:stretch>
        </p:blipFill>
        <p:spPr>
          <a:xfrm>
            <a:off x="430824" y="1944290"/>
            <a:ext cx="8177133" cy="2592542"/>
          </a:xfrm>
          <a:prstGeom prst="rect">
            <a:avLst/>
          </a:prstGeom>
        </p:spPr>
      </p:pic>
      <p:sp>
        <p:nvSpPr>
          <p:cNvPr id="3" name="灯片编号占位符 2"/>
          <p:cNvSpPr>
            <a:spLocks noGrp="1"/>
          </p:cNvSpPr>
          <p:nvPr>
            <p:ph type="sldNum" sz="quarter" idx="12"/>
          </p:nvPr>
        </p:nvSpPr>
        <p:spPr/>
        <p:txBody>
          <a:bodyPr/>
          <a:lstStyle/>
          <a:p>
            <a:pPr>
              <a:defRPr/>
            </a:pPr>
            <a:fld id="{1629B727-B1F6-49A3-A6A6-D12578711D17}" type="slidenum">
              <a:rPr lang="zh-CN" altLang="en-US" smtClean="0"/>
              <a:pPr>
                <a:defRPr/>
              </a:pPr>
              <a:t>8</a:t>
            </a:fld>
            <a:r>
              <a:rPr lang="en-US" altLang="zh-CN" smtClean="0"/>
              <a:t>/35</a:t>
            </a:r>
            <a:endParaRPr lang="zh-CN" altLang="en-US" dirty="0"/>
          </a:p>
        </p:txBody>
      </p:sp>
    </p:spTree>
    <p:extLst>
      <p:ext uri="{BB962C8B-B14F-4D97-AF65-F5344CB8AC3E}">
        <p14:creationId xmlns:p14="http://schemas.microsoft.com/office/powerpoint/2010/main" val="3300708071"/>
      </p:ext>
    </p:extLst>
  </p:cSld>
  <p:clrMapOvr>
    <a:masterClrMapping/>
  </p:clrMapOvr>
  <mc:AlternateContent xmlns:mc="http://schemas.openxmlformats.org/markup-compatibility/2006" xmlns:p14="http://schemas.microsoft.com/office/powerpoint/2010/main">
    <mc:Choice Requires="p14">
      <p:transition spd="slow" p14:dur="2000" advTm="1002"/>
    </mc:Choice>
    <mc:Fallback xmlns="">
      <p:transition spd="slow" advTm="1002"/>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8915</TotalTime>
  <Words>1163</Words>
  <Application>Microsoft Office PowerPoint</Application>
  <PresentationFormat>全屏显示(4:3)</PresentationFormat>
  <Paragraphs>152</Paragraphs>
  <Slides>29</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Times New Roman</vt:lpstr>
      <vt:lpstr>等线</vt:lpstr>
      <vt:lpstr>Calibri Light</vt:lpstr>
      <vt:lpstr>宋体</vt:lpstr>
      <vt:lpstr>Wingdings</vt:lpstr>
      <vt:lpstr>Arial</vt:lpstr>
      <vt:lpstr>Calibri</vt:lpstr>
      <vt:lpstr>Cambria Math</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lv zengchuan</cp:lastModifiedBy>
  <cp:revision>1275</cp:revision>
  <dcterms:created xsi:type="dcterms:W3CDTF">2014-12-14T07:13:29Z</dcterms:created>
  <dcterms:modified xsi:type="dcterms:W3CDTF">2018-05-22T04:10:04Z</dcterms:modified>
</cp:coreProperties>
</file>