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58" r:id="rId6"/>
    <p:sldId id="259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eto, Jemel" initials="BJ" lastIdx="9" clrIdx="0">
    <p:extLst>
      <p:ext uri="{19B8F6BF-5375-455C-9EA6-DF929625EA0E}">
        <p15:presenceInfo xmlns:p15="http://schemas.microsoft.com/office/powerpoint/2012/main" userId="S::jbarreto@vizientse.com::9877079f-b4c6-4221-bf14-d5de1dd34fc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D59"/>
    <a:srgbClr val="E6F598"/>
    <a:srgbClr val="D53E4F"/>
    <a:srgbClr val="525252"/>
    <a:srgbClr val="99D594"/>
    <a:srgbClr val="3288BD"/>
    <a:srgbClr val="FEE08B"/>
    <a:srgbClr val="BABABA"/>
    <a:srgbClr val="FE9666"/>
    <a:srgbClr val="EE4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F24C-AA3C-461D-863A-1B1AF832D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BF56E-D502-4BD0-AE5F-9B4081B79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068E2-7135-4E0C-A66C-94198930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B9A4-A823-4AFD-84C3-E07713167A4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48365-41BE-4878-A748-BE3B0842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ADE4D-32AF-4A82-9EC0-E46BEDB1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EEA0-015C-4B98-9FCE-FD9895469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1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D01A-8072-4F5F-8D68-2F2F6CB8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69224-C8A6-4B66-9C24-FB6A0E150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34EEC-64FD-48EF-ACDA-C6E0106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B9A4-A823-4AFD-84C3-E07713167A4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DEE2C-BB4C-418F-B61A-6BD41FD9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BDE75-D783-4112-A888-A05A90CB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EEA0-015C-4B98-9FCE-FD9895469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D3E00-0073-4E0B-BD96-DD85B2127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0FA3F-6D72-4780-82C4-F68641300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82064-1B82-444D-BBB0-0FF7B51A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B9A4-A823-4AFD-84C3-E07713167A4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53302-0BEA-4AC7-A5CC-4242BB00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F7BD9-A7A4-4D11-946A-DE023C3F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EEA0-015C-4B98-9FCE-FD9895469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8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F3F2-3D0F-4819-B41C-E0460E80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B4048-3CC7-4C8C-8A27-D7686216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AC90B-EC31-4E52-A668-CB9AF9DA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B9A4-A823-4AFD-84C3-E07713167A4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3990A-9831-425E-A558-9BC54824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D0835-4163-4C9F-9D94-F324713A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EEA0-015C-4B98-9FCE-FD9895469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4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0DD4-ECE9-4E36-8A78-2C41E552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CD9AA-A7BA-412F-B449-FE4C59235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8B3C-A684-4FF4-B450-88568B74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B9A4-A823-4AFD-84C3-E07713167A4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7CE3A-2FA2-47C4-91AC-A31FBD75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16532-B339-4C19-B883-0F1F084D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EEA0-015C-4B98-9FCE-FD9895469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8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AA5-7CBD-4812-8A30-E58958E1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E6273-8088-4324-A165-F16BCBF6E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B53EE-F129-4F23-BB85-322E5AD93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C45BB-6234-456B-8AA2-429927AF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B9A4-A823-4AFD-84C3-E07713167A4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DAFEB-BD85-47E3-AC76-7B3AE159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0C5B-4B6D-45DB-B981-BFEDB611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EEA0-015C-4B98-9FCE-FD9895469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9FC0-0728-4A64-99B8-90B4D9E4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E43D6-3D34-4C45-A93F-60AFB2168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1958A-4B2B-4F2F-8304-B0DBBB1AE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F5D69-8F27-4E73-A43D-230759718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B5F4C-CA41-4FD3-B89C-2AE6FAE56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BBA0E-FA32-4F66-A2E2-C86DDFF1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B9A4-A823-4AFD-84C3-E07713167A4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8391B8-99CB-4C48-8F36-432EA85C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AB9E1-3682-493E-A441-6077787C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EEA0-015C-4B98-9FCE-FD9895469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6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8C56-FE2B-4F09-B8E0-9373CE2F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0B24D-BECB-41E5-866E-3AE1E6D5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B9A4-A823-4AFD-84C3-E07713167A4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1A900-AF75-4BD8-937A-DD65439C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67835-8D73-45E9-AC7C-264219D8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EEA0-015C-4B98-9FCE-FD9895469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15C0B-135D-4556-8B9C-7EA595FF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B9A4-A823-4AFD-84C3-E07713167A4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24ADF-D175-4BD9-BDF8-267B67CF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C2AA1-50E3-4F29-A776-97D3E0AF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EEA0-015C-4B98-9FCE-FD9895469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5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9570-200A-4D31-A603-EBD067C44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20698-6423-4641-A38A-2690B3892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F27D0-E4BE-4926-8A71-F0BFC09F0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ED1EF-3C0F-4E0F-AD70-70C751C5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B9A4-A823-4AFD-84C3-E07713167A4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AE48B-C23A-4943-A6D9-3D1D1AE8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818E3-4836-4D8A-87AB-23B1D488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EEA0-015C-4B98-9FCE-FD9895469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3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1778-7641-439F-96B4-80EF98D9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D9760-2B21-4C1D-B8EE-4FC9433FD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290AB-71BB-41D3-9380-22606F0CF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9CC3D-E92E-4AAA-8316-3C192684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B9A4-A823-4AFD-84C3-E07713167A4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1B974-147F-4AFD-A45F-0C58AD7D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AAD67-4909-4270-ADE2-9E4CC471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EEA0-015C-4B98-9FCE-FD9895469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5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E59DA-E483-442A-9335-690B5323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01C39-6E90-484E-954A-05CCBAB9C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57D24-2F93-441C-9DFE-D088B2A37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AB9A4-A823-4AFD-84C3-E07713167A4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D4FBC-D365-4403-8DC0-FA2C52ABA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790B2-DC4A-4341-9B9E-195B2777E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EEEA0-015C-4B98-9FCE-FD9895469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6">
            <a:extLst>
              <a:ext uri="{FF2B5EF4-FFF2-40B4-BE49-F238E27FC236}">
                <a16:creationId xmlns:a16="http://schemas.microsoft.com/office/drawing/2014/main" id="{8DBF53EF-585F-409E-87DB-94269FD0F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718" y="2456049"/>
            <a:ext cx="1117649" cy="412569"/>
          </a:xfrm>
          <a:prstGeom prst="rect">
            <a:avLst/>
          </a:prstGeom>
          <a:solidFill>
            <a:srgbClr val="ED7D31"/>
          </a:solidFill>
          <a:ln w="6350">
            <a:solidFill>
              <a:srgbClr val="ED7D3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Gadug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3TL New Statuses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5A0F01-35B1-47C4-8454-17ECFCCBB617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472278" y="2662334"/>
            <a:ext cx="39244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A537E35-9F85-4C4E-8076-274FB5C44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80693"/>
              </p:ext>
            </p:extLst>
          </p:nvPr>
        </p:nvGraphicFramePr>
        <p:xfrm>
          <a:off x="4663285" y="1743277"/>
          <a:ext cx="1808993" cy="11253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0830">
                  <a:extLst>
                    <a:ext uri="{9D8B030D-6E8A-4147-A177-3AD203B41FA5}">
                      <a16:colId xmlns:a16="http://schemas.microsoft.com/office/drawing/2014/main" val="1602449178"/>
                    </a:ext>
                  </a:extLst>
                </a:gridCol>
                <a:gridCol w="1078163">
                  <a:extLst>
                    <a:ext uri="{9D8B030D-6E8A-4147-A177-3AD203B41FA5}">
                      <a16:colId xmlns:a16="http://schemas.microsoft.com/office/drawing/2014/main" val="4041385913"/>
                    </a:ext>
                  </a:extLst>
                </a:gridCol>
              </a:tblGrid>
              <a:tr h="36334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3TL Tracker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404722"/>
                  </a:ext>
                </a:extLst>
              </a:tr>
              <a:tr h="36334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YEAR_MONTH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006980"/>
                  </a:ext>
                </a:extLst>
              </a:tr>
              <a:tr h="3633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HCO_CODE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Click into for all trackers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0965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2FF6D9-DC58-4D68-94A6-F80513702474}"/>
              </a:ext>
            </a:extLst>
          </p:cNvPr>
          <p:cNvCxnSpPr>
            <a:cxnSpLocks/>
          </p:cNvCxnSpPr>
          <p:nvPr/>
        </p:nvCxnSpPr>
        <p:spPr>
          <a:xfrm>
            <a:off x="5892762" y="2868618"/>
            <a:ext cx="0" cy="48258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A545860-629B-4BE1-B025-BB42A2F7B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02059"/>
              </p:ext>
            </p:extLst>
          </p:nvPr>
        </p:nvGraphicFramePr>
        <p:xfrm>
          <a:off x="3997994" y="3429000"/>
          <a:ext cx="1117649" cy="1432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7649">
                  <a:extLst>
                    <a:ext uri="{9D8B030D-6E8A-4147-A177-3AD203B41FA5}">
                      <a16:colId xmlns:a16="http://schemas.microsoft.com/office/drawing/2014/main" val="1798704769"/>
                    </a:ext>
                  </a:extLst>
                </a:gridCol>
              </a:tblGrid>
              <a:tr h="3989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Folder Viewer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20478"/>
                  </a:ext>
                </a:extLst>
              </a:tr>
              <a:tr h="299196">
                <a:tc>
                  <a:txBody>
                    <a:bodyPr/>
                    <a:lstStyle/>
                    <a:p>
                      <a:r>
                        <a:rPr lang="en-US" sz="900" dirty="0"/>
                        <a:t>Drill-down of Folders, current and up-to-date of any FTP files. Current view of HCO.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6201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2F7B0D51-AF3C-4DCA-B82E-CE564EBF0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116513"/>
              </p:ext>
            </p:extLst>
          </p:nvPr>
        </p:nvGraphicFramePr>
        <p:xfrm>
          <a:off x="5392053" y="3429000"/>
          <a:ext cx="1117649" cy="1981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7649">
                  <a:extLst>
                    <a:ext uri="{9D8B030D-6E8A-4147-A177-3AD203B41FA5}">
                      <a16:colId xmlns:a16="http://schemas.microsoft.com/office/drawing/2014/main" val="1798704769"/>
                    </a:ext>
                  </a:extLst>
                </a:gridCol>
              </a:tblGrid>
              <a:tr h="3989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Mini Trackers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20478"/>
                  </a:ext>
                </a:extLst>
              </a:tr>
              <a:tr h="299196">
                <a:tc>
                  <a:txBody>
                    <a:bodyPr/>
                    <a:lstStyle/>
                    <a:p>
                      <a:r>
                        <a:rPr lang="en-US" sz="900" dirty="0"/>
                        <a:t>Most recent updates on all 3 tracker’s most recent statuses:</a:t>
                      </a:r>
                    </a:p>
                    <a:p>
                      <a:r>
                        <a:rPr lang="en-US" sz="900" dirty="0"/>
                        <a:t>-File Submission</a:t>
                      </a:r>
                    </a:p>
                    <a:p>
                      <a:r>
                        <a:rPr lang="en-US" sz="900" dirty="0"/>
                        <a:t>-DQR </a:t>
                      </a:r>
                    </a:p>
                    <a:p>
                      <a:r>
                        <a:rPr lang="en-US" sz="900" dirty="0"/>
                        <a:t>-RDD</a:t>
                      </a:r>
                    </a:p>
                    <a:p>
                      <a:r>
                        <a:rPr lang="en-US" sz="900" dirty="0"/>
                        <a:t>(Either a progress bar, or 3 status cubes)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6201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AC912D2-72BE-4835-8670-B3AD77664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39225"/>
              </p:ext>
            </p:extLst>
          </p:nvPr>
        </p:nvGraphicFramePr>
        <p:xfrm>
          <a:off x="6786112" y="3429001"/>
          <a:ext cx="1415109" cy="11582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15109">
                  <a:extLst>
                    <a:ext uri="{9D8B030D-6E8A-4147-A177-3AD203B41FA5}">
                      <a16:colId xmlns:a16="http://schemas.microsoft.com/office/drawing/2014/main" val="1798704769"/>
                    </a:ext>
                  </a:extLst>
                </a:gridCol>
              </a:tblGrid>
              <a:tr h="5123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Correspondence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20478"/>
                  </a:ext>
                </a:extLst>
              </a:tr>
              <a:tr h="645898">
                <a:tc>
                  <a:txBody>
                    <a:bodyPr/>
                    <a:lstStyle/>
                    <a:p>
                      <a:r>
                        <a:rPr lang="en-US" sz="900" dirty="0"/>
                        <a:t>A more detailed look at the month’s communication and other updates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6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05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B468B0-D05B-4B0E-AB01-98FFCA9A7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0" y="0"/>
            <a:ext cx="11864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8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133DAB-4EE6-482C-8044-9DB50D09C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9" y="-74644"/>
            <a:ext cx="11867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1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DF6CEB-0810-4A41-9446-349978BD4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9" y="0"/>
            <a:ext cx="12020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1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35BC61D-4E11-4962-B32D-4DF220AD0A21}"/>
              </a:ext>
            </a:extLst>
          </p:cNvPr>
          <p:cNvSpPr/>
          <p:nvPr/>
        </p:nvSpPr>
        <p:spPr>
          <a:xfrm>
            <a:off x="6470252" y="2130685"/>
            <a:ext cx="5316280" cy="2698904"/>
          </a:xfrm>
          <a:prstGeom prst="rect">
            <a:avLst/>
          </a:prstGeom>
          <a:solidFill>
            <a:srgbClr val="525252"/>
          </a:solidFill>
          <a:ln>
            <a:solidFill>
              <a:srgbClr val="52525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Light" panose="020B0502040204020203" pitchFamily="34" charset="0"/>
              <a:ea typeface="Tahoma" panose="020B060403050404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20693C-D3FF-49FB-8835-6DF3095A9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3" y="92232"/>
            <a:ext cx="5893642" cy="30343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1071344-6194-48FF-84B7-331C56EE87B8}"/>
              </a:ext>
            </a:extLst>
          </p:cNvPr>
          <p:cNvSpPr/>
          <p:nvPr/>
        </p:nvSpPr>
        <p:spPr>
          <a:xfrm>
            <a:off x="7046863" y="3186780"/>
            <a:ext cx="1042007" cy="855772"/>
          </a:xfrm>
          <a:prstGeom prst="rect">
            <a:avLst/>
          </a:prstGeom>
          <a:solidFill>
            <a:srgbClr val="3BCEAC"/>
          </a:solidFill>
          <a:ln>
            <a:solidFill>
              <a:srgbClr val="52525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NA2</a:t>
            </a:r>
            <a:r>
              <a:rPr lang="en-US" dirty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 10/2020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℗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ED0C81-1BD5-4DBE-BFC6-C655C593484B}"/>
              </a:ext>
            </a:extLst>
          </p:cNvPr>
          <p:cNvSpPr/>
          <p:nvPr/>
        </p:nvSpPr>
        <p:spPr>
          <a:xfrm>
            <a:off x="8088870" y="3186780"/>
            <a:ext cx="1042007" cy="855772"/>
          </a:xfrm>
          <a:prstGeom prst="rect">
            <a:avLst/>
          </a:prstGeom>
          <a:solidFill>
            <a:srgbClr val="3BCEAC"/>
          </a:solidFill>
          <a:ln>
            <a:solidFill>
              <a:srgbClr val="52525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NA2</a:t>
            </a:r>
            <a:r>
              <a:rPr lang="en-US" dirty="0"/>
              <a:t> </a:t>
            </a:r>
            <a:r>
              <a:rPr lang="en-US" dirty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11/2020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24B9F0-B794-4C68-981D-64332992C5DB}"/>
              </a:ext>
            </a:extLst>
          </p:cNvPr>
          <p:cNvSpPr/>
          <p:nvPr/>
        </p:nvSpPr>
        <p:spPr>
          <a:xfrm>
            <a:off x="9130877" y="3186780"/>
            <a:ext cx="1042007" cy="855772"/>
          </a:xfrm>
          <a:prstGeom prst="rect">
            <a:avLst/>
          </a:prstGeom>
          <a:solidFill>
            <a:srgbClr val="EE4266"/>
          </a:solidFill>
          <a:ln>
            <a:solidFill>
              <a:srgbClr val="52525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NA2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04/2021</a:t>
            </a:r>
          </a:p>
          <a:p>
            <a:pPr algn="ctr"/>
            <a:r>
              <a:rPr lang="en-US" sz="3600" kern="0" dirty="0"/>
              <a:t>®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F33FF-7A2D-4E03-9C45-05AAF98B795A}"/>
              </a:ext>
            </a:extLst>
          </p:cNvPr>
          <p:cNvSpPr txBox="1"/>
          <p:nvPr/>
        </p:nvSpPr>
        <p:spPr>
          <a:xfrm>
            <a:off x="8266036" y="2725115"/>
            <a:ext cx="1686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none" strike="noStrike" dirty="0">
                <a:solidFill>
                  <a:srgbClr val="FE9666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3TL Tracker</a:t>
            </a:r>
            <a:endParaRPr lang="en-US" sz="2400" b="1" dirty="0">
              <a:solidFill>
                <a:srgbClr val="FE9666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21A376-B4B6-4D58-8101-FA603457817D}"/>
              </a:ext>
            </a:extLst>
          </p:cNvPr>
          <p:cNvSpPr/>
          <p:nvPr/>
        </p:nvSpPr>
        <p:spPr>
          <a:xfrm>
            <a:off x="10172884" y="3186780"/>
            <a:ext cx="1042007" cy="855772"/>
          </a:xfrm>
          <a:prstGeom prst="rect">
            <a:avLst/>
          </a:prstGeom>
          <a:solidFill>
            <a:srgbClr val="EE4266"/>
          </a:solidFill>
          <a:ln>
            <a:solidFill>
              <a:srgbClr val="52525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NA2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05/2021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A5D410-2ADA-49A4-8DA6-26B8EBACB2A6}"/>
              </a:ext>
            </a:extLst>
          </p:cNvPr>
          <p:cNvCxnSpPr>
            <a:cxnSpLocks/>
            <a:stCxn id="10" idx="0"/>
            <a:endCxn id="20" idx="2"/>
          </p:cNvCxnSpPr>
          <p:nvPr/>
        </p:nvCxnSpPr>
        <p:spPr>
          <a:xfrm flipV="1">
            <a:off x="7567867" y="2689376"/>
            <a:ext cx="358573" cy="4974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99B3A6-9290-4792-9C85-8D08A012B21C}"/>
              </a:ext>
            </a:extLst>
          </p:cNvPr>
          <p:cNvSpPr txBox="1"/>
          <p:nvPr/>
        </p:nvSpPr>
        <p:spPr>
          <a:xfrm>
            <a:off x="6801159" y="2427766"/>
            <a:ext cx="2250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Tool Tip with HCO Name + Status</a:t>
            </a:r>
          </a:p>
        </p:txBody>
      </p:sp>
    </p:spTree>
    <p:extLst>
      <p:ext uri="{BB962C8B-B14F-4D97-AF65-F5344CB8AC3E}">
        <p14:creationId xmlns:p14="http://schemas.microsoft.com/office/powerpoint/2010/main" val="418187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AA4CAC6-8A10-4BEC-80BB-2C75098B0F02}"/>
              </a:ext>
            </a:extLst>
          </p:cNvPr>
          <p:cNvSpPr/>
          <p:nvPr/>
        </p:nvSpPr>
        <p:spPr>
          <a:xfrm>
            <a:off x="5713766" y="1157516"/>
            <a:ext cx="6014678" cy="4186271"/>
          </a:xfrm>
          <a:prstGeom prst="rect">
            <a:avLst/>
          </a:prstGeom>
          <a:solidFill>
            <a:srgbClr val="525252"/>
          </a:solidFill>
          <a:ln>
            <a:solidFill>
              <a:srgbClr val="52525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Light" panose="020B0502040204020203" pitchFamily="34" charset="0"/>
              <a:ea typeface="Tahoma" panose="020B060403050404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FDBB80-9A33-4417-B71B-8E09CFEAF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1709"/>
            <a:ext cx="5535219" cy="511458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311BCA2-FE5D-4C49-9156-CB6C5B46007A}"/>
              </a:ext>
            </a:extLst>
          </p:cNvPr>
          <p:cNvSpPr/>
          <p:nvPr/>
        </p:nvSpPr>
        <p:spPr>
          <a:xfrm>
            <a:off x="8342072" y="2224391"/>
            <a:ext cx="822180" cy="745407"/>
          </a:xfrm>
          <a:prstGeom prst="rect">
            <a:avLst/>
          </a:prstGeom>
          <a:solidFill>
            <a:srgbClr val="3BCEAC"/>
          </a:solidFill>
          <a:ln>
            <a:solidFill>
              <a:srgbClr val="52525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ea typeface="Tahoma" panose="020B0604030504040204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291C78-9740-40A3-825F-19767002B440}"/>
              </a:ext>
            </a:extLst>
          </p:cNvPr>
          <p:cNvSpPr txBox="1"/>
          <p:nvPr/>
        </p:nvSpPr>
        <p:spPr>
          <a:xfrm>
            <a:off x="5826725" y="1254028"/>
            <a:ext cx="121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strike="noStrike" dirty="0">
                <a:solidFill>
                  <a:srgbClr val="FE9666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3TL Detail</a:t>
            </a:r>
            <a:endParaRPr lang="en-US" b="1" dirty="0">
              <a:solidFill>
                <a:srgbClr val="FE9666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5475B-F3FD-4BAF-A352-3F926510AE1B}"/>
              </a:ext>
            </a:extLst>
          </p:cNvPr>
          <p:cNvSpPr txBox="1"/>
          <p:nvPr/>
        </p:nvSpPr>
        <p:spPr>
          <a:xfrm>
            <a:off x="6516280" y="2838993"/>
            <a:ext cx="725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 2021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363DBA3-A26F-4A56-9C6F-503D56672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86972" y="-16810"/>
            <a:ext cx="1123896" cy="115751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1F81CD7-D42F-4673-A4C1-9D3312A35C17}"/>
              </a:ext>
            </a:extLst>
          </p:cNvPr>
          <p:cNvSpPr/>
          <p:nvPr/>
        </p:nvSpPr>
        <p:spPr>
          <a:xfrm>
            <a:off x="5966363" y="1753951"/>
            <a:ext cx="1939827" cy="5509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>
              <a:latin typeface="Segoe UI Light" panose="020B0502040204020203" pitchFamily="34" charset="0"/>
              <a:ea typeface="Tahoma" panose="020B0604030504040204" pitchFamily="34" charset="0"/>
              <a:cs typeface="Segoe UI Light" panose="020B0502040204020203" pitchFamily="34" charset="0"/>
            </a:endParaRPr>
          </a:p>
          <a:p>
            <a:r>
              <a:rPr lang="en-US" sz="1200" b="1" dirty="0">
                <a:solidFill>
                  <a:srgbClr val="FE9666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AC1 – Tallahassee Memorial Hospital - 202101</a:t>
            </a:r>
            <a:endParaRPr lang="en-US" sz="1200" dirty="0">
              <a:solidFill>
                <a:srgbClr val="FE9666"/>
              </a:solidFill>
              <a:latin typeface="Segoe UI Light" panose="020B0502040204020203" pitchFamily="34" charset="0"/>
              <a:ea typeface="Tahoma" panose="020B0604030504040204" pitchFamily="34" charset="0"/>
              <a:cs typeface="Segoe UI Light" panose="020B0502040204020203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2D44AC-3760-483E-9715-4E8470CAF26A}"/>
              </a:ext>
            </a:extLst>
          </p:cNvPr>
          <p:cNvSpPr/>
          <p:nvPr/>
        </p:nvSpPr>
        <p:spPr>
          <a:xfrm>
            <a:off x="8277088" y="1673434"/>
            <a:ext cx="888035" cy="550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FE9666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File Processed Tracker</a:t>
            </a:r>
            <a:endParaRPr lang="en-US" sz="1000" dirty="0">
              <a:solidFill>
                <a:srgbClr val="FE9666"/>
              </a:solidFill>
              <a:latin typeface="Segoe UI Light" panose="020B0502040204020203" pitchFamily="34" charset="0"/>
              <a:ea typeface="Tahoma" panose="020B0604030504040204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4AE12C-A515-4579-91C0-3606B693BD3D}"/>
              </a:ext>
            </a:extLst>
          </p:cNvPr>
          <p:cNvSpPr/>
          <p:nvPr/>
        </p:nvSpPr>
        <p:spPr>
          <a:xfrm>
            <a:off x="9083868" y="1663177"/>
            <a:ext cx="800527" cy="732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FE9666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DQR Tracker</a:t>
            </a:r>
            <a:endParaRPr lang="en-US" sz="1000" dirty="0">
              <a:solidFill>
                <a:srgbClr val="FE9666"/>
              </a:solidFill>
              <a:latin typeface="Segoe UI Light" panose="020B0502040204020203" pitchFamily="34" charset="0"/>
              <a:ea typeface="Tahoma" panose="020B0604030504040204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DACB7-0FA4-48A7-BC7A-451693116713}"/>
              </a:ext>
            </a:extLst>
          </p:cNvPr>
          <p:cNvSpPr/>
          <p:nvPr/>
        </p:nvSpPr>
        <p:spPr>
          <a:xfrm>
            <a:off x="9882183" y="1663176"/>
            <a:ext cx="822180" cy="732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FE9666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RDD Tracker</a:t>
            </a:r>
            <a:endParaRPr lang="en-US" sz="1000" dirty="0">
              <a:solidFill>
                <a:srgbClr val="FE9666"/>
              </a:solidFill>
              <a:latin typeface="Segoe UI Light" panose="020B0502040204020203" pitchFamily="34" charset="0"/>
              <a:ea typeface="Tahoma" panose="020B0604030504040204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2821D9-2E2E-4BFE-AEDD-5CC16792D2EF}"/>
              </a:ext>
            </a:extLst>
          </p:cNvPr>
          <p:cNvSpPr/>
          <p:nvPr/>
        </p:nvSpPr>
        <p:spPr>
          <a:xfrm>
            <a:off x="9159828" y="2224391"/>
            <a:ext cx="822180" cy="745407"/>
          </a:xfrm>
          <a:prstGeom prst="rect">
            <a:avLst/>
          </a:prstGeom>
          <a:solidFill>
            <a:srgbClr val="3BCEAC"/>
          </a:solidFill>
          <a:ln>
            <a:solidFill>
              <a:srgbClr val="52525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DQR Sent, Received Response (Clean Data/ Minimal Error Data Sendoff)</a:t>
            </a:r>
            <a:endParaRPr lang="en-US" sz="800" dirty="0">
              <a:solidFill>
                <a:schemeClr val="tx1"/>
              </a:solidFill>
              <a:latin typeface="Segoe UI Light" panose="020B0502040204020203" pitchFamily="34" charset="0"/>
              <a:ea typeface="Tahoma" panose="020B0604030504040204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5EF0D5-E541-417C-90AC-81811FBDFEFC}"/>
              </a:ext>
            </a:extLst>
          </p:cNvPr>
          <p:cNvSpPr/>
          <p:nvPr/>
        </p:nvSpPr>
        <p:spPr>
          <a:xfrm>
            <a:off x="9977584" y="2224391"/>
            <a:ext cx="822180" cy="745407"/>
          </a:xfrm>
          <a:prstGeom prst="rect">
            <a:avLst/>
          </a:prstGeom>
          <a:solidFill>
            <a:srgbClr val="EE4266"/>
          </a:solidFill>
          <a:ln>
            <a:solidFill>
              <a:srgbClr val="52525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18474D-3EE3-4977-B755-01A3CC0CE17F}"/>
              </a:ext>
            </a:extLst>
          </p:cNvPr>
          <p:cNvSpPr/>
          <p:nvPr/>
        </p:nvSpPr>
        <p:spPr>
          <a:xfrm>
            <a:off x="6382692" y="2576457"/>
            <a:ext cx="992192" cy="39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FE9666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Fact Calendar</a:t>
            </a:r>
            <a:endParaRPr lang="en-US" sz="1100" dirty="0">
              <a:solidFill>
                <a:srgbClr val="FE9666"/>
              </a:solidFill>
              <a:latin typeface="Segoe UI Light" panose="020B0502040204020203" pitchFamily="34" charset="0"/>
              <a:ea typeface="Tahoma" panose="020B0604030504040204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1ADCF84A-7AED-4E97-8658-0715E6BAC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39336"/>
              </p:ext>
            </p:extLst>
          </p:nvPr>
        </p:nvGraphicFramePr>
        <p:xfrm>
          <a:off x="5828349" y="3126081"/>
          <a:ext cx="2134804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972">
                  <a:extLst>
                    <a:ext uri="{9D8B030D-6E8A-4147-A177-3AD203B41FA5}">
                      <a16:colId xmlns:a16="http://schemas.microsoft.com/office/drawing/2014/main" val="1459169684"/>
                    </a:ext>
                  </a:extLst>
                </a:gridCol>
                <a:gridCol w="304972">
                  <a:extLst>
                    <a:ext uri="{9D8B030D-6E8A-4147-A177-3AD203B41FA5}">
                      <a16:colId xmlns:a16="http://schemas.microsoft.com/office/drawing/2014/main" val="3353002696"/>
                    </a:ext>
                  </a:extLst>
                </a:gridCol>
                <a:gridCol w="304972">
                  <a:extLst>
                    <a:ext uri="{9D8B030D-6E8A-4147-A177-3AD203B41FA5}">
                      <a16:colId xmlns:a16="http://schemas.microsoft.com/office/drawing/2014/main" val="528070528"/>
                    </a:ext>
                  </a:extLst>
                </a:gridCol>
                <a:gridCol w="304972">
                  <a:extLst>
                    <a:ext uri="{9D8B030D-6E8A-4147-A177-3AD203B41FA5}">
                      <a16:colId xmlns:a16="http://schemas.microsoft.com/office/drawing/2014/main" val="3783024448"/>
                    </a:ext>
                  </a:extLst>
                </a:gridCol>
                <a:gridCol w="304972">
                  <a:extLst>
                    <a:ext uri="{9D8B030D-6E8A-4147-A177-3AD203B41FA5}">
                      <a16:colId xmlns:a16="http://schemas.microsoft.com/office/drawing/2014/main" val="1197611820"/>
                    </a:ext>
                  </a:extLst>
                </a:gridCol>
                <a:gridCol w="304972">
                  <a:extLst>
                    <a:ext uri="{9D8B030D-6E8A-4147-A177-3AD203B41FA5}">
                      <a16:colId xmlns:a16="http://schemas.microsoft.com/office/drawing/2014/main" val="4083314755"/>
                    </a:ext>
                  </a:extLst>
                </a:gridCol>
                <a:gridCol w="304972">
                  <a:extLst>
                    <a:ext uri="{9D8B030D-6E8A-4147-A177-3AD203B41FA5}">
                      <a16:colId xmlns:a16="http://schemas.microsoft.com/office/drawing/2014/main" val="823270924"/>
                    </a:ext>
                  </a:extLst>
                </a:gridCol>
              </a:tblGrid>
              <a:tr h="145492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964167"/>
                  </a:ext>
                </a:extLst>
              </a:tr>
              <a:tr h="136067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  <a:highlight>
                          <a:srgbClr val="EE4266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42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  <a:highlight>
                          <a:srgbClr val="EE4266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42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  <a:highlight>
                          <a:srgbClr val="EE4266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42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  <a:highlight>
                          <a:srgbClr val="EE4266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42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  <a:highlight>
                          <a:srgbClr val="EE4266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42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712444"/>
                  </a:ext>
                </a:extLst>
              </a:tr>
              <a:tr h="136067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079820"/>
                  </a:ext>
                </a:extLst>
              </a:tr>
              <a:tr h="136067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42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310119"/>
                  </a:ext>
                </a:extLst>
              </a:tr>
              <a:tr h="136067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42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710251"/>
                  </a:ext>
                </a:extLst>
              </a:tr>
              <a:tr h="136067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2508"/>
                  </a:ext>
                </a:extLst>
              </a:tr>
              <a:tr h="136067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42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42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42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42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42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42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858083"/>
                  </a:ext>
                </a:extLst>
              </a:tr>
            </a:tbl>
          </a:graphicData>
        </a:graphic>
      </p:graphicFrame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10C29EE6-8090-4E10-A32E-FF74BB850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126017"/>
              </p:ext>
            </p:extLst>
          </p:nvPr>
        </p:nvGraphicFramePr>
        <p:xfrm>
          <a:off x="8298811" y="3154679"/>
          <a:ext cx="342963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55">
                  <a:extLst>
                    <a:ext uri="{9D8B030D-6E8A-4147-A177-3AD203B41FA5}">
                      <a16:colId xmlns:a16="http://schemas.microsoft.com/office/drawing/2014/main" val="3263973133"/>
                    </a:ext>
                  </a:extLst>
                </a:gridCol>
                <a:gridCol w="1491567">
                  <a:extLst>
                    <a:ext uri="{9D8B030D-6E8A-4147-A177-3AD203B41FA5}">
                      <a16:colId xmlns:a16="http://schemas.microsoft.com/office/drawing/2014/main" val="3472705467"/>
                    </a:ext>
                  </a:extLst>
                </a:gridCol>
                <a:gridCol w="1143211">
                  <a:extLst>
                    <a:ext uri="{9D8B030D-6E8A-4147-A177-3AD203B41FA5}">
                      <a16:colId xmlns:a16="http://schemas.microsoft.com/office/drawing/2014/main" val="2223621151"/>
                    </a:ext>
                  </a:extLst>
                </a:gridCol>
              </a:tblGrid>
              <a:tr h="20927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rgbClr val="FE9666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Entry Date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rgbClr val="FE9666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Notes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rgbClr val="FE9666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Batch 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98980"/>
                  </a:ext>
                </a:extLst>
              </a:tr>
              <a:tr h="3288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5/7/2021 10:34:00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FACT READY: JAN </a:t>
                      </a:r>
                      <a:r>
                        <a:rPr lang="en-US" sz="800" b="1" kern="1200" dirty="0" err="1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DQR”d</a:t>
                      </a:r>
                      <a:endParaRPr lang="en-US" sz="800" b="1" kern="12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99999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633120"/>
                  </a:ext>
                </a:extLst>
              </a:tr>
              <a:tr h="3288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5/7/2021 10:34:00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FACT READY: JAN </a:t>
                      </a:r>
                      <a:r>
                        <a:rPr lang="en-US" sz="800" b="1" kern="1200" dirty="0" err="1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DQR”d</a:t>
                      </a:r>
                      <a:endParaRPr lang="en-US" sz="800" b="1" kern="12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99999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018189"/>
                  </a:ext>
                </a:extLst>
              </a:tr>
              <a:tr h="3288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5/7/2021 10:34:00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FACT READY: JAN </a:t>
                      </a:r>
                      <a:r>
                        <a:rPr lang="en-US" sz="800" b="1" kern="1200" dirty="0" err="1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DQR”d</a:t>
                      </a:r>
                      <a:endParaRPr lang="en-US" sz="800" b="1" kern="12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99999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1722"/>
                  </a:ext>
                </a:extLst>
              </a:tr>
              <a:tr h="3288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5/7/2021 10:34:00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FACT READY: JAN </a:t>
                      </a:r>
                      <a:r>
                        <a:rPr lang="en-US" sz="800" b="1" kern="1200" dirty="0" err="1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DQR”d</a:t>
                      </a:r>
                      <a:endParaRPr lang="en-US" sz="800" b="1" kern="12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99999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80583"/>
                  </a:ext>
                </a:extLst>
              </a:tr>
              <a:tr h="3288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5/7/2021 10:34:00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FACT READY: JAN </a:t>
                      </a:r>
                      <a:r>
                        <a:rPr lang="en-US" sz="800" b="1" kern="1200" dirty="0" err="1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DQR”d</a:t>
                      </a:r>
                      <a:endParaRPr lang="en-US" sz="800" b="1" kern="12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99999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724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39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071344-6194-48FF-84B7-331C56EE87B8}"/>
              </a:ext>
            </a:extLst>
          </p:cNvPr>
          <p:cNvSpPr/>
          <p:nvPr/>
        </p:nvSpPr>
        <p:spPr>
          <a:xfrm>
            <a:off x="576611" y="1056095"/>
            <a:ext cx="1042007" cy="855772"/>
          </a:xfrm>
          <a:prstGeom prst="rect">
            <a:avLst/>
          </a:prstGeom>
          <a:solidFill>
            <a:srgbClr val="3BCEAC"/>
          </a:solidFill>
          <a:ln>
            <a:solidFill>
              <a:srgbClr val="52525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NA2</a:t>
            </a:r>
            <a:r>
              <a:rPr lang="en-US" dirty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 10/2020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℗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ED0C81-1BD5-4DBE-BFC6-C655C593484B}"/>
              </a:ext>
            </a:extLst>
          </p:cNvPr>
          <p:cNvSpPr/>
          <p:nvPr/>
        </p:nvSpPr>
        <p:spPr>
          <a:xfrm>
            <a:off x="1618618" y="1056095"/>
            <a:ext cx="1042007" cy="855772"/>
          </a:xfrm>
          <a:prstGeom prst="rect">
            <a:avLst/>
          </a:prstGeom>
          <a:solidFill>
            <a:srgbClr val="3BCEAC"/>
          </a:solidFill>
          <a:ln>
            <a:solidFill>
              <a:srgbClr val="52525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NA2</a:t>
            </a:r>
            <a:r>
              <a:rPr lang="en-US" dirty="0"/>
              <a:t> </a:t>
            </a:r>
            <a:r>
              <a:rPr lang="en-US" dirty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11/2020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24B9F0-B794-4C68-981D-64332992C5DB}"/>
              </a:ext>
            </a:extLst>
          </p:cNvPr>
          <p:cNvSpPr/>
          <p:nvPr/>
        </p:nvSpPr>
        <p:spPr>
          <a:xfrm>
            <a:off x="2668608" y="1075292"/>
            <a:ext cx="1042007" cy="855772"/>
          </a:xfrm>
          <a:prstGeom prst="rect">
            <a:avLst/>
          </a:prstGeom>
          <a:solidFill>
            <a:srgbClr val="EE4266"/>
          </a:solidFill>
          <a:ln>
            <a:solidFill>
              <a:srgbClr val="52525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NA2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04/2021</a:t>
            </a:r>
          </a:p>
          <a:p>
            <a:pPr algn="ctr"/>
            <a:r>
              <a:rPr lang="en-US" sz="3600" kern="0" dirty="0"/>
              <a:t>®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F33FF-7A2D-4E03-9C45-05AAF98B795A}"/>
              </a:ext>
            </a:extLst>
          </p:cNvPr>
          <p:cNvSpPr txBox="1"/>
          <p:nvPr/>
        </p:nvSpPr>
        <p:spPr>
          <a:xfrm>
            <a:off x="1795784" y="594430"/>
            <a:ext cx="1686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none" strike="noStrike" dirty="0">
                <a:solidFill>
                  <a:srgbClr val="FE9666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3TL Tracker</a:t>
            </a:r>
            <a:endParaRPr lang="en-US" sz="2400" b="1" dirty="0">
              <a:solidFill>
                <a:srgbClr val="FE9666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21A376-B4B6-4D58-8101-FA603457817D}"/>
              </a:ext>
            </a:extLst>
          </p:cNvPr>
          <p:cNvSpPr/>
          <p:nvPr/>
        </p:nvSpPr>
        <p:spPr>
          <a:xfrm>
            <a:off x="3710615" y="1075292"/>
            <a:ext cx="1042007" cy="855772"/>
          </a:xfrm>
          <a:prstGeom prst="rect">
            <a:avLst/>
          </a:prstGeom>
          <a:solidFill>
            <a:srgbClr val="EE4266"/>
          </a:solidFill>
          <a:ln>
            <a:solidFill>
              <a:srgbClr val="52525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NA2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05/2021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A5D410-2ADA-49A4-8DA6-26B8EBACB2A6}"/>
              </a:ext>
            </a:extLst>
          </p:cNvPr>
          <p:cNvCxnSpPr>
            <a:cxnSpLocks/>
            <a:stCxn id="10" idx="0"/>
            <a:endCxn id="20" idx="2"/>
          </p:cNvCxnSpPr>
          <p:nvPr/>
        </p:nvCxnSpPr>
        <p:spPr>
          <a:xfrm flipV="1">
            <a:off x="1097615" y="533524"/>
            <a:ext cx="244921" cy="5225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99B3A6-9290-4792-9C85-8D08A012B21C}"/>
              </a:ext>
            </a:extLst>
          </p:cNvPr>
          <p:cNvSpPr txBox="1"/>
          <p:nvPr/>
        </p:nvSpPr>
        <p:spPr>
          <a:xfrm>
            <a:off x="217255" y="271914"/>
            <a:ext cx="2250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Tool Tip with HCO Name + Status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6C0EC8-50C6-4B81-915D-D35DCDA3C40D}"/>
              </a:ext>
            </a:extLst>
          </p:cNvPr>
          <p:cNvSpPr/>
          <p:nvPr/>
        </p:nvSpPr>
        <p:spPr>
          <a:xfrm>
            <a:off x="8584946" y="3217627"/>
            <a:ext cx="822180" cy="745407"/>
          </a:xfrm>
          <a:prstGeom prst="rect">
            <a:avLst/>
          </a:prstGeom>
          <a:solidFill>
            <a:srgbClr val="3BCEAC"/>
          </a:solidFill>
          <a:ln>
            <a:solidFill>
              <a:srgbClr val="52525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ea typeface="Tahoma" panose="020B0604030504040204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744550-9552-4592-892F-B6E9207D7929}"/>
              </a:ext>
            </a:extLst>
          </p:cNvPr>
          <p:cNvSpPr txBox="1"/>
          <p:nvPr/>
        </p:nvSpPr>
        <p:spPr>
          <a:xfrm>
            <a:off x="6136173" y="2317804"/>
            <a:ext cx="121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strike="noStrike" dirty="0">
                <a:solidFill>
                  <a:srgbClr val="FE9666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3TL Detail</a:t>
            </a:r>
            <a:endParaRPr lang="en-US" b="1" dirty="0">
              <a:solidFill>
                <a:srgbClr val="FE9666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562586-F7E1-48B1-814F-084E900A397F}"/>
              </a:ext>
            </a:extLst>
          </p:cNvPr>
          <p:cNvSpPr txBox="1"/>
          <p:nvPr/>
        </p:nvSpPr>
        <p:spPr>
          <a:xfrm>
            <a:off x="6759154" y="3832229"/>
            <a:ext cx="725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 2021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17488D-497B-460B-81FF-B71E77BFB3E4}"/>
              </a:ext>
            </a:extLst>
          </p:cNvPr>
          <p:cNvSpPr/>
          <p:nvPr/>
        </p:nvSpPr>
        <p:spPr>
          <a:xfrm>
            <a:off x="6209237" y="2747187"/>
            <a:ext cx="1939827" cy="5509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>
              <a:latin typeface="Segoe UI Light" panose="020B0502040204020203" pitchFamily="34" charset="0"/>
              <a:ea typeface="Tahoma" panose="020B0604030504040204" pitchFamily="34" charset="0"/>
              <a:cs typeface="Segoe UI Light" panose="020B0502040204020203" pitchFamily="34" charset="0"/>
            </a:endParaRPr>
          </a:p>
          <a:p>
            <a:r>
              <a:rPr lang="en-US" sz="1200" b="1" dirty="0">
                <a:solidFill>
                  <a:srgbClr val="FE9666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AC1 – Tallahassee Memorial Hospital - 202101</a:t>
            </a:r>
            <a:endParaRPr lang="en-US" sz="1200" dirty="0">
              <a:solidFill>
                <a:srgbClr val="FE9666"/>
              </a:solidFill>
              <a:latin typeface="Segoe UI Light" panose="020B0502040204020203" pitchFamily="34" charset="0"/>
              <a:ea typeface="Tahoma" panose="020B0604030504040204" pitchFamily="34" charset="0"/>
              <a:cs typeface="Segoe UI Light" panose="020B0502040204020203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3FC772-9608-45D9-899C-9DD5E5E897F9}"/>
              </a:ext>
            </a:extLst>
          </p:cNvPr>
          <p:cNvSpPr/>
          <p:nvPr/>
        </p:nvSpPr>
        <p:spPr>
          <a:xfrm>
            <a:off x="8519962" y="2666670"/>
            <a:ext cx="888035" cy="550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FE9666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File Processed Tracker</a:t>
            </a:r>
            <a:endParaRPr lang="en-US" sz="1000" dirty="0">
              <a:solidFill>
                <a:srgbClr val="FE9666"/>
              </a:solidFill>
              <a:latin typeface="Segoe UI Light" panose="020B0502040204020203" pitchFamily="34" charset="0"/>
              <a:ea typeface="Tahoma" panose="020B0604030504040204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98C04E-2D79-42E2-8D7F-92FF922D719E}"/>
              </a:ext>
            </a:extLst>
          </p:cNvPr>
          <p:cNvSpPr/>
          <p:nvPr/>
        </p:nvSpPr>
        <p:spPr>
          <a:xfrm>
            <a:off x="9326742" y="2656413"/>
            <a:ext cx="800527" cy="732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FE9666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DQR Tracker</a:t>
            </a:r>
            <a:endParaRPr lang="en-US" sz="1000" dirty="0">
              <a:solidFill>
                <a:srgbClr val="FE9666"/>
              </a:solidFill>
              <a:latin typeface="Segoe UI Light" panose="020B0502040204020203" pitchFamily="34" charset="0"/>
              <a:ea typeface="Tahoma" panose="020B0604030504040204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E041A8-AEF1-425E-9B1D-712F92173F88}"/>
              </a:ext>
            </a:extLst>
          </p:cNvPr>
          <p:cNvSpPr/>
          <p:nvPr/>
        </p:nvSpPr>
        <p:spPr>
          <a:xfrm>
            <a:off x="10125057" y="2656412"/>
            <a:ext cx="822180" cy="732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FE9666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RDD Tracker</a:t>
            </a:r>
            <a:endParaRPr lang="en-US" sz="1000" dirty="0">
              <a:solidFill>
                <a:srgbClr val="FE9666"/>
              </a:solidFill>
              <a:latin typeface="Segoe UI Light" panose="020B0502040204020203" pitchFamily="34" charset="0"/>
              <a:ea typeface="Tahoma" panose="020B0604030504040204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5D7457-4FF7-4E09-877C-E38196BFB1F3}"/>
              </a:ext>
            </a:extLst>
          </p:cNvPr>
          <p:cNvSpPr/>
          <p:nvPr/>
        </p:nvSpPr>
        <p:spPr>
          <a:xfrm>
            <a:off x="9402702" y="3217627"/>
            <a:ext cx="822180" cy="745407"/>
          </a:xfrm>
          <a:prstGeom prst="rect">
            <a:avLst/>
          </a:prstGeom>
          <a:solidFill>
            <a:srgbClr val="3BCEAC"/>
          </a:solidFill>
          <a:ln>
            <a:solidFill>
              <a:srgbClr val="52525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DQR Sent, Received Response (Clean Data/ Minimal Error Data Sendoff)</a:t>
            </a:r>
            <a:endParaRPr lang="en-US" sz="800" dirty="0">
              <a:solidFill>
                <a:schemeClr val="tx1"/>
              </a:solidFill>
              <a:latin typeface="Segoe UI Light" panose="020B0502040204020203" pitchFamily="34" charset="0"/>
              <a:ea typeface="Tahoma" panose="020B0604030504040204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A208BD-25A0-49F0-B131-AC5A719E0E77}"/>
              </a:ext>
            </a:extLst>
          </p:cNvPr>
          <p:cNvSpPr/>
          <p:nvPr/>
        </p:nvSpPr>
        <p:spPr>
          <a:xfrm>
            <a:off x="10220458" y="3217627"/>
            <a:ext cx="822180" cy="745407"/>
          </a:xfrm>
          <a:prstGeom prst="rect">
            <a:avLst/>
          </a:prstGeom>
          <a:solidFill>
            <a:srgbClr val="EE4266"/>
          </a:solidFill>
          <a:ln>
            <a:solidFill>
              <a:srgbClr val="52525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055FE4-2A73-4AB4-9250-94319EA4D121}"/>
              </a:ext>
            </a:extLst>
          </p:cNvPr>
          <p:cNvSpPr/>
          <p:nvPr/>
        </p:nvSpPr>
        <p:spPr>
          <a:xfrm>
            <a:off x="6625566" y="3569693"/>
            <a:ext cx="992192" cy="39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FE9666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Fact Calendar</a:t>
            </a:r>
            <a:endParaRPr lang="en-US" sz="1100" dirty="0">
              <a:solidFill>
                <a:srgbClr val="FE9666"/>
              </a:solidFill>
              <a:latin typeface="Segoe UI Light" panose="020B0502040204020203" pitchFamily="34" charset="0"/>
              <a:ea typeface="Tahoma" panose="020B0604030504040204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8" name="Table 40">
            <a:extLst>
              <a:ext uri="{FF2B5EF4-FFF2-40B4-BE49-F238E27FC236}">
                <a16:creationId xmlns:a16="http://schemas.microsoft.com/office/drawing/2014/main" id="{52675C11-E1A7-4824-9504-399159A42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743974"/>
              </p:ext>
            </p:extLst>
          </p:nvPr>
        </p:nvGraphicFramePr>
        <p:xfrm>
          <a:off x="6071223" y="4119317"/>
          <a:ext cx="2134804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972">
                  <a:extLst>
                    <a:ext uri="{9D8B030D-6E8A-4147-A177-3AD203B41FA5}">
                      <a16:colId xmlns:a16="http://schemas.microsoft.com/office/drawing/2014/main" val="1459169684"/>
                    </a:ext>
                  </a:extLst>
                </a:gridCol>
                <a:gridCol w="304972">
                  <a:extLst>
                    <a:ext uri="{9D8B030D-6E8A-4147-A177-3AD203B41FA5}">
                      <a16:colId xmlns:a16="http://schemas.microsoft.com/office/drawing/2014/main" val="3353002696"/>
                    </a:ext>
                  </a:extLst>
                </a:gridCol>
                <a:gridCol w="304972">
                  <a:extLst>
                    <a:ext uri="{9D8B030D-6E8A-4147-A177-3AD203B41FA5}">
                      <a16:colId xmlns:a16="http://schemas.microsoft.com/office/drawing/2014/main" val="528070528"/>
                    </a:ext>
                  </a:extLst>
                </a:gridCol>
                <a:gridCol w="304972">
                  <a:extLst>
                    <a:ext uri="{9D8B030D-6E8A-4147-A177-3AD203B41FA5}">
                      <a16:colId xmlns:a16="http://schemas.microsoft.com/office/drawing/2014/main" val="3783024448"/>
                    </a:ext>
                  </a:extLst>
                </a:gridCol>
                <a:gridCol w="304972">
                  <a:extLst>
                    <a:ext uri="{9D8B030D-6E8A-4147-A177-3AD203B41FA5}">
                      <a16:colId xmlns:a16="http://schemas.microsoft.com/office/drawing/2014/main" val="1197611820"/>
                    </a:ext>
                  </a:extLst>
                </a:gridCol>
                <a:gridCol w="304972">
                  <a:extLst>
                    <a:ext uri="{9D8B030D-6E8A-4147-A177-3AD203B41FA5}">
                      <a16:colId xmlns:a16="http://schemas.microsoft.com/office/drawing/2014/main" val="4083314755"/>
                    </a:ext>
                  </a:extLst>
                </a:gridCol>
                <a:gridCol w="304972">
                  <a:extLst>
                    <a:ext uri="{9D8B030D-6E8A-4147-A177-3AD203B41FA5}">
                      <a16:colId xmlns:a16="http://schemas.microsoft.com/office/drawing/2014/main" val="823270924"/>
                    </a:ext>
                  </a:extLst>
                </a:gridCol>
              </a:tblGrid>
              <a:tr h="145492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964167"/>
                  </a:ext>
                </a:extLst>
              </a:tr>
              <a:tr h="136067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  <a:highlight>
                          <a:srgbClr val="EE4266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42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  <a:highlight>
                          <a:srgbClr val="EE4266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42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  <a:highlight>
                          <a:srgbClr val="EE4266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42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  <a:highlight>
                          <a:srgbClr val="EE4266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42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  <a:highlight>
                          <a:srgbClr val="EE4266"/>
                        </a:highlight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42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712444"/>
                  </a:ext>
                </a:extLst>
              </a:tr>
              <a:tr h="136067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079820"/>
                  </a:ext>
                </a:extLst>
              </a:tr>
              <a:tr h="136067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42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310119"/>
                  </a:ext>
                </a:extLst>
              </a:tr>
              <a:tr h="136067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42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710251"/>
                  </a:ext>
                </a:extLst>
              </a:tr>
              <a:tr h="136067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2508"/>
                  </a:ext>
                </a:extLst>
              </a:tr>
              <a:tr h="136067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EA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42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42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42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42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42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42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858083"/>
                  </a:ext>
                </a:extLst>
              </a:tr>
            </a:tbl>
          </a:graphicData>
        </a:graphic>
      </p:graphicFrame>
      <p:graphicFrame>
        <p:nvGraphicFramePr>
          <p:cNvPr id="29" name="Table 42">
            <a:extLst>
              <a:ext uri="{FF2B5EF4-FFF2-40B4-BE49-F238E27FC236}">
                <a16:creationId xmlns:a16="http://schemas.microsoft.com/office/drawing/2014/main" id="{F23E38CE-501D-4130-8DD2-7D477E7EA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524890"/>
              </p:ext>
            </p:extLst>
          </p:nvPr>
        </p:nvGraphicFramePr>
        <p:xfrm>
          <a:off x="8541685" y="4147915"/>
          <a:ext cx="342963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855">
                  <a:extLst>
                    <a:ext uri="{9D8B030D-6E8A-4147-A177-3AD203B41FA5}">
                      <a16:colId xmlns:a16="http://schemas.microsoft.com/office/drawing/2014/main" val="3263973133"/>
                    </a:ext>
                  </a:extLst>
                </a:gridCol>
                <a:gridCol w="1491567">
                  <a:extLst>
                    <a:ext uri="{9D8B030D-6E8A-4147-A177-3AD203B41FA5}">
                      <a16:colId xmlns:a16="http://schemas.microsoft.com/office/drawing/2014/main" val="3472705467"/>
                    </a:ext>
                  </a:extLst>
                </a:gridCol>
                <a:gridCol w="1143211">
                  <a:extLst>
                    <a:ext uri="{9D8B030D-6E8A-4147-A177-3AD203B41FA5}">
                      <a16:colId xmlns:a16="http://schemas.microsoft.com/office/drawing/2014/main" val="2223621151"/>
                    </a:ext>
                  </a:extLst>
                </a:gridCol>
              </a:tblGrid>
              <a:tr h="20927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rgbClr val="FE9666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Entry Date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rgbClr val="FE9666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Notes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rgbClr val="FE9666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Batch 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98980"/>
                  </a:ext>
                </a:extLst>
              </a:tr>
              <a:tr h="3288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5/7/2021 10:34:00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FACT READY: JAN </a:t>
                      </a:r>
                      <a:r>
                        <a:rPr lang="en-US" sz="800" b="1" kern="1200" dirty="0" err="1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DQR”d</a:t>
                      </a:r>
                      <a:endParaRPr lang="en-US" sz="800" b="1" kern="12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99999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633120"/>
                  </a:ext>
                </a:extLst>
              </a:tr>
              <a:tr h="3288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5/7/2021 10:34:00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FACT READY: JAN </a:t>
                      </a:r>
                      <a:r>
                        <a:rPr lang="en-US" sz="800" b="1" kern="1200" dirty="0" err="1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DQR”d</a:t>
                      </a:r>
                      <a:endParaRPr lang="en-US" sz="800" b="1" kern="12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99999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018189"/>
                  </a:ext>
                </a:extLst>
              </a:tr>
              <a:tr h="3288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5/7/2021 10:34:00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FACT READY: JAN </a:t>
                      </a:r>
                      <a:r>
                        <a:rPr lang="en-US" sz="800" b="1" kern="1200" dirty="0" err="1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DQR”d</a:t>
                      </a:r>
                      <a:endParaRPr lang="en-US" sz="800" b="1" kern="12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99999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1722"/>
                  </a:ext>
                </a:extLst>
              </a:tr>
              <a:tr h="3288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5/7/2021 10:34:00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FACT READY: JAN </a:t>
                      </a:r>
                      <a:r>
                        <a:rPr lang="en-US" sz="800" b="1" kern="1200" dirty="0" err="1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DQR”d</a:t>
                      </a:r>
                      <a:endParaRPr lang="en-US" sz="800" b="1" kern="12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99999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80583"/>
                  </a:ext>
                </a:extLst>
              </a:tr>
              <a:tr h="3288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5/7/2021 10:34:00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FACT READY: JAN </a:t>
                      </a:r>
                      <a:r>
                        <a:rPr lang="en-US" sz="800" b="1" kern="1200" dirty="0" err="1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DQR”d</a:t>
                      </a:r>
                      <a:endParaRPr lang="en-US" sz="800" b="1" kern="12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99999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724892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44A292-DC08-4B46-8D2A-4ED6165228FF}"/>
              </a:ext>
            </a:extLst>
          </p:cNvPr>
          <p:cNvCxnSpPr>
            <a:cxnSpLocks/>
          </p:cNvCxnSpPr>
          <p:nvPr/>
        </p:nvCxnSpPr>
        <p:spPr>
          <a:xfrm>
            <a:off x="4752622" y="1483767"/>
            <a:ext cx="1303206" cy="10187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42D121-9BB1-4B27-841B-17839435290F}"/>
              </a:ext>
            </a:extLst>
          </p:cNvPr>
          <p:cNvSpPr txBox="1"/>
          <p:nvPr/>
        </p:nvSpPr>
        <p:spPr>
          <a:xfrm rot="2238800">
            <a:off x="4607889" y="1570323"/>
            <a:ext cx="1842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Click into 3TL, opens window within same page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FA0E58-1F17-4A77-86B9-5FF51480842C}"/>
              </a:ext>
            </a:extLst>
          </p:cNvPr>
          <p:cNvSpPr txBox="1"/>
          <p:nvPr/>
        </p:nvSpPr>
        <p:spPr>
          <a:xfrm>
            <a:off x="3799978" y="2742256"/>
            <a:ext cx="1842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Transparent Screen to click out of on the side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AEC422-91D2-4EC8-BBE2-FC86ACAE5689}"/>
              </a:ext>
            </a:extLst>
          </p:cNvPr>
          <p:cNvSpPr/>
          <p:nvPr/>
        </p:nvSpPr>
        <p:spPr>
          <a:xfrm>
            <a:off x="856547" y="3346310"/>
            <a:ext cx="1042007" cy="855772"/>
          </a:xfrm>
          <a:prstGeom prst="rect">
            <a:avLst/>
          </a:prstGeom>
          <a:solidFill>
            <a:srgbClr val="3BCEAC"/>
          </a:solidFill>
          <a:ln>
            <a:solidFill>
              <a:srgbClr val="52525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NA2</a:t>
            </a:r>
            <a:r>
              <a:rPr lang="en-US" sz="1400" dirty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 10/2020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℗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D07E9D-4508-419A-9A72-1CD743AACC5A}"/>
              </a:ext>
            </a:extLst>
          </p:cNvPr>
          <p:cNvSpPr/>
          <p:nvPr/>
        </p:nvSpPr>
        <p:spPr>
          <a:xfrm>
            <a:off x="1898554" y="3346310"/>
            <a:ext cx="1042007" cy="855772"/>
          </a:xfrm>
          <a:prstGeom prst="rect">
            <a:avLst/>
          </a:prstGeom>
          <a:solidFill>
            <a:srgbClr val="3BCEAC"/>
          </a:solidFill>
          <a:ln>
            <a:solidFill>
              <a:srgbClr val="52525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NA2</a:t>
            </a:r>
            <a:r>
              <a:rPr lang="en-US" sz="1400" dirty="0"/>
              <a:t> </a:t>
            </a:r>
            <a:r>
              <a:rPr lang="en-US" sz="1400" dirty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11/2020</a:t>
            </a:r>
          </a:p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07F581-8C10-4B73-9E81-814020EE0491}"/>
              </a:ext>
            </a:extLst>
          </p:cNvPr>
          <p:cNvSpPr/>
          <p:nvPr/>
        </p:nvSpPr>
        <p:spPr>
          <a:xfrm>
            <a:off x="2940561" y="3346310"/>
            <a:ext cx="1042007" cy="855772"/>
          </a:xfrm>
          <a:prstGeom prst="rect">
            <a:avLst/>
          </a:prstGeom>
          <a:solidFill>
            <a:srgbClr val="EE4266"/>
          </a:solidFill>
          <a:ln>
            <a:solidFill>
              <a:srgbClr val="52525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NA2</a:t>
            </a:r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04/2021</a:t>
            </a:r>
          </a:p>
          <a:p>
            <a:pPr algn="ctr"/>
            <a:r>
              <a:rPr lang="en-US" sz="1400" kern="0" dirty="0"/>
              <a:t>®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38EE23-0986-4C8F-BC68-39289F5736F2}"/>
              </a:ext>
            </a:extLst>
          </p:cNvPr>
          <p:cNvSpPr txBox="1"/>
          <p:nvPr/>
        </p:nvSpPr>
        <p:spPr>
          <a:xfrm>
            <a:off x="2075720" y="2884645"/>
            <a:ext cx="1686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none" strike="noStrike" dirty="0">
                <a:solidFill>
                  <a:srgbClr val="FE9666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3TL Tracker</a:t>
            </a:r>
            <a:endParaRPr lang="en-US" sz="2400" b="1" dirty="0">
              <a:solidFill>
                <a:srgbClr val="FE9666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9637B0-A843-45C8-B880-0AA09179BDD3}"/>
              </a:ext>
            </a:extLst>
          </p:cNvPr>
          <p:cNvSpPr/>
          <p:nvPr/>
        </p:nvSpPr>
        <p:spPr>
          <a:xfrm>
            <a:off x="3982568" y="3346310"/>
            <a:ext cx="1042007" cy="855772"/>
          </a:xfrm>
          <a:prstGeom prst="rect">
            <a:avLst/>
          </a:prstGeom>
          <a:solidFill>
            <a:srgbClr val="EE4266"/>
          </a:solidFill>
          <a:ln>
            <a:solidFill>
              <a:srgbClr val="52525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NA2</a:t>
            </a:r>
            <a:r>
              <a:rPr lang="en-US" sz="1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05/2021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3C5FC-C863-446D-89A7-4685D87C2FEE}"/>
              </a:ext>
            </a:extLst>
          </p:cNvPr>
          <p:cNvSpPr/>
          <p:nvPr/>
        </p:nvSpPr>
        <p:spPr>
          <a:xfrm>
            <a:off x="363155" y="2638448"/>
            <a:ext cx="5316280" cy="3486127"/>
          </a:xfrm>
          <a:prstGeom prst="rect">
            <a:avLst/>
          </a:prstGeom>
          <a:solidFill>
            <a:srgbClr val="BABABA">
              <a:alpha val="36000"/>
            </a:srgbClr>
          </a:solidFill>
          <a:ln>
            <a:solidFill>
              <a:srgbClr val="52525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  <a:latin typeface="Segoe UI Light" panose="020B0502040204020203" pitchFamily="34" charset="0"/>
              <a:ea typeface="Tahoma" panose="020B060403050404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3D0FBF7-FAFF-4D43-A7E1-D324587780D2}"/>
              </a:ext>
            </a:extLst>
          </p:cNvPr>
          <p:cNvCxnSpPr>
            <a:cxnSpLocks/>
          </p:cNvCxnSpPr>
          <p:nvPr/>
        </p:nvCxnSpPr>
        <p:spPr>
          <a:xfrm flipH="1">
            <a:off x="5903801" y="2666670"/>
            <a:ext cx="1" cy="34579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E6904B-B5EB-4F7B-AC2A-8690743869AD}"/>
              </a:ext>
            </a:extLst>
          </p:cNvPr>
          <p:cNvCxnSpPr>
            <a:cxnSpLocks/>
          </p:cNvCxnSpPr>
          <p:nvPr/>
        </p:nvCxnSpPr>
        <p:spPr>
          <a:xfrm>
            <a:off x="6209237" y="2298754"/>
            <a:ext cx="52017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72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071344-6194-48FF-84B7-331C56EE87B8}"/>
              </a:ext>
            </a:extLst>
          </p:cNvPr>
          <p:cNvSpPr/>
          <p:nvPr/>
        </p:nvSpPr>
        <p:spPr>
          <a:xfrm>
            <a:off x="2921569" y="1837145"/>
            <a:ext cx="1042007" cy="855772"/>
          </a:xfrm>
          <a:prstGeom prst="rect">
            <a:avLst/>
          </a:prstGeom>
          <a:solidFill>
            <a:srgbClr val="99D594"/>
          </a:solidFill>
          <a:ln>
            <a:solidFill>
              <a:srgbClr val="52525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KA2</a:t>
            </a:r>
            <a:r>
              <a:rPr lang="en-US" dirty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 10/2020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℗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ED0C81-1BD5-4DBE-BFC6-C655C593484B}"/>
              </a:ext>
            </a:extLst>
          </p:cNvPr>
          <p:cNvSpPr/>
          <p:nvPr/>
        </p:nvSpPr>
        <p:spPr>
          <a:xfrm>
            <a:off x="3963576" y="1837145"/>
            <a:ext cx="1042007" cy="855772"/>
          </a:xfrm>
          <a:prstGeom prst="rect">
            <a:avLst/>
          </a:prstGeom>
          <a:solidFill>
            <a:srgbClr val="E6F598"/>
          </a:solidFill>
          <a:ln>
            <a:solidFill>
              <a:srgbClr val="52525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KA2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11/2020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24B9F0-B794-4C68-981D-64332992C5DB}"/>
              </a:ext>
            </a:extLst>
          </p:cNvPr>
          <p:cNvSpPr/>
          <p:nvPr/>
        </p:nvSpPr>
        <p:spPr>
          <a:xfrm>
            <a:off x="5021606" y="1845147"/>
            <a:ext cx="1042007" cy="855772"/>
          </a:xfrm>
          <a:prstGeom prst="rect">
            <a:avLst/>
          </a:prstGeom>
          <a:solidFill>
            <a:srgbClr val="FC8D59"/>
          </a:solidFill>
          <a:ln>
            <a:solidFill>
              <a:srgbClr val="52525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KA2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04/2021</a:t>
            </a:r>
          </a:p>
          <a:p>
            <a:pPr algn="ctr"/>
            <a:endParaRPr lang="en-US" sz="3600" kern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F33FF-7A2D-4E03-9C45-05AAF98B795A}"/>
              </a:ext>
            </a:extLst>
          </p:cNvPr>
          <p:cNvSpPr txBox="1"/>
          <p:nvPr/>
        </p:nvSpPr>
        <p:spPr>
          <a:xfrm>
            <a:off x="5182749" y="194408"/>
            <a:ext cx="1906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none" strike="noStrike" dirty="0">
                <a:solidFill>
                  <a:srgbClr val="FE9666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DQR Tracker</a:t>
            </a:r>
            <a:endParaRPr lang="en-US" sz="2400" b="1" dirty="0">
              <a:solidFill>
                <a:srgbClr val="FE9666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21A376-B4B6-4D58-8101-FA603457817D}"/>
              </a:ext>
            </a:extLst>
          </p:cNvPr>
          <p:cNvSpPr/>
          <p:nvPr/>
        </p:nvSpPr>
        <p:spPr>
          <a:xfrm>
            <a:off x="6079636" y="1845147"/>
            <a:ext cx="1042007" cy="855772"/>
          </a:xfrm>
          <a:prstGeom prst="rect">
            <a:avLst/>
          </a:prstGeom>
          <a:solidFill>
            <a:srgbClr val="D53E4F"/>
          </a:solidFill>
          <a:ln>
            <a:solidFill>
              <a:srgbClr val="52525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KA2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05/2021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446C6C-2A90-4823-9BD5-0C16BD7DC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8835"/>
            <a:ext cx="923925" cy="1466850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5FB2286-9AB6-4540-83AA-9722C2BF7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990280"/>
              </p:ext>
            </p:extLst>
          </p:nvPr>
        </p:nvGraphicFramePr>
        <p:xfrm>
          <a:off x="923924" y="4297680"/>
          <a:ext cx="505777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7756">
                  <a:extLst>
                    <a:ext uri="{9D8B030D-6E8A-4147-A177-3AD203B41FA5}">
                      <a16:colId xmlns:a16="http://schemas.microsoft.com/office/drawing/2014/main" val="3848760692"/>
                    </a:ext>
                  </a:extLst>
                </a:gridCol>
                <a:gridCol w="590019">
                  <a:extLst>
                    <a:ext uri="{9D8B030D-6E8A-4147-A177-3AD203B41FA5}">
                      <a16:colId xmlns:a16="http://schemas.microsoft.com/office/drawing/2014/main" val="3500513823"/>
                    </a:ext>
                  </a:extLst>
                </a:gridCol>
              </a:tblGrid>
              <a:tr h="269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87837"/>
                  </a:ext>
                </a:extLst>
              </a:tr>
              <a:tr h="2692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 DQR Sent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3E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50751"/>
                  </a:ext>
                </a:extLst>
              </a:tr>
              <a:tr h="2692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 DQR Sent (Bad Data/ No Data)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8D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615433"/>
                  </a:ext>
                </a:extLst>
              </a:tr>
              <a:tr h="2692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DQR Sent, No Response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0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429435"/>
                  </a:ext>
                </a:extLst>
              </a:tr>
              <a:tr h="2692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DQR Sent, Received Response (Error Data Cleanup) </a:t>
                      </a:r>
                      <a:endParaRPr lang="en-US" sz="1100" dirty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F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675980"/>
                  </a:ext>
                </a:extLst>
              </a:tr>
              <a:tr h="2692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DQR Sent, Received Response (Clean Data/ Minimal Error Data Sendoff)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5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495140"/>
                  </a:ext>
                </a:extLst>
              </a:tr>
              <a:tr h="2692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DQR Ready, Not Sent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88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933429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BF0AE89F-3CD5-4F49-910C-5A0150325EA9}"/>
              </a:ext>
            </a:extLst>
          </p:cNvPr>
          <p:cNvSpPr/>
          <p:nvPr/>
        </p:nvSpPr>
        <p:spPr>
          <a:xfrm>
            <a:off x="9630951" y="98402"/>
            <a:ext cx="1042007" cy="855772"/>
          </a:xfrm>
          <a:prstGeom prst="rect">
            <a:avLst/>
          </a:prstGeom>
          <a:solidFill>
            <a:srgbClr val="3BCEAC"/>
          </a:solidFill>
          <a:ln>
            <a:solidFill>
              <a:srgbClr val="52525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NA2</a:t>
            </a:r>
            <a:r>
              <a:rPr lang="en-US" dirty="0"/>
              <a:t> </a:t>
            </a:r>
            <a:r>
              <a:rPr lang="en-US" dirty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11/2020</a:t>
            </a:r>
          </a:p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1E611A-CC1B-46C1-B288-2DC2E98E20DE}"/>
              </a:ext>
            </a:extLst>
          </p:cNvPr>
          <p:cNvSpPr/>
          <p:nvPr/>
        </p:nvSpPr>
        <p:spPr>
          <a:xfrm>
            <a:off x="10672958" y="105638"/>
            <a:ext cx="1042007" cy="855772"/>
          </a:xfrm>
          <a:prstGeom prst="rect">
            <a:avLst/>
          </a:prstGeom>
          <a:solidFill>
            <a:srgbClr val="EE4266"/>
          </a:solidFill>
          <a:ln>
            <a:solidFill>
              <a:srgbClr val="52525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NA2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04/2021</a:t>
            </a:r>
            <a:endParaRPr lang="en-US" sz="3600" kern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3600" kern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E2E417-FA2F-472E-B70B-E71AE5D834DC}"/>
              </a:ext>
            </a:extLst>
          </p:cNvPr>
          <p:cNvCxnSpPr>
            <a:cxnSpLocks/>
          </p:cNvCxnSpPr>
          <p:nvPr/>
        </p:nvCxnSpPr>
        <p:spPr>
          <a:xfrm flipH="1">
            <a:off x="6096000" y="5577840"/>
            <a:ext cx="102564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694FFA1-58E5-4761-8653-7CB5BBD6BB9D}"/>
              </a:ext>
            </a:extLst>
          </p:cNvPr>
          <p:cNvSpPr txBox="1"/>
          <p:nvPr/>
        </p:nvSpPr>
        <p:spPr>
          <a:xfrm>
            <a:off x="7124467" y="5447035"/>
            <a:ext cx="2250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this Status needed anymore?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247D85-227E-4E8C-8FCB-356455228BB2}"/>
              </a:ext>
            </a:extLst>
          </p:cNvPr>
          <p:cNvSpPr/>
          <p:nvPr/>
        </p:nvSpPr>
        <p:spPr>
          <a:xfrm>
            <a:off x="7137666" y="1845147"/>
            <a:ext cx="1042007" cy="855772"/>
          </a:xfrm>
          <a:prstGeom prst="rect">
            <a:avLst/>
          </a:prstGeom>
          <a:solidFill>
            <a:srgbClr val="EE4266"/>
          </a:solidFill>
          <a:ln>
            <a:solidFill>
              <a:srgbClr val="52525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KA2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04/2021</a:t>
            </a:r>
            <a:endParaRPr lang="en-US" sz="3600" kern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3600" kern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377A54-339A-4121-A616-993B00E212C8}"/>
              </a:ext>
            </a:extLst>
          </p:cNvPr>
          <p:cNvSpPr/>
          <p:nvPr/>
        </p:nvSpPr>
        <p:spPr>
          <a:xfrm>
            <a:off x="8195696" y="1845147"/>
            <a:ext cx="1042007" cy="855772"/>
          </a:xfrm>
          <a:prstGeom prst="rect">
            <a:avLst/>
          </a:prstGeom>
          <a:solidFill>
            <a:srgbClr val="D53E4F"/>
          </a:solidFill>
          <a:ln>
            <a:solidFill>
              <a:srgbClr val="52525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KA2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06/2021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19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6">
            <a:extLst>
              <a:ext uri="{FF2B5EF4-FFF2-40B4-BE49-F238E27FC236}">
                <a16:creationId xmlns:a16="http://schemas.microsoft.com/office/drawing/2014/main" id="{FEBDDBE1-31F3-4CD6-A29C-459B1837C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801" y="947961"/>
            <a:ext cx="1115430" cy="519358"/>
          </a:xfrm>
          <a:prstGeom prst="rect">
            <a:avLst/>
          </a:prstGeom>
          <a:solidFill>
            <a:srgbClr val="ED7D31"/>
          </a:solidFill>
          <a:ln w="6350">
            <a:solidFill>
              <a:srgbClr val="ED7D3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3T/PR Load into Staging Tables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999231-0FB0-4187-8AA3-B592DC92F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852084"/>
              </p:ext>
            </p:extLst>
          </p:nvPr>
        </p:nvGraphicFramePr>
        <p:xfrm>
          <a:off x="2675059" y="943421"/>
          <a:ext cx="1115430" cy="929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5430">
                  <a:extLst>
                    <a:ext uri="{9D8B030D-6E8A-4147-A177-3AD203B41FA5}">
                      <a16:colId xmlns:a16="http://schemas.microsoft.com/office/drawing/2014/main" val="1798704769"/>
                    </a:ext>
                  </a:extLst>
                </a:gridCol>
              </a:tblGrid>
              <a:tr h="40806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Member Communication Received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20478"/>
                  </a:ext>
                </a:extLst>
              </a:tr>
              <a:tr h="513856">
                <a:tc>
                  <a:txBody>
                    <a:bodyPr/>
                    <a:lstStyle/>
                    <a:p>
                      <a:r>
                        <a:rPr lang="en-US" sz="700" dirty="0"/>
                        <a:t>3T/PR files are received by member. Can include resubmissions at any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62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A45869-51B1-4FFB-B020-FBEE24944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25621"/>
              </p:ext>
            </p:extLst>
          </p:nvPr>
        </p:nvGraphicFramePr>
        <p:xfrm>
          <a:off x="3867930" y="947961"/>
          <a:ext cx="1115430" cy="929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5430">
                  <a:extLst>
                    <a:ext uri="{9D8B030D-6E8A-4147-A177-3AD203B41FA5}">
                      <a16:colId xmlns:a16="http://schemas.microsoft.com/office/drawing/2014/main" val="1798704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FTP File Integrity 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20478"/>
                  </a:ext>
                </a:extLst>
              </a:tr>
              <a:tr h="299196">
                <a:tc>
                  <a:txBody>
                    <a:bodyPr/>
                    <a:lstStyle/>
                    <a:p>
                      <a:r>
                        <a:rPr lang="en-US" sz="700" dirty="0"/>
                        <a:t>Review files for integrity issues, files size issues, missing data, etc. </a:t>
                      </a:r>
                      <a:r>
                        <a:rPr lang="en-US" sz="700" b="1" dirty="0"/>
                        <a:t>3TL Assist used in this process.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620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F4F3F52-AF20-47B0-8D95-F7F2594BE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854092"/>
              </p:ext>
            </p:extLst>
          </p:nvPr>
        </p:nvGraphicFramePr>
        <p:xfrm>
          <a:off x="7446543" y="5215696"/>
          <a:ext cx="1115430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5430">
                  <a:extLst>
                    <a:ext uri="{9D8B030D-6E8A-4147-A177-3AD203B41FA5}">
                      <a16:colId xmlns:a16="http://schemas.microsoft.com/office/drawing/2014/main" val="1798704769"/>
                    </a:ext>
                  </a:extLst>
                </a:gridCol>
              </a:tblGrid>
              <a:tr h="2315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Times New Roman" panose="02020603050405020304" pitchFamily="18" charset="0"/>
                        </a:rPr>
                        <a:t>Fact Tables Loaded w/ 3T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20478"/>
                  </a:ext>
                </a:extLst>
              </a:tr>
              <a:tr h="433256">
                <a:tc>
                  <a:txBody>
                    <a:bodyPr/>
                    <a:lstStyle/>
                    <a:p>
                      <a:r>
                        <a:rPr lang="en-US" sz="700" b="1" dirty="0"/>
                        <a:t>3TL Dashboard </a:t>
                      </a:r>
                      <a:r>
                        <a:rPr lang="en-US" sz="700" dirty="0"/>
                        <a:t>reflects changes in preparation for a load using Correspondence.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620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745E5B4-9E10-494F-A05C-32A8EE042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54639"/>
              </p:ext>
            </p:extLst>
          </p:nvPr>
        </p:nvGraphicFramePr>
        <p:xfrm>
          <a:off x="7446543" y="951143"/>
          <a:ext cx="1115430" cy="9494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5430">
                  <a:extLst>
                    <a:ext uri="{9D8B030D-6E8A-4147-A177-3AD203B41FA5}">
                      <a16:colId xmlns:a16="http://schemas.microsoft.com/office/drawing/2014/main" val="1798704769"/>
                    </a:ext>
                  </a:extLst>
                </a:gridCol>
              </a:tblGrid>
              <a:tr h="32461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Correspondence w/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20478"/>
                  </a:ext>
                </a:extLst>
              </a:tr>
              <a:tr h="620270">
                <a:tc>
                  <a:txBody>
                    <a:bodyPr/>
                    <a:lstStyle/>
                    <a:p>
                      <a:r>
                        <a:rPr lang="en-US" sz="700" dirty="0"/>
                        <a:t>DQR send out, communicate with member on error threshold or any changes to load.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6201"/>
                  </a:ext>
                </a:extLst>
              </a:tr>
            </a:tbl>
          </a:graphicData>
        </a:graphic>
      </p:graphicFrame>
      <p:sp>
        <p:nvSpPr>
          <p:cNvPr id="34" name="Text Box 26">
            <a:extLst>
              <a:ext uri="{FF2B5EF4-FFF2-40B4-BE49-F238E27FC236}">
                <a16:creationId xmlns:a16="http://schemas.microsoft.com/office/drawing/2014/main" id="{07F5662F-0CE3-4763-AA82-4B99412B3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543" y="3695365"/>
            <a:ext cx="1115430" cy="519358"/>
          </a:xfrm>
          <a:prstGeom prst="rect">
            <a:avLst/>
          </a:prstGeom>
          <a:solidFill>
            <a:srgbClr val="ED7D31"/>
          </a:solidFill>
          <a:ln w="6350">
            <a:solidFill>
              <a:srgbClr val="ED7D3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Error Filled Data</a:t>
            </a:r>
          </a:p>
        </p:txBody>
      </p:sp>
      <p:sp>
        <p:nvSpPr>
          <p:cNvPr id="46" name="Text Box 26">
            <a:extLst>
              <a:ext uri="{FF2B5EF4-FFF2-40B4-BE49-F238E27FC236}">
                <a16:creationId xmlns:a16="http://schemas.microsoft.com/office/drawing/2014/main" id="{5753794E-5AC8-4087-BA92-065E5D6F7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4329" y="3695365"/>
            <a:ext cx="1115430" cy="519358"/>
          </a:xfrm>
          <a:prstGeom prst="rect">
            <a:avLst/>
          </a:prstGeom>
          <a:solidFill>
            <a:srgbClr val="ED7D31"/>
          </a:solidFill>
          <a:ln w="6350">
            <a:solidFill>
              <a:srgbClr val="ED7D3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Clean Data/ Minimal Error Data Sendoff</a:t>
            </a:r>
          </a:p>
        </p:txBody>
      </p: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8BEF01B5-7BDB-4585-B410-A2D8CA106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23480"/>
              </p:ext>
            </p:extLst>
          </p:nvPr>
        </p:nvGraphicFramePr>
        <p:xfrm>
          <a:off x="7446543" y="4358643"/>
          <a:ext cx="1115430" cy="716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5430">
                  <a:extLst>
                    <a:ext uri="{9D8B030D-6E8A-4147-A177-3AD203B41FA5}">
                      <a16:colId xmlns:a16="http://schemas.microsoft.com/office/drawing/2014/main" val="1798704769"/>
                    </a:ext>
                  </a:extLst>
                </a:gridCol>
              </a:tblGrid>
              <a:tr h="19493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Error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20478"/>
                  </a:ext>
                </a:extLst>
              </a:tr>
              <a:tr h="493846">
                <a:tc>
                  <a:txBody>
                    <a:bodyPr/>
                    <a:lstStyle/>
                    <a:p>
                      <a:r>
                        <a:rPr lang="en-US" sz="700" dirty="0"/>
                        <a:t>3T files are edited directly in the</a:t>
                      </a:r>
                      <a:r>
                        <a:rPr lang="en-US" sz="700" b="1" dirty="0"/>
                        <a:t> 3T Staging tables</a:t>
                      </a:r>
                      <a:r>
                        <a:rPr lang="en-US" sz="700" dirty="0"/>
                        <a:t>, errors are removed or fixed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6201"/>
                  </a:ext>
                </a:extLst>
              </a:tr>
            </a:tbl>
          </a:graphicData>
        </a:graphic>
      </p:graphicFrame>
      <p:sp>
        <p:nvSpPr>
          <p:cNvPr id="137" name="Text Box 26">
            <a:extLst>
              <a:ext uri="{FF2B5EF4-FFF2-40B4-BE49-F238E27FC236}">
                <a16:creationId xmlns:a16="http://schemas.microsoft.com/office/drawing/2014/main" id="{C71226A0-347F-47C0-9AD8-61250BFCF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5059" y="5207179"/>
            <a:ext cx="1115430" cy="519358"/>
          </a:xfrm>
          <a:prstGeom prst="rect">
            <a:avLst/>
          </a:prstGeom>
          <a:solidFill>
            <a:srgbClr val="ED7D31"/>
          </a:solidFill>
          <a:ln w="6350">
            <a:solidFill>
              <a:srgbClr val="ED7D3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RDD Send out</a:t>
            </a:r>
          </a:p>
        </p:txBody>
      </p:sp>
      <p:sp>
        <p:nvSpPr>
          <p:cNvPr id="162" name="Flowchart: Decision 161">
            <a:extLst>
              <a:ext uri="{FF2B5EF4-FFF2-40B4-BE49-F238E27FC236}">
                <a16:creationId xmlns:a16="http://schemas.microsoft.com/office/drawing/2014/main" id="{36C5B762-8554-4322-8231-4DAA2E3A12AC}"/>
              </a:ext>
            </a:extLst>
          </p:cNvPr>
          <p:cNvSpPr/>
          <p:nvPr/>
        </p:nvSpPr>
        <p:spPr>
          <a:xfrm>
            <a:off x="6888359" y="2134459"/>
            <a:ext cx="2231798" cy="1416986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F843E51-A12F-435E-9CE1-03E36D3D2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82618"/>
              </p:ext>
            </p:extLst>
          </p:nvPr>
        </p:nvGraphicFramePr>
        <p:xfrm>
          <a:off x="7415190" y="2338979"/>
          <a:ext cx="1207889" cy="897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7889">
                  <a:extLst>
                    <a:ext uri="{9D8B030D-6E8A-4147-A177-3AD203B41FA5}">
                      <a16:colId xmlns:a16="http://schemas.microsoft.com/office/drawing/2014/main" val="1798704769"/>
                    </a:ext>
                  </a:extLst>
                </a:gridCol>
              </a:tblGrid>
              <a:tr h="149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adug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DQR </a:t>
                      </a:r>
                      <a:r>
                        <a:rPr kumimoji="0" lang="en-US" altLang="en-US" sz="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adug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Sent</a:t>
                      </a:r>
                      <a:r>
                        <a:rPr kumimoji="0" lang="en-US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adug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20478"/>
                  </a:ext>
                </a:extLst>
              </a:tr>
              <a:tr h="699280">
                <a:tc>
                  <a:txBody>
                    <a:bodyPr/>
                    <a:lstStyle/>
                    <a:p>
                      <a:r>
                        <a:rPr lang="en-US" sz="700" b="1" dirty="0"/>
                        <a:t>Correspondence Table/ DQR Manager </a:t>
                      </a:r>
                      <a:r>
                        <a:rPr lang="en-US" sz="700" dirty="0"/>
                        <a:t>is updated to reflect communication and situations that may arise.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6201"/>
                  </a:ext>
                </a:extLst>
              </a:tr>
            </a:tbl>
          </a:graphicData>
        </a:graphic>
      </p:graphicFrame>
      <p:sp>
        <p:nvSpPr>
          <p:cNvPr id="171" name="Text Box 26">
            <a:extLst>
              <a:ext uri="{FF2B5EF4-FFF2-40B4-BE49-F238E27FC236}">
                <a16:creationId xmlns:a16="http://schemas.microsoft.com/office/drawing/2014/main" id="{1753144C-697F-4BD5-A081-097DB7325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894" y="340554"/>
            <a:ext cx="596539" cy="372909"/>
          </a:xfrm>
          <a:prstGeom prst="rect">
            <a:avLst/>
          </a:prstGeom>
          <a:solidFill>
            <a:schemeClr val="bg1"/>
          </a:solidFill>
          <a:ln w="6350">
            <a:solidFill>
              <a:srgbClr val="ED7D3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Manual Process: </a:t>
            </a:r>
            <a:r>
              <a:rPr lang="en-US" altLang="en-US" sz="700" b="1" dirty="0">
                <a:solidFill>
                  <a:schemeClr val="accent2"/>
                </a:solidFill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Jemel</a:t>
            </a:r>
            <a:endParaRPr kumimoji="0" lang="en-US" altLang="en-US" sz="7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Gadugi" panose="020B0502040204020203" pitchFamily="34" charset="0"/>
              <a:ea typeface="Gadug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72" name="Text Box 26">
            <a:extLst>
              <a:ext uri="{FF2B5EF4-FFF2-40B4-BE49-F238E27FC236}">
                <a16:creationId xmlns:a16="http://schemas.microsoft.com/office/drawing/2014/main" id="{1C4AB658-B170-43BC-83A8-D6083B01D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0245" y="340553"/>
            <a:ext cx="596539" cy="372910"/>
          </a:xfrm>
          <a:prstGeom prst="rect">
            <a:avLst/>
          </a:prstGeom>
          <a:solidFill>
            <a:schemeClr val="bg1"/>
          </a:solidFill>
          <a:ln w="6350">
            <a:solidFill>
              <a:srgbClr val="ED7D3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Manual Process: </a:t>
            </a:r>
            <a:r>
              <a:rPr lang="en-US" altLang="en-US" sz="700" b="1" dirty="0">
                <a:solidFill>
                  <a:schemeClr val="accent2"/>
                </a:solidFill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Keith</a:t>
            </a:r>
            <a:endParaRPr kumimoji="0" lang="en-US" altLang="en-US" sz="7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Gadugi" panose="020B0502040204020203" pitchFamily="34" charset="0"/>
              <a:ea typeface="Gadugi" panose="020B0502040204020203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5" name="Table 254">
            <a:extLst>
              <a:ext uri="{FF2B5EF4-FFF2-40B4-BE49-F238E27FC236}">
                <a16:creationId xmlns:a16="http://schemas.microsoft.com/office/drawing/2014/main" id="{2877AB1F-3C9A-49D2-BA11-BA2C3DE12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86025"/>
              </p:ext>
            </p:extLst>
          </p:nvPr>
        </p:nvGraphicFramePr>
        <p:xfrm>
          <a:off x="6253672" y="947961"/>
          <a:ext cx="1115430" cy="5988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5430">
                  <a:extLst>
                    <a:ext uri="{9D8B030D-6E8A-4147-A177-3AD203B41FA5}">
                      <a16:colId xmlns:a16="http://schemas.microsoft.com/office/drawing/2014/main" val="1798704769"/>
                    </a:ext>
                  </a:extLst>
                </a:gridCol>
              </a:tblGrid>
              <a:tr h="2664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Times New Roman" panose="02020603050405020304" pitchFamily="18" charset="0"/>
                        </a:rPr>
                        <a:t>DQR Generated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20478"/>
                  </a:ext>
                </a:extLst>
              </a:tr>
              <a:tr h="332427">
                <a:tc>
                  <a:txBody>
                    <a:bodyPr/>
                    <a:lstStyle/>
                    <a:p>
                      <a:r>
                        <a:rPr lang="en-US" sz="700" b="1" dirty="0"/>
                        <a:t>DQR retrieved from 3TL Assist.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6201"/>
                  </a:ext>
                </a:extLst>
              </a:tr>
            </a:tbl>
          </a:graphicData>
        </a:graphic>
      </p:graphicFrame>
      <p:graphicFrame>
        <p:nvGraphicFramePr>
          <p:cNvPr id="256" name="Table 255">
            <a:extLst>
              <a:ext uri="{FF2B5EF4-FFF2-40B4-BE49-F238E27FC236}">
                <a16:creationId xmlns:a16="http://schemas.microsoft.com/office/drawing/2014/main" id="{458B5ECD-D80E-4C29-873D-F73EDF269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938237"/>
              </p:ext>
            </p:extLst>
          </p:nvPr>
        </p:nvGraphicFramePr>
        <p:xfrm>
          <a:off x="5060800" y="2431472"/>
          <a:ext cx="1115430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5430">
                  <a:extLst>
                    <a:ext uri="{9D8B030D-6E8A-4147-A177-3AD203B41FA5}">
                      <a16:colId xmlns:a16="http://schemas.microsoft.com/office/drawing/2014/main" val="1798704769"/>
                    </a:ext>
                  </a:extLst>
                </a:gridCol>
              </a:tblGrid>
              <a:tr h="186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adugi" panose="020B0502040204020203" pitchFamily="34" charset="0"/>
                          <a:ea typeface="Gadugi" panose="020B0502040204020203" pitchFamily="34" charset="0"/>
                          <a:cs typeface="Times New Roman" panose="02020603050405020304" pitchFamily="18" charset="0"/>
                        </a:rPr>
                        <a:t>Resubmission of 3T/PR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20478"/>
                  </a:ext>
                </a:extLst>
              </a:tr>
              <a:tr h="332427">
                <a:tc>
                  <a:txBody>
                    <a:bodyPr/>
                    <a:lstStyle/>
                    <a:p>
                      <a:r>
                        <a:rPr lang="en-US" sz="700" b="0" dirty="0"/>
                        <a:t>Only when the files received are non-functional do we need a reload of the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86201"/>
                  </a:ext>
                </a:extLst>
              </a:tr>
            </a:tbl>
          </a:graphicData>
        </a:graphic>
      </p:graphicFrame>
      <p:sp>
        <p:nvSpPr>
          <p:cNvPr id="273" name="Text Box 26">
            <a:extLst>
              <a:ext uri="{FF2B5EF4-FFF2-40B4-BE49-F238E27FC236}">
                <a16:creationId xmlns:a16="http://schemas.microsoft.com/office/drawing/2014/main" id="{834E463C-B268-4FF1-9A2F-C76750421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55" y="5207423"/>
            <a:ext cx="1115430" cy="519358"/>
          </a:xfrm>
          <a:prstGeom prst="rect">
            <a:avLst/>
          </a:prstGeom>
          <a:solidFill>
            <a:srgbClr val="ED7D31"/>
          </a:solidFill>
          <a:ln w="6350">
            <a:solidFill>
              <a:srgbClr val="ED7D3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Update Outcomes</a:t>
            </a:r>
          </a:p>
        </p:txBody>
      </p:sp>
      <p:sp>
        <p:nvSpPr>
          <p:cNvPr id="87" name="Text Box 26">
            <a:extLst>
              <a:ext uri="{FF2B5EF4-FFF2-40B4-BE49-F238E27FC236}">
                <a16:creationId xmlns:a16="http://schemas.microsoft.com/office/drawing/2014/main" id="{2F953961-8CBD-4B3A-9F60-74B2214E4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154" y="5804163"/>
            <a:ext cx="596539" cy="372909"/>
          </a:xfrm>
          <a:prstGeom prst="rect">
            <a:avLst/>
          </a:prstGeom>
          <a:solidFill>
            <a:schemeClr val="bg1"/>
          </a:solidFill>
          <a:ln w="6350">
            <a:solidFill>
              <a:srgbClr val="ED7D3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Manual Process: </a:t>
            </a:r>
            <a:r>
              <a:rPr lang="en-US" altLang="en-US" sz="700" b="1" dirty="0">
                <a:solidFill>
                  <a:schemeClr val="accent2"/>
                </a:solidFill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Jemel</a:t>
            </a:r>
            <a:endParaRPr kumimoji="0" lang="en-US" altLang="en-US" sz="7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Gadugi" panose="020B0502040204020203" pitchFamily="34" charset="0"/>
              <a:ea typeface="Gadug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8" name="Text Box 26">
            <a:extLst>
              <a:ext uri="{FF2B5EF4-FFF2-40B4-BE49-F238E27FC236}">
                <a16:creationId xmlns:a16="http://schemas.microsoft.com/office/drawing/2014/main" id="{B8ACB9A0-D8B3-4D99-A137-5A9A9C3DE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563" y="4488855"/>
            <a:ext cx="596539" cy="372909"/>
          </a:xfrm>
          <a:prstGeom prst="rect">
            <a:avLst/>
          </a:prstGeom>
          <a:solidFill>
            <a:schemeClr val="bg1"/>
          </a:solidFill>
          <a:ln w="6350">
            <a:solidFill>
              <a:srgbClr val="ED7D3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Manual Process: </a:t>
            </a:r>
            <a:r>
              <a:rPr lang="en-US" altLang="en-US" sz="700" b="1" dirty="0">
                <a:solidFill>
                  <a:schemeClr val="accent2"/>
                </a:solidFill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Jemel</a:t>
            </a:r>
            <a:endParaRPr kumimoji="0" lang="en-US" altLang="en-US" sz="7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Gadugi" panose="020B0502040204020203" pitchFamily="34" charset="0"/>
              <a:ea typeface="Gadug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9" name="Text Box 26">
            <a:extLst>
              <a:ext uri="{FF2B5EF4-FFF2-40B4-BE49-F238E27FC236}">
                <a16:creationId xmlns:a16="http://schemas.microsoft.com/office/drawing/2014/main" id="{F6084121-30FF-4FE7-85DF-07FE88AE5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165" y="6096493"/>
            <a:ext cx="596539" cy="372910"/>
          </a:xfrm>
          <a:prstGeom prst="rect">
            <a:avLst/>
          </a:prstGeom>
          <a:solidFill>
            <a:schemeClr val="bg1"/>
          </a:solidFill>
          <a:ln w="6350">
            <a:solidFill>
              <a:srgbClr val="ED7D3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Manual Process: </a:t>
            </a:r>
            <a:r>
              <a:rPr lang="en-US" altLang="en-US" sz="700" b="1" dirty="0">
                <a:solidFill>
                  <a:schemeClr val="accent2"/>
                </a:solidFill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Keith</a:t>
            </a:r>
            <a:endParaRPr kumimoji="0" lang="en-US" altLang="en-US" sz="7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Gadugi" panose="020B0502040204020203" pitchFamily="34" charset="0"/>
              <a:ea typeface="Gadug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Text Box 26">
            <a:extLst>
              <a:ext uri="{FF2B5EF4-FFF2-40B4-BE49-F238E27FC236}">
                <a16:creationId xmlns:a16="http://schemas.microsoft.com/office/drawing/2014/main" id="{00E56E37-6087-444D-8DBF-EF1C45FC1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0864" y="344368"/>
            <a:ext cx="596539" cy="372909"/>
          </a:xfrm>
          <a:prstGeom prst="rect">
            <a:avLst/>
          </a:prstGeom>
          <a:solidFill>
            <a:schemeClr val="bg1"/>
          </a:solidFill>
          <a:ln w="6350">
            <a:solidFill>
              <a:srgbClr val="ED7D3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Manual Process: </a:t>
            </a:r>
            <a:r>
              <a:rPr lang="en-US" altLang="en-US" sz="700" b="1" dirty="0">
                <a:solidFill>
                  <a:schemeClr val="accent2"/>
                </a:solidFill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Jemel</a:t>
            </a:r>
            <a:endParaRPr kumimoji="0" lang="en-US" altLang="en-US" sz="7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Gadugi" panose="020B0502040204020203" pitchFamily="34" charset="0"/>
              <a:ea typeface="Gadugi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D3D003-5AF2-4E3B-BD0F-2A26E38603A1}"/>
              </a:ext>
            </a:extLst>
          </p:cNvPr>
          <p:cNvCxnSpPr/>
          <p:nvPr/>
        </p:nvCxnSpPr>
        <p:spPr>
          <a:xfrm>
            <a:off x="3704764" y="1107163"/>
            <a:ext cx="182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BB9B4067-4805-443C-BA8E-334B8CCF81B9}"/>
              </a:ext>
            </a:extLst>
          </p:cNvPr>
          <p:cNvCxnSpPr/>
          <p:nvPr/>
        </p:nvCxnSpPr>
        <p:spPr>
          <a:xfrm>
            <a:off x="4891920" y="1095138"/>
            <a:ext cx="182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EBC8BC7-BCB1-4AA7-A01D-67A6ADA2357E}"/>
              </a:ext>
            </a:extLst>
          </p:cNvPr>
          <p:cNvCxnSpPr/>
          <p:nvPr/>
        </p:nvCxnSpPr>
        <p:spPr>
          <a:xfrm>
            <a:off x="6096000" y="1107163"/>
            <a:ext cx="182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0A0F268-CACA-4C0C-8C9C-4B2D4D01C000}"/>
              </a:ext>
            </a:extLst>
          </p:cNvPr>
          <p:cNvCxnSpPr/>
          <p:nvPr/>
        </p:nvCxnSpPr>
        <p:spPr>
          <a:xfrm>
            <a:off x="7277662" y="1107163"/>
            <a:ext cx="182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94249758-43B5-4A45-81BC-B9D883B75CAF}"/>
              </a:ext>
            </a:extLst>
          </p:cNvPr>
          <p:cNvCxnSpPr>
            <a:cxnSpLocks/>
            <a:stCxn id="15" idx="2"/>
            <a:endCxn id="162" idx="0"/>
          </p:cNvCxnSpPr>
          <p:nvPr/>
        </p:nvCxnSpPr>
        <p:spPr>
          <a:xfrm>
            <a:off x="8004258" y="1900593"/>
            <a:ext cx="0" cy="23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240C52D-51FF-4340-BC01-9D6EB42FC2C7}"/>
              </a:ext>
            </a:extLst>
          </p:cNvPr>
          <p:cNvCxnSpPr>
            <a:cxnSpLocks/>
            <a:stCxn id="162" idx="1"/>
            <a:endCxn id="256" idx="3"/>
          </p:cNvCxnSpPr>
          <p:nvPr/>
        </p:nvCxnSpPr>
        <p:spPr>
          <a:xfrm flipH="1">
            <a:off x="6176230" y="2842952"/>
            <a:ext cx="712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9A296190-985D-48B2-A297-03E54E659C99}"/>
              </a:ext>
            </a:extLst>
          </p:cNvPr>
          <p:cNvCxnSpPr>
            <a:cxnSpLocks/>
            <a:stCxn id="256" idx="1"/>
            <a:endCxn id="7" idx="2"/>
          </p:cNvCxnSpPr>
          <p:nvPr/>
        </p:nvCxnSpPr>
        <p:spPr>
          <a:xfrm rot="10800000">
            <a:off x="3232774" y="1873062"/>
            <a:ext cx="1828026" cy="969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4240149-CD22-453D-8BAF-5F0C46AD9FAE}"/>
              </a:ext>
            </a:extLst>
          </p:cNvPr>
          <p:cNvCxnSpPr>
            <a:cxnSpLocks/>
            <a:stCxn id="162" idx="2"/>
            <a:endCxn id="34" idx="0"/>
          </p:cNvCxnSpPr>
          <p:nvPr/>
        </p:nvCxnSpPr>
        <p:spPr>
          <a:xfrm>
            <a:off x="8004258" y="3551445"/>
            <a:ext cx="0" cy="14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4A600C0E-43D9-479E-A454-F0A50AFF7EB2}"/>
              </a:ext>
            </a:extLst>
          </p:cNvPr>
          <p:cNvCxnSpPr>
            <a:cxnSpLocks/>
            <a:stCxn id="162" idx="3"/>
            <a:endCxn id="46" idx="0"/>
          </p:cNvCxnSpPr>
          <p:nvPr/>
        </p:nvCxnSpPr>
        <p:spPr>
          <a:xfrm>
            <a:off x="9120157" y="2842952"/>
            <a:ext cx="171887" cy="852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E326F3A0-A028-4A86-8234-1131A48755D8}"/>
              </a:ext>
            </a:extLst>
          </p:cNvPr>
          <p:cNvCxnSpPr>
            <a:cxnSpLocks/>
            <a:stCxn id="46" idx="2"/>
            <a:endCxn id="14" idx="3"/>
          </p:cNvCxnSpPr>
          <p:nvPr/>
        </p:nvCxnSpPr>
        <p:spPr>
          <a:xfrm rot="5400000">
            <a:off x="8220783" y="4555914"/>
            <a:ext cx="1412453" cy="730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5CAD03D5-54EF-4840-B68D-FBC8CBA69B13}"/>
              </a:ext>
            </a:extLst>
          </p:cNvPr>
          <p:cNvCxnSpPr>
            <a:cxnSpLocks/>
            <a:stCxn id="34" idx="2"/>
            <a:endCxn id="101" idx="0"/>
          </p:cNvCxnSpPr>
          <p:nvPr/>
        </p:nvCxnSpPr>
        <p:spPr>
          <a:xfrm>
            <a:off x="8004258" y="4214723"/>
            <a:ext cx="0" cy="14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2AE76D9C-EB69-44E8-8537-B247CB9AAE1F}"/>
              </a:ext>
            </a:extLst>
          </p:cNvPr>
          <p:cNvCxnSpPr>
            <a:cxnSpLocks/>
            <a:stCxn id="101" idx="2"/>
            <a:endCxn id="14" idx="0"/>
          </p:cNvCxnSpPr>
          <p:nvPr/>
        </p:nvCxnSpPr>
        <p:spPr>
          <a:xfrm>
            <a:off x="8004258" y="5074923"/>
            <a:ext cx="0" cy="14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84F3B621-6F17-4D8B-9E41-6C1BF7C297F5}"/>
              </a:ext>
            </a:extLst>
          </p:cNvPr>
          <p:cNvCxnSpPr>
            <a:cxnSpLocks/>
            <a:stCxn id="40" idx="1"/>
            <a:endCxn id="273" idx="3"/>
          </p:cNvCxnSpPr>
          <p:nvPr/>
        </p:nvCxnSpPr>
        <p:spPr>
          <a:xfrm flipH="1" flipV="1">
            <a:off x="5469985" y="5467102"/>
            <a:ext cx="568418" cy="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91928118-DCC9-42B1-AC54-C3C0FDBC3B19}"/>
              </a:ext>
            </a:extLst>
          </p:cNvPr>
          <p:cNvCxnSpPr>
            <a:cxnSpLocks/>
            <a:stCxn id="273" idx="1"/>
            <a:endCxn id="137" idx="3"/>
          </p:cNvCxnSpPr>
          <p:nvPr/>
        </p:nvCxnSpPr>
        <p:spPr>
          <a:xfrm flipH="1" flipV="1">
            <a:off x="3790489" y="5466858"/>
            <a:ext cx="564066" cy="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 Box 26">
            <a:extLst>
              <a:ext uri="{FF2B5EF4-FFF2-40B4-BE49-F238E27FC236}">
                <a16:creationId xmlns:a16="http://schemas.microsoft.com/office/drawing/2014/main" id="{C408E9A5-CB88-4C45-8C07-D50D3467A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403" y="5213529"/>
            <a:ext cx="1115430" cy="519358"/>
          </a:xfrm>
          <a:prstGeom prst="rect">
            <a:avLst/>
          </a:prstGeom>
          <a:solidFill>
            <a:srgbClr val="ED7D31"/>
          </a:solidFill>
          <a:ln w="6350">
            <a:solidFill>
              <a:srgbClr val="ED7D3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Quality Indicators Load</a:t>
            </a:r>
          </a:p>
        </p:txBody>
      </p:sp>
      <p:sp>
        <p:nvSpPr>
          <p:cNvPr id="52" name="Text Box 26">
            <a:extLst>
              <a:ext uri="{FF2B5EF4-FFF2-40B4-BE49-F238E27FC236}">
                <a16:creationId xmlns:a16="http://schemas.microsoft.com/office/drawing/2014/main" id="{AEBD2E3E-BA2C-423C-873D-C9A1C0556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820" y="5799174"/>
            <a:ext cx="596539" cy="372909"/>
          </a:xfrm>
          <a:prstGeom prst="rect">
            <a:avLst/>
          </a:prstGeom>
          <a:solidFill>
            <a:schemeClr val="bg1"/>
          </a:solidFill>
          <a:ln w="6350">
            <a:solidFill>
              <a:srgbClr val="ED7D3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Manual Process: </a:t>
            </a:r>
            <a:r>
              <a:rPr lang="en-US" altLang="en-US" sz="700" b="1" dirty="0">
                <a:solidFill>
                  <a:schemeClr val="accent2"/>
                </a:solidFill>
                <a:latin typeface="Gadugi" panose="020B0502040204020203" pitchFamily="34" charset="0"/>
                <a:ea typeface="Gadugi" panose="020B0502040204020203" pitchFamily="34" charset="0"/>
                <a:cs typeface="Times New Roman" panose="02020603050405020304" pitchFamily="18" charset="0"/>
              </a:rPr>
              <a:t>Jemel</a:t>
            </a:r>
            <a:endParaRPr kumimoji="0" lang="en-US" altLang="en-US" sz="7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Gadugi" panose="020B0502040204020203" pitchFamily="34" charset="0"/>
              <a:ea typeface="Gadugi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B20DE0-B880-4DB1-AFCD-41C244F4018E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7153833" y="5473208"/>
            <a:ext cx="434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2DA428-B788-4949-BACF-DB8D6CD81B98}"/>
              </a:ext>
            </a:extLst>
          </p:cNvPr>
          <p:cNvCxnSpPr>
            <a:stCxn id="137" idx="0"/>
            <a:endCxn id="7" idx="2"/>
          </p:cNvCxnSpPr>
          <p:nvPr/>
        </p:nvCxnSpPr>
        <p:spPr>
          <a:xfrm flipV="1">
            <a:off x="3232774" y="1873061"/>
            <a:ext cx="0" cy="33341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94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19952</TotalTime>
  <Words>689</Words>
  <Application>Microsoft Office PowerPoint</Application>
  <PresentationFormat>Widescreen</PresentationFormat>
  <Paragraphs>231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Gadugi</vt:lpstr>
      <vt:lpstr>Segoe UI Historic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Barreto, Jemel</dc:creator>
  <cp:lastModifiedBy>Barreto, Jemel</cp:lastModifiedBy>
  <cp:revision>43</cp:revision>
  <dcterms:created xsi:type="dcterms:W3CDTF">2021-01-07T16:07:19Z</dcterms:created>
  <dcterms:modified xsi:type="dcterms:W3CDTF">2021-12-17T14:30:41Z</dcterms:modified>
</cp:coreProperties>
</file>