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eto, Jemel" initials="BJ" lastIdx="9" clrIdx="0">
    <p:extLst>
      <p:ext uri="{19B8F6BF-5375-455C-9EA6-DF929625EA0E}">
        <p15:presenceInfo xmlns:p15="http://schemas.microsoft.com/office/powerpoint/2012/main" userId="S::jbarreto@vizientse.com::9877079f-b4c6-4221-bf14-d5de1dd34f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2:36:49.618" idx="1">
    <p:pos x="3301" y="488"/>
    <p:text>- Define the process of how members will send their data. Assuming most use Filezilla, provide steps on the process. Include Flaglers/SQMC (they send the files the same way, but the file format is not the same as 3T and has less data than 3T, and the file designated to specific members). No intermediary steps, once the file is setup in the system, the member can send it however they please, either by cmd or filezilla</p:text>
    <p:extLst>
      <p:ext uri="{C676402C-5697-4E1C-873F-D02D1690AC5C}">
        <p15:threadingInfo xmlns:p15="http://schemas.microsoft.com/office/powerpoint/2012/main" timeZoneBias="300"/>
      </p:ext>
    </p:extLst>
  </p:cm>
  <p:cm authorId="1" dt="2021-01-21T15:09:26.058" idx="2">
    <p:pos x="3301" y="1095"/>
    <p:text>Where do files go to on the FTP and show the actual file path locations</p:text>
    <p:extLst>
      <p:ext uri="{C676402C-5697-4E1C-873F-D02D1690AC5C}">
        <p15:threadingInfo xmlns:p15="http://schemas.microsoft.com/office/powerpoint/2012/main" timeZoneBias="300"/>
      </p:ext>
    </p:extLst>
  </p:cm>
  <p:cm authorId="1" dt="2021-01-21T15:09:42.792" idx="3">
    <p:pos x="3288" y="1756"/>
    <p:text>Explain how to get to the DQR reports, on sql02, define data quality reports, how are the data quality reports created</p:text>
    <p:extLst>
      <p:ext uri="{C676402C-5697-4E1C-873F-D02D1690AC5C}">
        <p15:threadingInfo xmlns:p15="http://schemas.microsoft.com/office/powerpoint/2012/main" timeZoneBias="300"/>
      </p:ext>
    </p:extLst>
  </p:cm>
  <p:cm authorId="1" dt="2021-01-21T15:10:09.792" idx="4">
    <p:pos x="3274" y="2384"/>
    <p:text>have the contacts from each member, explain the process of initial communication, include some samples of emails sent</p:text>
    <p:extLst>
      <p:ext uri="{C676402C-5697-4E1C-873F-D02D1690AC5C}">
        <p15:threadingInfo xmlns:p15="http://schemas.microsoft.com/office/powerpoint/2012/main" timeZoneBias="300"/>
      </p:ext>
    </p:extLst>
  </p:cm>
  <p:cm authorId="1" dt="2021-01-21T15:10:26.808" idx="5">
    <p:pos x="2033" y="3501"/>
    <p:text>Explain what part of the process is, where this can include multiple facets within the loop. The idea is to make sure the member's data is correct, and communicate to them to verify that what they sent is correct if the DQR comes back decent enough to fix those mistakes this also includes the newly added process of the holding table to verify any errors before putting it back in the final 3T table, it really all comes down to what the member wants, if they wish to continue with the errors, if they want us to fix it, or if they'd like to resend their 3T file with the fixes to the errors</p:text>
    <p:extLst>
      <p:ext uri="{C676402C-5697-4E1C-873F-D02D1690AC5C}">
        <p15:threadingInfo xmlns:p15="http://schemas.microsoft.com/office/powerpoint/2012/main" timeZoneBias="300"/>
      </p:ext>
    </p:extLst>
  </p:cm>
  <p:cm authorId="1" dt="2021-01-21T15:10:44.104" idx="7">
    <p:pos x="3888" y="2794"/>
    <p:text>This process or the one prior should be able to explain how you would fix member data. This would start by looking for the errors, the error fixing (show path of signoff table), how the query sends back the data to the 3T import</p:text>
    <p:extLst>
      <p:ext uri="{C676402C-5697-4E1C-873F-D02D1690AC5C}">
        <p15:threadingInfo xmlns:p15="http://schemas.microsoft.com/office/powerpoint/2012/main" timeZoneBias="300"/>
      </p:ext>
    </p:extLst>
  </p:cm>
  <p:cm authorId="1" dt="2021-01-21T15:10:51.292" idx="8">
    <p:pos x="4971" y="2793"/>
    <p:text/>
    <p:extLst>
      <p:ext uri="{C676402C-5697-4E1C-873F-D02D1690AC5C}">
        <p15:threadingInfo xmlns:p15="http://schemas.microsoft.com/office/powerpoint/2012/main" timeZoneBias="300"/>
      </p:ext>
    </p:extLst>
  </p:cm>
  <p:cm authorId="1" dt="2021-01-22T09:50:21.995" idx="9">
    <p:pos x="6085" y="2792"/>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F24C-AA3C-461D-863A-1B1AF832D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BF56E-D502-4BD0-AE5F-9B4081B79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1068E2-7135-4E0C-A66C-941989309ECD}"/>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10048365-41BE-4878-A748-BE3B08427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ADE4D-32AF-4A82-9EC0-E46BEDB18A4B}"/>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221111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D01A-8072-4F5F-8D68-2F2F6CB8C0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69224-C8A6-4B66-9C24-FB6A0E150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34EEC-64FD-48EF-ACDA-C6E0106F8240}"/>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79FDEE2C-BB4C-418F-B61A-6BD41FD95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BDE75-D783-4112-A888-A05A90CB5240}"/>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324459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D3E00-0073-4E0B-BD96-DD85B2127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0FA3F-6D72-4780-82C4-F68641300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82064-1B82-444D-BBB0-0FF7B51A23BB}"/>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2C453302-0BEA-4AC7-A5CC-4242BB002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F7BD9-A7A4-4D11-946A-DE023C3F839F}"/>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34306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F3F2-3D0F-4819-B41C-E0460E807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B4048-3CC7-4C8C-8A27-D7686216A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AC90B-EC31-4E52-A668-CB9AF9DA7744}"/>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3EA3990A-9831-425E-A558-9BC548240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D0835-4163-4C9F-9D94-F324713A1BE6}"/>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250204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0DD4-ECE9-4E36-8A78-2C41E5524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CD9AA-A7BA-412F-B449-FE4C59235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A8B3C-A684-4FF4-B450-88568B748B6B}"/>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22D7CE3A-2FA2-47C4-91AC-A31FBD758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16532-B339-4C19-B883-0F1F084D08A3}"/>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311128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AA5-7CBD-4812-8A30-E58958E1B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E6273-8088-4324-A165-F16BCBF6E7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B53EE-F129-4F23-BB85-322E5AD93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C45BB-6234-456B-8AA2-429927AF746A}"/>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6" name="Footer Placeholder 5">
            <a:extLst>
              <a:ext uri="{FF2B5EF4-FFF2-40B4-BE49-F238E27FC236}">
                <a16:creationId xmlns:a16="http://schemas.microsoft.com/office/drawing/2014/main" id="{913DAFEB-BD85-47E3-AC76-7B3AE159D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50C5B-4B6D-45DB-B981-BFEDB611446A}"/>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19074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9FC0-0728-4A64-99B8-90B4D9E43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1E43D6-3D34-4C45-A93F-60AFB2168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1958A-4B2B-4F2F-8304-B0DBBB1AE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FF5D69-8F27-4E73-A43D-230759718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B5F4C-CA41-4FD3-B89C-2AE6FAE564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5BBA0E-FA32-4F66-A2E2-C86DDFF195FC}"/>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8" name="Footer Placeholder 7">
            <a:extLst>
              <a:ext uri="{FF2B5EF4-FFF2-40B4-BE49-F238E27FC236}">
                <a16:creationId xmlns:a16="http://schemas.microsoft.com/office/drawing/2014/main" id="{668391B8-99CB-4C48-8F36-432EA85C2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AB9E1-3682-493E-A441-6077787CD6BA}"/>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126536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8C56-FE2B-4F09-B8E0-9373CE2FB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70B24D-BECB-41E5-866E-3AE1E6D5AE7F}"/>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4" name="Footer Placeholder 3">
            <a:extLst>
              <a:ext uri="{FF2B5EF4-FFF2-40B4-BE49-F238E27FC236}">
                <a16:creationId xmlns:a16="http://schemas.microsoft.com/office/drawing/2014/main" id="{6CB1A900-AF75-4BD8-937A-DD65439C3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67835-8D73-45E9-AC7C-264219D8EC81}"/>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284510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15C0B-135D-4556-8B9C-7EA595FFC741}"/>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3" name="Footer Placeholder 2">
            <a:extLst>
              <a:ext uri="{FF2B5EF4-FFF2-40B4-BE49-F238E27FC236}">
                <a16:creationId xmlns:a16="http://schemas.microsoft.com/office/drawing/2014/main" id="{76B24ADF-D175-4BD9-BDF8-267B67CF1B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C2AA1-50E3-4F29-A776-97D3E0AF5137}"/>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99395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9570-200A-4D31-A603-EBD067C44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20698-6423-4641-A38A-2690B3892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F27D0-E4BE-4926-8A71-F0BFC09F0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ED1EF-3C0F-4E0F-AD70-70C751C587D1}"/>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6" name="Footer Placeholder 5">
            <a:extLst>
              <a:ext uri="{FF2B5EF4-FFF2-40B4-BE49-F238E27FC236}">
                <a16:creationId xmlns:a16="http://schemas.microsoft.com/office/drawing/2014/main" id="{8E7AE48B-C23A-4943-A6D9-3D1D1AE8E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818E3-4836-4D8A-87AB-23B1D48853BC}"/>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18361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1778-7641-439F-96B4-80EF98D9A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760-2B21-4C1D-B8EE-4FC9433FD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F290AB-71BB-41D3-9380-22606F0CF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9CC3D-E92E-4AAA-8316-3C19268405C4}"/>
              </a:ext>
            </a:extLst>
          </p:cNvPr>
          <p:cNvSpPr>
            <a:spLocks noGrp="1"/>
          </p:cNvSpPr>
          <p:nvPr>
            <p:ph type="dt" sz="half" idx="10"/>
          </p:nvPr>
        </p:nvSpPr>
        <p:spPr/>
        <p:txBody>
          <a:bodyPr/>
          <a:lstStyle/>
          <a:p>
            <a:fld id="{D11AB9A4-A823-4AFD-84C3-E07713167A48}" type="datetimeFigureOut">
              <a:rPr lang="en-US" smtClean="0"/>
              <a:t>3/8/2021</a:t>
            </a:fld>
            <a:endParaRPr lang="en-US"/>
          </a:p>
        </p:txBody>
      </p:sp>
      <p:sp>
        <p:nvSpPr>
          <p:cNvPr id="6" name="Footer Placeholder 5">
            <a:extLst>
              <a:ext uri="{FF2B5EF4-FFF2-40B4-BE49-F238E27FC236}">
                <a16:creationId xmlns:a16="http://schemas.microsoft.com/office/drawing/2014/main" id="{B841B974-147F-4AFD-A45F-0C58AD7D5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AD67-4909-4270-ADE2-9E4CC471647E}"/>
              </a:ext>
            </a:extLst>
          </p:cNvPr>
          <p:cNvSpPr>
            <a:spLocks noGrp="1"/>
          </p:cNvSpPr>
          <p:nvPr>
            <p:ph type="sldNum" sz="quarter" idx="12"/>
          </p:nvPr>
        </p:nvSpPr>
        <p:spPr/>
        <p:txBody>
          <a:bodyPr/>
          <a:lstStyle/>
          <a:p>
            <a:fld id="{73DEEEA0-015C-4B98-9FCE-FD98954699C7}" type="slidenum">
              <a:rPr lang="en-US" smtClean="0"/>
              <a:t>‹#›</a:t>
            </a:fld>
            <a:endParaRPr lang="en-US"/>
          </a:p>
        </p:txBody>
      </p:sp>
    </p:spTree>
    <p:extLst>
      <p:ext uri="{BB962C8B-B14F-4D97-AF65-F5344CB8AC3E}">
        <p14:creationId xmlns:p14="http://schemas.microsoft.com/office/powerpoint/2010/main" val="424085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E59DA-E483-442A-9335-690B53235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01C39-6E90-484E-954A-05CCBAB9C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57D24-2F93-441C-9DFE-D088B2A37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AB9A4-A823-4AFD-84C3-E07713167A48}" type="datetimeFigureOut">
              <a:rPr lang="en-US" smtClean="0"/>
              <a:t>3/8/2021</a:t>
            </a:fld>
            <a:endParaRPr lang="en-US"/>
          </a:p>
        </p:txBody>
      </p:sp>
      <p:sp>
        <p:nvSpPr>
          <p:cNvPr id="5" name="Footer Placeholder 4">
            <a:extLst>
              <a:ext uri="{FF2B5EF4-FFF2-40B4-BE49-F238E27FC236}">
                <a16:creationId xmlns:a16="http://schemas.microsoft.com/office/drawing/2014/main" id="{465D4FBC-D365-4403-8DC0-FA2C52ABA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2790B2-DC4A-4341-9B9E-195B2777E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EEEA0-015C-4B98-9FCE-FD98954699C7}" type="slidenum">
              <a:rPr lang="en-US" smtClean="0"/>
              <a:t>‹#›</a:t>
            </a:fld>
            <a:endParaRPr lang="en-US"/>
          </a:p>
        </p:txBody>
      </p:sp>
    </p:spTree>
    <p:extLst>
      <p:ext uri="{BB962C8B-B14F-4D97-AF65-F5344CB8AC3E}">
        <p14:creationId xmlns:p14="http://schemas.microsoft.com/office/powerpoint/2010/main" val="295433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ecision 6">
            <a:extLst>
              <a:ext uri="{FF2B5EF4-FFF2-40B4-BE49-F238E27FC236}">
                <a16:creationId xmlns:a16="http://schemas.microsoft.com/office/drawing/2014/main" id="{EBC140F9-CAE4-4BA6-BD45-A888A13AE574}"/>
              </a:ext>
            </a:extLst>
          </p:cNvPr>
          <p:cNvSpPr/>
          <p:nvPr/>
        </p:nvSpPr>
        <p:spPr>
          <a:xfrm>
            <a:off x="3652683" y="4705724"/>
            <a:ext cx="1462405" cy="861060"/>
          </a:xfrm>
          <a:prstGeom prst="flowChartDecision">
            <a:avLst/>
          </a:prstGeom>
          <a:solidFill>
            <a:schemeClr val="accent2"/>
          </a:solidFill>
          <a:ln w="6350">
            <a:solidFill>
              <a:schemeClr val="accent2"/>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Text Box 35">
            <a:extLst>
              <a:ext uri="{FF2B5EF4-FFF2-40B4-BE49-F238E27FC236}">
                <a16:creationId xmlns:a16="http://schemas.microsoft.com/office/drawing/2014/main" id="{66015182-205B-43E1-A02F-4EDC69288803}"/>
              </a:ext>
            </a:extLst>
          </p:cNvPr>
          <p:cNvSpPr txBox="1">
            <a:spLocks noChangeArrowheads="1"/>
          </p:cNvSpPr>
          <p:nvPr/>
        </p:nvSpPr>
        <p:spPr bwMode="auto">
          <a:xfrm>
            <a:off x="3926685" y="4873522"/>
            <a:ext cx="91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Member Sign Off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26">
            <a:extLst>
              <a:ext uri="{FF2B5EF4-FFF2-40B4-BE49-F238E27FC236}">
                <a16:creationId xmlns:a16="http://schemas.microsoft.com/office/drawing/2014/main" id="{8DBF53EF-585F-409E-87DB-94269FD0F6F5}"/>
              </a:ext>
            </a:extLst>
          </p:cNvPr>
          <p:cNvSpPr txBox="1">
            <a:spLocks noChangeArrowheads="1"/>
          </p:cNvSpPr>
          <p:nvPr/>
        </p:nvSpPr>
        <p:spPr bwMode="auto">
          <a:xfrm>
            <a:off x="3713964" y="590877"/>
            <a:ext cx="1339850" cy="712788"/>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Member sends 3T File to FTP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Box 38">
            <a:extLst>
              <a:ext uri="{FF2B5EF4-FFF2-40B4-BE49-F238E27FC236}">
                <a16:creationId xmlns:a16="http://schemas.microsoft.com/office/drawing/2014/main" id="{9CE33948-EA79-40B4-87AB-97B54CB414A0}"/>
              </a:ext>
            </a:extLst>
          </p:cNvPr>
          <p:cNvSpPr txBox="1">
            <a:spLocks noChangeArrowheads="1"/>
          </p:cNvSpPr>
          <p:nvPr/>
        </p:nvSpPr>
        <p:spPr bwMode="auto">
          <a:xfrm>
            <a:off x="3713964" y="1630055"/>
            <a:ext cx="1339850" cy="712787"/>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 File resides in FTP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40">
            <a:extLst>
              <a:ext uri="{FF2B5EF4-FFF2-40B4-BE49-F238E27FC236}">
                <a16:creationId xmlns:a16="http://schemas.microsoft.com/office/drawing/2014/main" id="{910B3DD1-6721-4D5A-823D-7EAD81BAD6A8}"/>
              </a:ext>
            </a:extLst>
          </p:cNvPr>
          <p:cNvSpPr txBox="1">
            <a:spLocks noChangeArrowheads="1"/>
          </p:cNvSpPr>
          <p:nvPr/>
        </p:nvSpPr>
        <p:spPr bwMode="auto">
          <a:xfrm>
            <a:off x="3713964" y="2669232"/>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Generate and distribute Data Quality reports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41">
            <a:extLst>
              <a:ext uri="{FF2B5EF4-FFF2-40B4-BE49-F238E27FC236}">
                <a16:creationId xmlns:a16="http://schemas.microsoft.com/office/drawing/2014/main" id="{3183F2A0-2105-406E-9557-F1E3C7BE504C}"/>
              </a:ext>
            </a:extLst>
          </p:cNvPr>
          <p:cNvSpPr txBox="1">
            <a:spLocks noChangeArrowheads="1"/>
          </p:cNvSpPr>
          <p:nvPr/>
        </p:nvSpPr>
        <p:spPr bwMode="auto">
          <a:xfrm>
            <a:off x="3713964" y="3672885"/>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Member Contact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DFF0BDDC-EFEA-4BFA-AA70-2FADB564CD55}"/>
              </a:ext>
            </a:extLst>
          </p:cNvPr>
          <p:cNvCxnSpPr/>
          <p:nvPr/>
        </p:nvCxnSpPr>
        <p:spPr>
          <a:xfrm>
            <a:off x="4383889" y="1303665"/>
            <a:ext cx="0" cy="3263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F296DA95-A7CB-4BFF-9D76-BF22D5B34B21}"/>
              </a:ext>
            </a:extLst>
          </p:cNvPr>
          <p:cNvCxnSpPr/>
          <p:nvPr/>
        </p:nvCxnSpPr>
        <p:spPr>
          <a:xfrm>
            <a:off x="4383889" y="2342842"/>
            <a:ext cx="0" cy="3263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F05A0F01-35B1-47C4-8454-17ECFCCBB617}"/>
              </a:ext>
            </a:extLst>
          </p:cNvPr>
          <p:cNvCxnSpPr/>
          <p:nvPr/>
        </p:nvCxnSpPr>
        <p:spPr>
          <a:xfrm>
            <a:off x="4383889" y="3380432"/>
            <a:ext cx="0" cy="3263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5E34C9D7-E24E-44B4-8108-D62132FBABF4}"/>
              </a:ext>
            </a:extLst>
          </p:cNvPr>
          <p:cNvCxnSpPr/>
          <p:nvPr/>
        </p:nvCxnSpPr>
        <p:spPr>
          <a:xfrm>
            <a:off x="4383886" y="4384085"/>
            <a:ext cx="0" cy="3263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 Box 51">
            <a:extLst>
              <a:ext uri="{FF2B5EF4-FFF2-40B4-BE49-F238E27FC236}">
                <a16:creationId xmlns:a16="http://schemas.microsoft.com/office/drawing/2014/main" id="{BE47E14D-1299-4166-8A8B-0984D4F984DF}"/>
              </a:ext>
            </a:extLst>
          </p:cNvPr>
          <p:cNvSpPr txBox="1">
            <a:spLocks noChangeArrowheads="1"/>
          </p:cNvSpPr>
          <p:nvPr/>
        </p:nvSpPr>
        <p:spPr bwMode="auto">
          <a:xfrm>
            <a:off x="1629729" y="4780653"/>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Discuss with Member on fixes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9" name="Connector: Elbow 18">
            <a:extLst>
              <a:ext uri="{FF2B5EF4-FFF2-40B4-BE49-F238E27FC236}">
                <a16:creationId xmlns:a16="http://schemas.microsoft.com/office/drawing/2014/main" id="{195F2C7B-EE1C-4B12-8170-7C0353D396A6}"/>
              </a:ext>
            </a:extLst>
          </p:cNvPr>
          <p:cNvCxnSpPr>
            <a:cxnSpLocks/>
            <a:stCxn id="17" idx="2"/>
            <a:endCxn id="7" idx="2"/>
          </p:cNvCxnSpPr>
          <p:nvPr/>
        </p:nvCxnSpPr>
        <p:spPr>
          <a:xfrm rot="16200000" flipH="1">
            <a:off x="3304305" y="4487202"/>
            <a:ext cx="74931" cy="2084232"/>
          </a:xfrm>
          <a:prstGeom prst="bentConnector3">
            <a:avLst>
              <a:gd name="adj1" fmla="val 987254"/>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 Box 56">
            <a:extLst>
              <a:ext uri="{FF2B5EF4-FFF2-40B4-BE49-F238E27FC236}">
                <a16:creationId xmlns:a16="http://schemas.microsoft.com/office/drawing/2014/main" id="{16820DDD-6417-4790-9172-E4C3DD1F47E6}"/>
              </a:ext>
            </a:extLst>
          </p:cNvPr>
          <p:cNvSpPr txBox="1">
            <a:spLocks noChangeArrowheads="1"/>
          </p:cNvSpPr>
          <p:nvPr/>
        </p:nvSpPr>
        <p:spPr bwMode="auto">
          <a:xfrm>
            <a:off x="3652682" y="4667783"/>
            <a:ext cx="4032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Gadugi" panose="020B0502040204020203"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7B0B4A15-909F-4D82-AE62-7D7C732B85F2}"/>
              </a:ext>
            </a:extLst>
          </p:cNvPr>
          <p:cNvCxnSpPr>
            <a:cxnSpLocks/>
            <a:stCxn id="7" idx="1"/>
            <a:endCxn id="17" idx="3"/>
          </p:cNvCxnSpPr>
          <p:nvPr/>
        </p:nvCxnSpPr>
        <p:spPr>
          <a:xfrm flipH="1" flipV="1">
            <a:off x="2969579" y="5136253"/>
            <a:ext cx="683104" cy="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 Box 60">
            <a:extLst>
              <a:ext uri="{FF2B5EF4-FFF2-40B4-BE49-F238E27FC236}">
                <a16:creationId xmlns:a16="http://schemas.microsoft.com/office/drawing/2014/main" id="{C3AF2106-44F9-48C5-BDEB-C97ACA80F4B2}"/>
              </a:ext>
            </a:extLst>
          </p:cNvPr>
          <p:cNvSpPr txBox="1">
            <a:spLocks noChangeArrowheads="1"/>
          </p:cNvSpPr>
          <p:nvPr/>
        </p:nvSpPr>
        <p:spPr bwMode="auto">
          <a:xfrm>
            <a:off x="5490852" y="4780653"/>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Finalize with cleansing, importing, merging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 Box 64">
            <a:extLst>
              <a:ext uri="{FF2B5EF4-FFF2-40B4-BE49-F238E27FC236}">
                <a16:creationId xmlns:a16="http://schemas.microsoft.com/office/drawing/2014/main" id="{477F7425-3BBA-436F-ABAC-3618C526B4BE}"/>
              </a:ext>
            </a:extLst>
          </p:cNvPr>
          <p:cNvSpPr txBox="1">
            <a:spLocks noChangeArrowheads="1"/>
          </p:cNvSpPr>
          <p:nvPr/>
        </p:nvSpPr>
        <p:spPr bwMode="auto">
          <a:xfrm>
            <a:off x="4739011" y="4672834"/>
            <a:ext cx="4778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Gadugi" panose="020B0502040204020203"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4" name="Straight Arrow Connector 23">
            <a:extLst>
              <a:ext uri="{FF2B5EF4-FFF2-40B4-BE49-F238E27FC236}">
                <a16:creationId xmlns:a16="http://schemas.microsoft.com/office/drawing/2014/main" id="{F0C68F52-72C5-4615-90BE-DF5A3D679ABB}"/>
              </a:ext>
            </a:extLst>
          </p:cNvPr>
          <p:cNvCxnSpPr>
            <a:cxnSpLocks/>
          </p:cNvCxnSpPr>
          <p:nvPr/>
        </p:nvCxnSpPr>
        <p:spPr>
          <a:xfrm>
            <a:off x="6820698" y="5136252"/>
            <a:ext cx="44783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593D9804-0DAA-4CA5-A32D-7E7A1BCCF1ED}"/>
              </a:ext>
            </a:extLst>
          </p:cNvPr>
          <p:cNvCxnSpPr/>
          <p:nvPr/>
        </p:nvCxnSpPr>
        <p:spPr>
          <a:xfrm>
            <a:off x="5115088" y="5136252"/>
            <a:ext cx="36576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 Box 70">
            <a:extLst>
              <a:ext uri="{FF2B5EF4-FFF2-40B4-BE49-F238E27FC236}">
                <a16:creationId xmlns:a16="http://schemas.microsoft.com/office/drawing/2014/main" id="{12C5C68A-7842-4760-A3DD-5F9635C2DCF2}"/>
              </a:ext>
            </a:extLst>
          </p:cNvPr>
          <p:cNvSpPr txBox="1">
            <a:spLocks noChangeArrowheads="1"/>
          </p:cNvSpPr>
          <p:nvPr/>
        </p:nvSpPr>
        <p:spPr bwMode="auto">
          <a:xfrm>
            <a:off x="9066222" y="4780652"/>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Deliver reports on Portal/Cube/Data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5" name="Straight Arrow Connector 34">
            <a:extLst>
              <a:ext uri="{FF2B5EF4-FFF2-40B4-BE49-F238E27FC236}">
                <a16:creationId xmlns:a16="http://schemas.microsoft.com/office/drawing/2014/main" id="{030F4E70-ECF3-4975-AEBA-338491BC959F}"/>
              </a:ext>
            </a:extLst>
          </p:cNvPr>
          <p:cNvCxnSpPr>
            <a:cxnSpLocks/>
          </p:cNvCxnSpPr>
          <p:nvPr/>
        </p:nvCxnSpPr>
        <p:spPr>
          <a:xfrm>
            <a:off x="8618387" y="5136252"/>
            <a:ext cx="44783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Text Box 41">
            <a:extLst>
              <a:ext uri="{FF2B5EF4-FFF2-40B4-BE49-F238E27FC236}">
                <a16:creationId xmlns:a16="http://schemas.microsoft.com/office/drawing/2014/main" id="{42384540-F4FF-4686-8689-BB15E7711392}"/>
              </a:ext>
            </a:extLst>
          </p:cNvPr>
          <p:cNvSpPr txBox="1">
            <a:spLocks noChangeArrowheads="1"/>
          </p:cNvSpPr>
          <p:nvPr/>
        </p:nvSpPr>
        <p:spPr bwMode="auto">
          <a:xfrm>
            <a:off x="7278537" y="4780652"/>
            <a:ext cx="1339850" cy="711200"/>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Create report ready tables</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605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26">
            <a:extLst>
              <a:ext uri="{FF2B5EF4-FFF2-40B4-BE49-F238E27FC236}">
                <a16:creationId xmlns:a16="http://schemas.microsoft.com/office/drawing/2014/main" id="{2412EBEF-99BF-422F-A40B-2F05492DF869}"/>
              </a:ext>
            </a:extLst>
          </p:cNvPr>
          <p:cNvSpPr txBox="1">
            <a:spLocks noChangeArrowheads="1"/>
          </p:cNvSpPr>
          <p:nvPr/>
        </p:nvSpPr>
        <p:spPr bwMode="auto">
          <a:xfrm>
            <a:off x="5238243" y="2188784"/>
            <a:ext cx="1411309" cy="712788"/>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3T_Import_Staging_Error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 Box 26">
            <a:extLst>
              <a:ext uri="{FF2B5EF4-FFF2-40B4-BE49-F238E27FC236}">
                <a16:creationId xmlns:a16="http://schemas.microsoft.com/office/drawing/2014/main" id="{BE88A112-6E18-44A9-A45B-96E200A6F0E0}"/>
              </a:ext>
            </a:extLst>
          </p:cNvPr>
          <p:cNvSpPr txBox="1">
            <a:spLocks noChangeArrowheads="1"/>
          </p:cNvSpPr>
          <p:nvPr/>
        </p:nvSpPr>
        <p:spPr bwMode="auto">
          <a:xfrm>
            <a:off x="7288912" y="3429000"/>
            <a:ext cx="1459523" cy="712754"/>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3T_Import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Text Box 26">
            <a:extLst>
              <a:ext uri="{FF2B5EF4-FFF2-40B4-BE49-F238E27FC236}">
                <a16:creationId xmlns:a16="http://schemas.microsoft.com/office/drawing/2014/main" id="{C431DE04-C583-451C-BB42-6A028C125F30}"/>
              </a:ext>
            </a:extLst>
          </p:cNvPr>
          <p:cNvSpPr txBox="1">
            <a:spLocks noChangeArrowheads="1"/>
          </p:cNvSpPr>
          <p:nvPr/>
        </p:nvSpPr>
        <p:spPr bwMode="auto">
          <a:xfrm>
            <a:off x="3192737" y="2188784"/>
            <a:ext cx="1339850" cy="712788"/>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3T_Import_Staging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Text Box 26">
            <a:extLst>
              <a:ext uri="{FF2B5EF4-FFF2-40B4-BE49-F238E27FC236}">
                <a16:creationId xmlns:a16="http://schemas.microsoft.com/office/drawing/2014/main" id="{483B715E-0C17-474A-98BE-8C6A2D164D1E}"/>
              </a:ext>
            </a:extLst>
          </p:cNvPr>
          <p:cNvSpPr txBox="1">
            <a:spLocks noChangeArrowheads="1"/>
          </p:cNvSpPr>
          <p:nvPr/>
        </p:nvSpPr>
        <p:spPr bwMode="auto">
          <a:xfrm>
            <a:off x="3192742" y="3411585"/>
            <a:ext cx="1339845" cy="712754"/>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3T_Import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Text Box 26">
            <a:extLst>
              <a:ext uri="{FF2B5EF4-FFF2-40B4-BE49-F238E27FC236}">
                <a16:creationId xmlns:a16="http://schemas.microsoft.com/office/drawing/2014/main" id="{B95EE6E2-DD6E-4466-950B-32B73C8D11CA}"/>
              </a:ext>
            </a:extLst>
          </p:cNvPr>
          <p:cNvSpPr txBox="1">
            <a:spLocks noChangeArrowheads="1"/>
          </p:cNvSpPr>
          <p:nvPr/>
        </p:nvSpPr>
        <p:spPr bwMode="auto">
          <a:xfrm>
            <a:off x="5238244" y="3411585"/>
            <a:ext cx="1480778" cy="712754"/>
          </a:xfrm>
          <a:prstGeom prst="rect">
            <a:avLst/>
          </a:prstGeom>
          <a:solidFill>
            <a:srgbClr val="ED7D31"/>
          </a:soli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adugi" panose="020B0502040204020203" pitchFamily="34" charset="0"/>
                <a:ea typeface="Calibri" panose="020F0502020204030204" pitchFamily="34" charset="0"/>
                <a:cs typeface="Times New Roman" panose="02020603050405020304" pitchFamily="18" charset="0"/>
              </a:rPr>
              <a:t>3T_Import_Awaiting_Signoff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Text Box 26">
            <a:extLst>
              <a:ext uri="{FF2B5EF4-FFF2-40B4-BE49-F238E27FC236}">
                <a16:creationId xmlns:a16="http://schemas.microsoft.com/office/drawing/2014/main" id="{FA8F2E89-998F-4969-85E5-DC5CDEA70C79}"/>
              </a:ext>
            </a:extLst>
          </p:cNvPr>
          <p:cNvSpPr txBox="1">
            <a:spLocks noChangeArrowheads="1"/>
          </p:cNvSpPr>
          <p:nvPr/>
        </p:nvSpPr>
        <p:spPr bwMode="auto">
          <a:xfrm>
            <a:off x="4539273" y="3429000"/>
            <a:ext cx="698971" cy="712748"/>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Gadugi" panose="020B0502040204020203" pitchFamily="34" charset="0"/>
                <a:ea typeface="Calibri" panose="020F0502020204030204" pitchFamily="34" charset="0"/>
                <a:cs typeface="Times New Roman" panose="02020603050405020304" pitchFamily="18" charset="0"/>
              </a:rPr>
              <a:t>Insert into</a:t>
            </a:r>
            <a:r>
              <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Times New Roman" panose="02020603050405020304" pitchFamily="18" charset="0"/>
              </a:rPr>
              <a:t> and Delete from</a:t>
            </a:r>
            <a:endPar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Gadugi" panose="020B0502040204020203" pitchFamily="34" charset="0"/>
              <a:ea typeface="Calibri" panose="020F0502020204030204" pitchFamily="34" charset="0"/>
              <a:cs typeface="Times New Roman" panose="02020603050405020304" pitchFamily="18" charset="0"/>
            </a:endParaRPr>
          </a:p>
        </p:txBody>
      </p:sp>
      <p:sp>
        <p:nvSpPr>
          <p:cNvPr id="96" name="Text Box 26">
            <a:extLst>
              <a:ext uri="{FF2B5EF4-FFF2-40B4-BE49-F238E27FC236}">
                <a16:creationId xmlns:a16="http://schemas.microsoft.com/office/drawing/2014/main" id="{40998F83-0C54-4757-A58F-AF599B957F93}"/>
              </a:ext>
            </a:extLst>
          </p:cNvPr>
          <p:cNvSpPr txBox="1">
            <a:spLocks noChangeArrowheads="1"/>
          </p:cNvSpPr>
          <p:nvPr/>
        </p:nvSpPr>
        <p:spPr bwMode="auto">
          <a:xfrm>
            <a:off x="5704313" y="2996597"/>
            <a:ext cx="548640" cy="335496"/>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Gadugi" panose="020B0502040204020203" pitchFamily="34" charset="0"/>
                <a:ea typeface="Calibri" panose="020F0502020204030204" pitchFamily="34" charset="0"/>
                <a:cs typeface="Times New Roman" panose="02020603050405020304" pitchFamily="18" charset="0"/>
              </a:rPr>
              <a:t>Fix Errors in</a:t>
            </a:r>
            <a:endParaRPr kumimoji="0" lang="en-US" altLang="en-US" sz="18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ndParaRPr>
          </a:p>
        </p:txBody>
      </p:sp>
      <p:sp>
        <p:nvSpPr>
          <p:cNvPr id="102" name="Text Box 26">
            <a:extLst>
              <a:ext uri="{FF2B5EF4-FFF2-40B4-BE49-F238E27FC236}">
                <a16:creationId xmlns:a16="http://schemas.microsoft.com/office/drawing/2014/main" id="{9537910F-453A-4614-A734-E49D7B3BF081}"/>
              </a:ext>
            </a:extLst>
          </p:cNvPr>
          <p:cNvSpPr txBox="1">
            <a:spLocks noChangeArrowheads="1"/>
          </p:cNvSpPr>
          <p:nvPr/>
        </p:nvSpPr>
        <p:spPr bwMode="auto">
          <a:xfrm>
            <a:off x="6649553" y="3420296"/>
            <a:ext cx="698971" cy="712748"/>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Gadugi" panose="020B0502040204020203" pitchFamily="34" charset="0"/>
                <a:ea typeface="Calibri" panose="020F0502020204030204" pitchFamily="34" charset="0"/>
                <a:cs typeface="Times New Roman" panose="02020603050405020304" pitchFamily="18" charset="0"/>
              </a:rPr>
              <a:t>Insert into</a:t>
            </a:r>
          </a:p>
        </p:txBody>
      </p:sp>
      <p:sp>
        <p:nvSpPr>
          <p:cNvPr id="107" name="Text Box 26">
            <a:extLst>
              <a:ext uri="{FF2B5EF4-FFF2-40B4-BE49-F238E27FC236}">
                <a16:creationId xmlns:a16="http://schemas.microsoft.com/office/drawing/2014/main" id="{58A431E0-B12D-4E00-BF11-9D216950CCAE}"/>
              </a:ext>
            </a:extLst>
          </p:cNvPr>
          <p:cNvSpPr txBox="1">
            <a:spLocks noChangeArrowheads="1"/>
          </p:cNvSpPr>
          <p:nvPr/>
        </p:nvSpPr>
        <p:spPr bwMode="auto">
          <a:xfrm>
            <a:off x="3588342" y="2996597"/>
            <a:ext cx="548640" cy="335496"/>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i="0" u="none" strike="noStrike" normalizeH="0" baseline="0" dirty="0">
                <a:ln w="0"/>
                <a:solidFill>
                  <a:schemeClr val="tx1"/>
                </a:solidFill>
                <a:effectLst>
                  <a:outerShdw blurRad="38100" dist="25400" dir="5400000" algn="ctr" rotWithShape="0">
                    <a:srgbClr val="6E747A">
                      <a:alpha val="43000"/>
                    </a:srgbClr>
                  </a:outerShdw>
                </a:effectLst>
                <a:latin typeface="Gadugi" panose="020B0502040204020203" pitchFamily="34" charset="0"/>
                <a:ea typeface="Calibri" panose="020F0502020204030204" pitchFamily="34" charset="0"/>
                <a:cs typeface="Times New Roman" panose="02020603050405020304" pitchFamily="18" charset="0"/>
              </a:rPr>
              <a:t>And</a:t>
            </a:r>
            <a:endParaRPr kumimoji="0" lang="en-US" altLang="en-US" sz="18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ndParaRPr>
          </a:p>
        </p:txBody>
      </p:sp>
      <p:cxnSp>
        <p:nvCxnSpPr>
          <p:cNvPr id="108" name="Straight Arrow Connector 107">
            <a:extLst>
              <a:ext uri="{FF2B5EF4-FFF2-40B4-BE49-F238E27FC236}">
                <a16:creationId xmlns:a16="http://schemas.microsoft.com/office/drawing/2014/main" id="{2BA083AC-2C54-4159-8443-500793BA7292}"/>
              </a:ext>
            </a:extLst>
          </p:cNvPr>
          <p:cNvCxnSpPr>
            <a:cxnSpLocks/>
          </p:cNvCxnSpPr>
          <p:nvPr/>
        </p:nvCxnSpPr>
        <p:spPr>
          <a:xfrm>
            <a:off x="6366396" y="2901572"/>
            <a:ext cx="0" cy="51001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72FBA3C3-2D93-4EA0-959D-008747BE45AE}"/>
              </a:ext>
            </a:extLst>
          </p:cNvPr>
          <p:cNvCxnSpPr>
            <a:cxnSpLocks/>
          </p:cNvCxnSpPr>
          <p:nvPr/>
        </p:nvCxnSpPr>
        <p:spPr>
          <a:xfrm>
            <a:off x="4232796" y="2918987"/>
            <a:ext cx="0" cy="51001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F864774-31AD-4E7D-A251-8DA9AC9CEB85}"/>
              </a:ext>
            </a:extLst>
          </p:cNvPr>
          <p:cNvCxnSpPr>
            <a:cxnSpLocks/>
          </p:cNvCxnSpPr>
          <p:nvPr/>
        </p:nvCxnSpPr>
        <p:spPr>
          <a:xfrm flipV="1">
            <a:off x="4234060" y="2901572"/>
            <a:ext cx="0" cy="37574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6" name="Text Box 26">
            <a:extLst>
              <a:ext uri="{FF2B5EF4-FFF2-40B4-BE49-F238E27FC236}">
                <a16:creationId xmlns:a16="http://schemas.microsoft.com/office/drawing/2014/main" id="{E0EEE98F-8CF3-472A-B2EE-E0AD9635FD09}"/>
              </a:ext>
            </a:extLst>
          </p:cNvPr>
          <p:cNvSpPr txBox="1">
            <a:spLocks noChangeArrowheads="1"/>
          </p:cNvSpPr>
          <p:nvPr/>
        </p:nvSpPr>
        <p:spPr bwMode="auto">
          <a:xfrm>
            <a:off x="3588342" y="4281441"/>
            <a:ext cx="548640" cy="335496"/>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ln w="0"/>
                <a:solidFill>
                  <a:schemeClr val="tx1"/>
                </a:solidFill>
                <a:effectLst>
                  <a:outerShdw blurRad="38100" dist="25400" dir="5400000" algn="ctr" rotWithShape="0">
                    <a:srgbClr val="6E747A">
                      <a:alpha val="43000"/>
                    </a:srgbClr>
                  </a:outerShdw>
                </a:effectLst>
                <a:latin typeface="Gadugi" panose="020B0502040204020203" pitchFamily="34" charset="0"/>
                <a:cs typeface="Times New Roman" panose="02020603050405020304" pitchFamily="18" charset="0"/>
              </a:rPr>
              <a:t>Step 1</a:t>
            </a:r>
            <a:endParaRPr kumimoji="0" lang="en-US" altLang="en-US" sz="18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ndParaRPr>
          </a:p>
        </p:txBody>
      </p:sp>
      <p:sp>
        <p:nvSpPr>
          <p:cNvPr id="117" name="Text Box 26">
            <a:extLst>
              <a:ext uri="{FF2B5EF4-FFF2-40B4-BE49-F238E27FC236}">
                <a16:creationId xmlns:a16="http://schemas.microsoft.com/office/drawing/2014/main" id="{DF30A9F1-1E79-408D-B562-9F2361531D11}"/>
              </a:ext>
            </a:extLst>
          </p:cNvPr>
          <p:cNvSpPr txBox="1">
            <a:spLocks noChangeArrowheads="1"/>
          </p:cNvSpPr>
          <p:nvPr/>
        </p:nvSpPr>
        <p:spPr bwMode="auto">
          <a:xfrm>
            <a:off x="5704313" y="4281441"/>
            <a:ext cx="548640" cy="335496"/>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ln w="0"/>
                <a:solidFill>
                  <a:schemeClr val="tx1"/>
                </a:solidFill>
                <a:effectLst>
                  <a:outerShdw blurRad="38100" dist="25400" dir="5400000" algn="ctr" rotWithShape="0">
                    <a:srgbClr val="6E747A">
                      <a:alpha val="43000"/>
                    </a:srgbClr>
                  </a:outerShdw>
                </a:effectLst>
                <a:latin typeface="Gadugi" panose="020B0502040204020203" pitchFamily="34" charset="0"/>
                <a:cs typeface="Times New Roman" panose="02020603050405020304" pitchFamily="18" charset="0"/>
              </a:rPr>
              <a:t>Step 2</a:t>
            </a:r>
            <a:endParaRPr kumimoji="0" lang="en-US" altLang="en-US" sz="18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ndParaRPr>
          </a:p>
        </p:txBody>
      </p:sp>
      <p:sp>
        <p:nvSpPr>
          <p:cNvPr id="118" name="Text Box 26">
            <a:extLst>
              <a:ext uri="{FF2B5EF4-FFF2-40B4-BE49-F238E27FC236}">
                <a16:creationId xmlns:a16="http://schemas.microsoft.com/office/drawing/2014/main" id="{B1E1C8A3-88C9-4BB6-8CF9-C1C351146707}"/>
              </a:ext>
            </a:extLst>
          </p:cNvPr>
          <p:cNvSpPr txBox="1">
            <a:spLocks noChangeArrowheads="1"/>
          </p:cNvSpPr>
          <p:nvPr/>
        </p:nvSpPr>
        <p:spPr bwMode="auto">
          <a:xfrm>
            <a:off x="7744353" y="4281441"/>
            <a:ext cx="548640" cy="335496"/>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ln w="0"/>
                <a:solidFill>
                  <a:schemeClr val="tx1"/>
                </a:solidFill>
                <a:effectLst>
                  <a:outerShdw blurRad="38100" dist="25400" dir="5400000" algn="ctr" rotWithShape="0">
                    <a:srgbClr val="6E747A">
                      <a:alpha val="43000"/>
                    </a:srgbClr>
                  </a:outerShdw>
                </a:effectLst>
                <a:latin typeface="Gadugi" panose="020B0502040204020203" pitchFamily="34" charset="0"/>
                <a:cs typeface="Times New Roman" panose="02020603050405020304" pitchFamily="18" charset="0"/>
              </a:rPr>
              <a:t>Step 3</a:t>
            </a:r>
            <a:endParaRPr kumimoji="0" lang="en-US" altLang="en-US" sz="1800" i="0" u="none" strike="noStrike" normalizeH="0" baseline="0" dirty="0">
              <a:ln w="0"/>
              <a:solidFill>
                <a:schemeClr val="tx1"/>
              </a:solidFill>
              <a:effectLst>
                <a:outerShdw blurRad="38100" dist="25400" dir="5400000" algn="ctr" rotWithShape="0">
                  <a:srgbClr val="6E747A">
                    <a:alpha val="43000"/>
                  </a:srgbClr>
                </a:outerShdw>
              </a:effectLst>
              <a:latin typeface="Arial" panose="020B0604020202020204" pitchFamily="34" charset="0"/>
            </a:endParaRPr>
          </a:p>
        </p:txBody>
      </p:sp>
    </p:spTree>
    <p:extLst>
      <p:ext uri="{BB962C8B-B14F-4D97-AF65-F5344CB8AC3E}">
        <p14:creationId xmlns:p14="http://schemas.microsoft.com/office/powerpoint/2010/main" val="2396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6683</TotalTime>
  <Words>92</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Gadugi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Barreto, Jemel</dc:creator>
  <cp:lastModifiedBy>Barreto, Jemel</cp:lastModifiedBy>
  <cp:revision>25</cp:revision>
  <dcterms:created xsi:type="dcterms:W3CDTF">2021-01-07T16:07:19Z</dcterms:created>
  <dcterms:modified xsi:type="dcterms:W3CDTF">2021-03-08T18:41:35Z</dcterms:modified>
</cp:coreProperties>
</file>