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7" r:id="rId5"/>
    <p:sldId id="259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5941-E29F-4ADD-9693-AA3BA9E2C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EBB3B-1F97-4B73-BD11-7072391A1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695B-A274-4A34-A779-F0453395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7C4A-2AA8-49C5-B441-5795E9C4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6920-A6E8-4E4F-8420-761FE5E0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6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3D8F-A366-43FB-8C87-07951B4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8FAD-56F1-491D-AF94-630535DE5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EA32-F3DD-45B7-9B65-372C28BA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FCCB-18D4-40DB-9761-EB33DEE3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0FB2-D459-4F7C-BF8B-02AE84A5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2D10D-9E8F-406B-8151-C588EFA1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83AB4-2525-4952-8DD0-E2E58365B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08EE-D5B9-4D1C-9566-7CC58CD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B919-20C8-4405-8058-1FB55EA2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787A-D568-48D5-9AFC-71088E6D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5E52-0144-4C44-A263-0E46994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5B7D-0244-4C14-B136-CC6A1189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684C-BEF4-4AD5-A58F-57E12F81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7F5C-6C9A-43E4-A642-991799DD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DF99-1B95-474A-93C5-E5D11145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0079-6FEF-4200-8732-7EEF132C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6B4D5-2F36-4DC4-965E-C973F02F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8759-8EC7-4ECA-B0A0-861D112D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17307-B13F-4FD4-A163-955672EE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8DA2-53AE-4F9B-823A-548CB3E7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F0E9-417F-4310-93B1-D7FFFDB8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80E7-40F5-4C96-8045-FAACBB102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DCB0E-2133-42EF-80CC-F1B00CFBE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5925-BC64-4A06-9357-CE055827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C69D-4B32-460A-8A62-7C681A81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F27D9-BFAF-4867-A43C-28FA54E9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91D-7D1C-47D8-B24D-38DDBC77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29DAA-78D8-4B06-884C-3AFE63AD3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4CD53-F756-4270-B2E1-A431F95AF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81C89-83AB-4F66-9948-E56DE722D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1B54E-D696-4D43-9CCC-D74F05CC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CB7DF-D447-44E7-A725-E029854B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DDF6D-50F9-4AAE-9F60-C3C6C12E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9758-17AF-4C6A-B2AC-03F02805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8058-D6CF-4DE5-99CE-E6BA162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F4E47-977D-410F-B550-D7C0A478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5364D-35C9-4C83-85AB-7A904D49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A7FD6-FB17-46D8-AA63-30A4553A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B12B0-298E-49EF-B7CC-84AD1B1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501FD-3D3D-4AE1-940C-F2B24100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A2419-BB98-4D49-ACB6-AF6F7BF3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ACEF-65C1-4B8A-AD53-D49A43AE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251D-FFB1-496F-A224-64C462334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D1018-9E9D-415E-A312-716814DA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C1155-F5F7-4A1B-91D0-E4E299C5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674D4-761B-44BC-9CF5-83427B98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5D0CD-58E3-487A-9072-7528A530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4F8F-A76D-4DED-9A3F-8AB344D3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75001-648B-4851-AB9C-7A73F4EA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CE248-2A8D-48C9-8681-EE1250EC4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9133-6CE9-4882-85C1-6DBBF4C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6602-2DE1-4C9A-B200-D5D888AD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9D988-AE7E-47A3-A968-DDD88DBF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BB651-1B81-47CB-9214-AA8392A4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5471F-05CD-485F-AA62-02FA5567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3409-9B9D-4FD2-887A-F1699085D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E817-7C15-4E31-A257-14659D3017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0514-38AF-4B58-82F7-D97A04FD5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E08-6681-4F0D-9353-382868C2E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EAA5-B60F-41B5-B46D-1968FDA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6EF7-D0F4-4A0C-92BC-552E762EC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HDAR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6DED8-8487-4588-B3E4-F359A89FF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Query Report Content</a:t>
            </a:r>
          </a:p>
        </p:txBody>
      </p:sp>
    </p:spTree>
    <p:extLst>
      <p:ext uri="{BB962C8B-B14F-4D97-AF65-F5344CB8AC3E}">
        <p14:creationId xmlns:p14="http://schemas.microsoft.com/office/powerpoint/2010/main" val="68755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B23B-0E48-41FE-92C7-10295B3F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65125"/>
            <a:ext cx="11460480" cy="1325563"/>
          </a:xfrm>
        </p:spPr>
        <p:txBody>
          <a:bodyPr/>
          <a:lstStyle/>
          <a:p>
            <a:pPr algn="ctr"/>
            <a:r>
              <a:rPr lang="en-US"/>
              <a:t>Expense Lines by Team or Member </a:t>
            </a:r>
            <a:br>
              <a:rPr lang="en-US"/>
            </a:br>
            <a:r>
              <a:rPr lang="en-US"/>
              <a:t>with Filter by RequestFY and PaidFY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7DA56-2F37-4AD6-83F2-0D317EBF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" y="1940388"/>
            <a:ext cx="11460480" cy="44360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3649413-1DB5-4401-81A9-CE84DD2525B9}"/>
              </a:ext>
            </a:extLst>
          </p:cNvPr>
          <p:cNvSpPr/>
          <p:nvPr/>
        </p:nvSpPr>
        <p:spPr>
          <a:xfrm>
            <a:off x="5596128" y="1940388"/>
            <a:ext cx="621792" cy="875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C81C72-13E9-4664-BFEA-92E131EA14CD}"/>
              </a:ext>
            </a:extLst>
          </p:cNvPr>
          <p:cNvSpPr/>
          <p:nvPr/>
        </p:nvSpPr>
        <p:spPr>
          <a:xfrm>
            <a:off x="6120384" y="4372692"/>
            <a:ext cx="621792" cy="875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CFC4AF-4ADD-4DDE-99DC-E076CC95C60D}"/>
              </a:ext>
            </a:extLst>
          </p:cNvPr>
          <p:cNvSpPr/>
          <p:nvPr/>
        </p:nvSpPr>
        <p:spPr>
          <a:xfrm>
            <a:off x="5596128" y="3429000"/>
            <a:ext cx="1146048" cy="4602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1F5AF8-954B-4D5E-877B-3C7B35DD6F80}"/>
              </a:ext>
            </a:extLst>
          </p:cNvPr>
          <p:cNvSpPr/>
          <p:nvPr/>
        </p:nvSpPr>
        <p:spPr>
          <a:xfrm>
            <a:off x="6096000" y="5894237"/>
            <a:ext cx="1146048" cy="4602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39DD-198F-4F10-B552-5E9FB2D8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365125"/>
            <a:ext cx="11582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Select * each expense from ExpenseActual Table, Join with Individual Funding Account Paid for each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0D1AA-F8EA-402D-A3E6-6FE16BE9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1954910"/>
            <a:ext cx="8900159" cy="111406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629D52A-9CAF-47C7-8227-309ABA4DA6FA}"/>
              </a:ext>
            </a:extLst>
          </p:cNvPr>
          <p:cNvSpPr/>
          <p:nvPr/>
        </p:nvSpPr>
        <p:spPr>
          <a:xfrm>
            <a:off x="195071" y="2448669"/>
            <a:ext cx="1626865" cy="3057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F97AF5-7615-4737-BC95-34E1050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" y="3736902"/>
            <a:ext cx="8900160" cy="12125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1630E1-5B12-4293-AE3C-31682D71A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232" y="3736902"/>
            <a:ext cx="2950464" cy="12125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40107D3-1633-410C-B751-E5E955B0524D}"/>
              </a:ext>
            </a:extLst>
          </p:cNvPr>
          <p:cNvSpPr/>
          <p:nvPr/>
        </p:nvSpPr>
        <p:spPr>
          <a:xfrm>
            <a:off x="9095232" y="3629674"/>
            <a:ext cx="1048512" cy="353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DD59B4-1FCF-4EC5-B1D5-DFD6DD10A777}"/>
              </a:ext>
            </a:extLst>
          </p:cNvPr>
          <p:cNvSpPr/>
          <p:nvPr/>
        </p:nvSpPr>
        <p:spPr>
          <a:xfrm>
            <a:off x="10399775" y="3629674"/>
            <a:ext cx="1670304" cy="353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D94CDD-69C2-4ECB-8BE6-DBD89555CDBA}"/>
              </a:ext>
            </a:extLst>
          </p:cNvPr>
          <p:cNvSpPr/>
          <p:nvPr/>
        </p:nvSpPr>
        <p:spPr>
          <a:xfrm>
            <a:off x="146304" y="4105162"/>
            <a:ext cx="304800" cy="4023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33197C-B47F-484E-9E3B-56EE3E678AA8}"/>
              </a:ext>
            </a:extLst>
          </p:cNvPr>
          <p:cNvSpPr/>
          <p:nvPr/>
        </p:nvSpPr>
        <p:spPr>
          <a:xfrm>
            <a:off x="1341120" y="4105162"/>
            <a:ext cx="1267968" cy="4023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0E13F0-20DA-499C-B6A1-39C3EAF5335F}"/>
              </a:ext>
            </a:extLst>
          </p:cNvPr>
          <p:cNvSpPr/>
          <p:nvPr/>
        </p:nvSpPr>
        <p:spPr>
          <a:xfrm>
            <a:off x="6498336" y="3736902"/>
            <a:ext cx="609600" cy="1609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55569C-60A9-4471-A5F6-4679164A0812}"/>
              </a:ext>
            </a:extLst>
          </p:cNvPr>
          <p:cNvSpPr/>
          <p:nvPr/>
        </p:nvSpPr>
        <p:spPr>
          <a:xfrm>
            <a:off x="7620000" y="3736902"/>
            <a:ext cx="426720" cy="1609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0D3CE9-02FB-40F7-9FE6-E325BB1395EA}"/>
              </a:ext>
            </a:extLst>
          </p:cNvPr>
          <p:cNvSpPr txBox="1"/>
          <p:nvPr/>
        </p:nvSpPr>
        <p:spPr>
          <a:xfrm>
            <a:off x="195072" y="3291614"/>
            <a:ext cx="30114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</a:rPr>
              <a:t>Notice each row is an expense split between all of the funds sharing in that expense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25ECE-EBCB-4800-92FE-8DBA935CC865}"/>
              </a:ext>
            </a:extLst>
          </p:cNvPr>
          <p:cNvSpPr txBox="1"/>
          <p:nvPr/>
        </p:nvSpPr>
        <p:spPr>
          <a:xfrm>
            <a:off x="6306312" y="3429125"/>
            <a:ext cx="202082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</a:rPr>
              <a:t>Includes vendor and purpose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C4EDAA-55FA-4C3F-8DDF-3F59BD6EBCBC}"/>
              </a:ext>
            </a:extLst>
          </p:cNvPr>
          <p:cNvSpPr txBox="1"/>
          <p:nvPr/>
        </p:nvSpPr>
        <p:spPr>
          <a:xfrm>
            <a:off x="9235440" y="3254514"/>
            <a:ext cx="28163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</a:rPr>
              <a:t>Includes Team, Member, </a:t>
            </a:r>
          </a:p>
          <a:p>
            <a:pPr algn="ctr"/>
            <a:r>
              <a:rPr lang="en-US" sz="1200">
                <a:solidFill>
                  <a:srgbClr val="00B050"/>
                </a:solidFill>
              </a:rPr>
              <a:t>Fund Type, Account Number</a:t>
            </a:r>
          </a:p>
        </p:txBody>
      </p:sp>
    </p:spTree>
    <p:extLst>
      <p:ext uri="{BB962C8B-B14F-4D97-AF65-F5344CB8AC3E}">
        <p14:creationId xmlns:p14="http://schemas.microsoft.com/office/powerpoint/2010/main" val="11450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9157-F2FF-4770-96AD-E732048C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Team Spend, Member Spend Aggregate (roll up)</a:t>
            </a:r>
            <a:br>
              <a:rPr lang="en-US"/>
            </a:br>
            <a:r>
              <a:rPr lang="en-US"/>
              <a:t>and drill down by VenderReimbursee and Purpose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2FE51-915C-414E-B18E-8FEF7FF0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73" y="4004434"/>
            <a:ext cx="8240196" cy="248844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5490B-858A-4CA2-9F1C-1C972BA5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473" y="1910728"/>
            <a:ext cx="8317053" cy="187366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A63A8A4-6349-4B10-9547-85A6EF2AF8A9}"/>
              </a:ext>
            </a:extLst>
          </p:cNvPr>
          <p:cNvSpPr/>
          <p:nvPr/>
        </p:nvSpPr>
        <p:spPr>
          <a:xfrm>
            <a:off x="4465983" y="2067338"/>
            <a:ext cx="715617" cy="35780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F58E91-8E55-4DDD-A1B9-AB289654BA1C}"/>
              </a:ext>
            </a:extLst>
          </p:cNvPr>
          <p:cNvSpPr/>
          <p:nvPr/>
        </p:nvSpPr>
        <p:spPr>
          <a:xfrm>
            <a:off x="4916557" y="4235415"/>
            <a:ext cx="742121" cy="5618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EC6E0C-C04E-4E71-B3ED-91620102CD5A}"/>
              </a:ext>
            </a:extLst>
          </p:cNvPr>
          <p:cNvSpPr/>
          <p:nvPr/>
        </p:nvSpPr>
        <p:spPr>
          <a:xfrm>
            <a:off x="4850299" y="5605669"/>
            <a:ext cx="914397" cy="7818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792838-F538-4AC3-926B-BB64B282CA27}"/>
              </a:ext>
            </a:extLst>
          </p:cNvPr>
          <p:cNvSpPr/>
          <p:nvPr/>
        </p:nvSpPr>
        <p:spPr>
          <a:xfrm>
            <a:off x="4353342" y="2947106"/>
            <a:ext cx="914397" cy="7818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BD778-0419-4E5B-93D9-0BB4E103A73B}"/>
              </a:ext>
            </a:extLst>
          </p:cNvPr>
          <p:cNvSpPr txBox="1"/>
          <p:nvPr/>
        </p:nvSpPr>
        <p:spPr>
          <a:xfrm>
            <a:off x="2456118" y="236001"/>
            <a:ext cx="773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Team versus Member Individual Line Expense </a:t>
            </a:r>
          </a:p>
          <a:p>
            <a:pPr algn="ctr"/>
            <a:r>
              <a:rPr lang="en-US" sz="2000"/>
              <a:t>Paid Out by Each Individual Fund Account Number</a:t>
            </a:r>
          </a:p>
          <a:p>
            <a:pPr algn="ctr"/>
            <a:r>
              <a:rPr lang="en-US" sz="2000"/>
              <a:t>with vendorReimburse and purpose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79853-BE84-473E-95B0-F46CAEDC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728054"/>
            <a:ext cx="9324975" cy="31243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95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3C7E85-72BA-4C29-B3FB-078B79FD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1" y="483510"/>
            <a:ext cx="10358204" cy="6104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B13C5-FE29-441D-B832-6905A1667E98}"/>
              </a:ext>
            </a:extLst>
          </p:cNvPr>
          <p:cNvSpPr txBox="1"/>
          <p:nvPr/>
        </p:nvSpPr>
        <p:spPr>
          <a:xfrm>
            <a:off x="959371" y="149616"/>
            <a:ext cx="2298756" cy="33855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Team Total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884D2-3923-4A55-A0B8-C5EE0C71A7F8}"/>
              </a:ext>
            </a:extLst>
          </p:cNvPr>
          <p:cNvSpPr txBox="1"/>
          <p:nvPr/>
        </p:nvSpPr>
        <p:spPr>
          <a:xfrm>
            <a:off x="959371" y="1979002"/>
            <a:ext cx="4780498" cy="33855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Team Total Paid by Individual Funding Account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AA4DF-FF75-4BFF-9752-A30AF173D853}"/>
              </a:ext>
            </a:extLst>
          </p:cNvPr>
          <p:cNvSpPr txBox="1"/>
          <p:nvPr/>
        </p:nvSpPr>
        <p:spPr>
          <a:xfrm>
            <a:off x="959371" y="2983724"/>
            <a:ext cx="7146112" cy="33855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Member/Project Total Expenses and which Individual Funding Account Number Paid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B961E-75D2-4FD4-ADA9-E87BC0E2C355}"/>
              </a:ext>
            </a:extLst>
          </p:cNvPr>
          <p:cNvSpPr txBox="1"/>
          <p:nvPr/>
        </p:nvSpPr>
        <p:spPr>
          <a:xfrm>
            <a:off x="959371" y="5540039"/>
            <a:ext cx="6332851" cy="33855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Individual Funding Account Number Projection, Total Paid, and Remaining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B40D9-90AB-45C0-AAD5-85E414F5456D}"/>
              </a:ext>
            </a:extLst>
          </p:cNvPr>
          <p:cNvSpPr txBox="1"/>
          <p:nvPr/>
        </p:nvSpPr>
        <p:spPr>
          <a:xfrm>
            <a:off x="959371" y="974280"/>
            <a:ext cx="2298756" cy="33855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Member Total Spend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5AAA1-4DB6-439C-8512-6D7126681177}"/>
              </a:ext>
            </a:extLst>
          </p:cNvPr>
          <p:cNvSpPr txBox="1"/>
          <p:nvPr/>
        </p:nvSpPr>
        <p:spPr>
          <a:xfrm>
            <a:off x="964632" y="4196763"/>
            <a:ext cx="9468522" cy="33855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Member/Project Total Expenses and which Individual Funding Account Number Paid with vendor and purpose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114D34-51A0-43D2-93A8-254470DF4123}"/>
              </a:ext>
            </a:extLst>
          </p:cNvPr>
          <p:cNvSpPr/>
          <p:nvPr/>
        </p:nvSpPr>
        <p:spPr>
          <a:xfrm>
            <a:off x="6319213" y="410013"/>
            <a:ext cx="1786270" cy="3385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EF5A93-8E80-4EB6-8C2B-C6582DA35B9A}"/>
              </a:ext>
            </a:extLst>
          </p:cNvPr>
          <p:cNvSpPr/>
          <p:nvPr/>
        </p:nvSpPr>
        <p:spPr>
          <a:xfrm>
            <a:off x="7362720" y="1239014"/>
            <a:ext cx="1672856" cy="302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2657CA-90EA-480D-BA67-BCB088A56D0D}"/>
              </a:ext>
            </a:extLst>
          </p:cNvPr>
          <p:cNvCxnSpPr>
            <a:cxnSpLocks/>
          </p:cNvCxnSpPr>
          <p:nvPr/>
        </p:nvCxnSpPr>
        <p:spPr>
          <a:xfrm flipH="1" flipV="1">
            <a:off x="3986433" y="884254"/>
            <a:ext cx="1007326" cy="3097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B54115-C1B3-468A-A83F-E9F0FC80E06E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926367"/>
            <a:ext cx="152401" cy="2676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EBD3EB-1AD3-418A-A350-70165F73AA9A}"/>
              </a:ext>
            </a:extLst>
          </p:cNvPr>
          <p:cNvCxnSpPr>
            <a:cxnSpLocks/>
          </p:cNvCxnSpPr>
          <p:nvPr/>
        </p:nvCxnSpPr>
        <p:spPr>
          <a:xfrm flipV="1">
            <a:off x="4993759" y="884254"/>
            <a:ext cx="1437021" cy="3097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0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24B6-838B-4E29-ACDC-65DC13F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2815" cy="1325563"/>
          </a:xfrm>
        </p:spPr>
        <p:txBody>
          <a:bodyPr/>
          <a:lstStyle/>
          <a:p>
            <a:r>
              <a:rPr lang="en-US"/>
              <a:t>Payments made by Individual Funding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AC680-EE93-4095-8C17-63EFF6F4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9" y="1690688"/>
            <a:ext cx="7475636" cy="475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8F6765-BE57-43E0-B0DE-5C59D73176BF}"/>
              </a:ext>
            </a:extLst>
          </p:cNvPr>
          <p:cNvSpPr txBox="1"/>
          <p:nvPr/>
        </p:nvSpPr>
        <p:spPr>
          <a:xfrm>
            <a:off x="241008" y="4297745"/>
            <a:ext cx="707916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Individual Payments by Individual Funding Account filtered by month of Paid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07FB9-C679-408C-B15A-8B4BD0C9E47A}"/>
              </a:ext>
            </a:extLst>
          </p:cNvPr>
          <p:cNvSpPr txBox="1"/>
          <p:nvPr/>
        </p:nvSpPr>
        <p:spPr>
          <a:xfrm>
            <a:off x="241008" y="1570623"/>
            <a:ext cx="666818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Roll up of all Payments made by an Individual Funding Account for a Fiscal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CF1B4-5CB4-40FF-A884-2F3AFE5D9BA4}"/>
              </a:ext>
            </a:extLst>
          </p:cNvPr>
          <p:cNvSpPr txBox="1"/>
          <p:nvPr/>
        </p:nvSpPr>
        <p:spPr>
          <a:xfrm>
            <a:off x="241008" y="2633628"/>
            <a:ext cx="559832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Individual Payments by Individual Funding Account and Date Paid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EFA36C-4E18-446A-AAB5-8D1B1158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63" y="1570623"/>
            <a:ext cx="4103651" cy="487303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2333F83-A9CE-4FFE-A488-CC8735147FF8}"/>
              </a:ext>
            </a:extLst>
          </p:cNvPr>
          <p:cNvSpPr/>
          <p:nvPr/>
        </p:nvSpPr>
        <p:spPr>
          <a:xfrm>
            <a:off x="10464482" y="2781413"/>
            <a:ext cx="783771" cy="2348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57F267-2167-4985-981D-7CE14A842052}"/>
              </a:ext>
            </a:extLst>
          </p:cNvPr>
          <p:cNvSpPr/>
          <p:nvPr/>
        </p:nvSpPr>
        <p:spPr>
          <a:xfrm>
            <a:off x="8243796" y="2282549"/>
            <a:ext cx="609600" cy="446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17DC05-4C3A-43B1-A611-430B62EFBBC1}"/>
              </a:ext>
            </a:extLst>
          </p:cNvPr>
          <p:cNvSpPr/>
          <p:nvPr/>
        </p:nvSpPr>
        <p:spPr>
          <a:xfrm>
            <a:off x="8049904" y="4467022"/>
            <a:ext cx="1349828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F9481-75D6-476E-BD21-0CD09BAFEABF}"/>
              </a:ext>
            </a:extLst>
          </p:cNvPr>
          <p:cNvSpPr txBox="1"/>
          <p:nvPr/>
        </p:nvSpPr>
        <p:spPr>
          <a:xfrm>
            <a:off x="241008" y="5360750"/>
            <a:ext cx="262958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System Logic Check of Query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3B9822-5F75-4CB0-9E0E-9B72842F68D2}"/>
              </a:ext>
            </a:extLst>
          </p:cNvPr>
          <p:cNvSpPr/>
          <p:nvPr/>
        </p:nvSpPr>
        <p:spPr>
          <a:xfrm>
            <a:off x="4995746" y="3155795"/>
            <a:ext cx="1100254" cy="730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91CD6C-A9F5-454C-AC45-0F5429252861}"/>
              </a:ext>
            </a:extLst>
          </p:cNvPr>
          <p:cNvSpPr/>
          <p:nvPr/>
        </p:nvSpPr>
        <p:spPr>
          <a:xfrm>
            <a:off x="1204332" y="2282549"/>
            <a:ext cx="624468" cy="3385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A21042-D52C-41C9-A875-86E92820988F}"/>
              </a:ext>
            </a:extLst>
          </p:cNvPr>
          <p:cNvSpPr/>
          <p:nvPr/>
        </p:nvSpPr>
        <p:spPr>
          <a:xfrm>
            <a:off x="4995746" y="3885819"/>
            <a:ext cx="1100254" cy="41192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243B3A-BE98-45F4-AF81-D3CA4A01CFE2}"/>
              </a:ext>
            </a:extLst>
          </p:cNvPr>
          <p:cNvSpPr/>
          <p:nvPr/>
        </p:nvSpPr>
        <p:spPr>
          <a:xfrm>
            <a:off x="1204332" y="2102614"/>
            <a:ext cx="624468" cy="2184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7527-38A1-4768-A924-86A90498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Return all expenses by request month</a:t>
            </a:r>
            <a:br>
              <a:rPr lang="en-US"/>
            </a:br>
            <a:r>
              <a:rPr lang="en-US"/>
              <a:t>verified versus not verified</a:t>
            </a:r>
            <a:br>
              <a:rPr lang="en-US"/>
            </a:br>
            <a:r>
              <a:rPr lang="en-US"/>
              <a:t>for team and for 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F6088-3A72-4862-9D51-0613CE1D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7" y="2146815"/>
            <a:ext cx="10786946" cy="3590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7D52E68-AF14-4813-8941-F56F37A73F70}"/>
              </a:ext>
            </a:extLst>
          </p:cNvPr>
          <p:cNvSpPr/>
          <p:nvPr/>
        </p:nvSpPr>
        <p:spPr>
          <a:xfrm>
            <a:off x="4705815" y="2274849"/>
            <a:ext cx="724829" cy="401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65ECE1-37BD-4CAB-A6FA-723FE096E651}"/>
              </a:ext>
            </a:extLst>
          </p:cNvPr>
          <p:cNvSpPr/>
          <p:nvPr/>
        </p:nvSpPr>
        <p:spPr>
          <a:xfrm>
            <a:off x="4791308" y="3228278"/>
            <a:ext cx="724829" cy="401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F08FFB-634F-4450-A7AF-7D8CC41C55AB}"/>
              </a:ext>
            </a:extLst>
          </p:cNvPr>
          <p:cNvSpPr/>
          <p:nvPr/>
        </p:nvSpPr>
        <p:spPr>
          <a:xfrm>
            <a:off x="4791308" y="4086386"/>
            <a:ext cx="724829" cy="401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2A39E-066D-4116-926F-269CE9A1F64E}"/>
              </a:ext>
            </a:extLst>
          </p:cNvPr>
          <p:cNvSpPr/>
          <p:nvPr/>
        </p:nvSpPr>
        <p:spPr>
          <a:xfrm>
            <a:off x="5371171" y="5036635"/>
            <a:ext cx="724829" cy="401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192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HDAR Prototype</vt:lpstr>
      <vt:lpstr>Expense Lines by Team or Member  with Filter by RequestFY and PaidFY</vt:lpstr>
      <vt:lpstr>Select * each expense from ExpenseActual Table, Join with Individual Funding Account Paid for each expense</vt:lpstr>
      <vt:lpstr>Team Spend, Member Spend Aggregate (roll up) and drill down by VenderReimbursee and Purpose</vt:lpstr>
      <vt:lpstr>PowerPoint Presentation</vt:lpstr>
      <vt:lpstr>PowerPoint Presentation</vt:lpstr>
      <vt:lpstr>Payments made by Individual Funding Accounts</vt:lpstr>
      <vt:lpstr>Return all expenses by request month verified versus not verified for team and for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</dc:creator>
  <cp:lastModifiedBy>Harvey</cp:lastModifiedBy>
  <cp:revision>40</cp:revision>
  <dcterms:created xsi:type="dcterms:W3CDTF">2020-05-12T18:27:55Z</dcterms:created>
  <dcterms:modified xsi:type="dcterms:W3CDTF">2020-05-22T21:01:12Z</dcterms:modified>
</cp:coreProperties>
</file>