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Fast 2 hours</a:t>
            </a:r>
          </a:p>
          <a:p>
            <a:pPr lvl="0">
              <a:spcBef>
                <a:spcPts val="0"/>
              </a:spcBef>
              <a:buNone/>
            </a:pPr>
            <a:r>
              <a:rPr lang="en"/>
              <a:t>I didn’t just sit down at my computer and know what to type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200"/>
              <a:t>This method is called when a component is being removed from the DOM:</a:t>
            </a:r>
          </a:p>
          <a:p>
            <a:pPr lvl="0" rtl="0">
              <a:spcBef>
                <a:spcPts val="0"/>
              </a:spcBef>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Show style options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Deployed to production.</a:t>
            </a:r>
          </a:p>
          <a:p>
            <a:pPr lvl="0">
              <a:spcBef>
                <a:spcPts val="0"/>
              </a:spcBef>
              <a:buNone/>
            </a:pPr>
            <a:r>
              <a:rPr lang="en"/>
              <a:t>Shows Facebook’s commitment to React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Take some time to play with layout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Stop for questions!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200"/>
              <a:t>These methods are called when an instance of a component is being created and inserted into the DOM: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200"/>
              <a:t>An update can be caused by changes to props or state. These methods are called when a component is being re-rendered:</a:t>
            </a:r>
          </a:p>
          <a:p>
            <a:pPr lvl="0" rtl="0">
              <a:spcBef>
                <a:spcPts val="0"/>
              </a:spcBef>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www.typescriptlang.org/index.html" TargetMode="External"/><Relationship Id="rId5" Type="http://schemas.openxmlformats.org/officeDocument/2006/relationships/hyperlink" Target="https://flow.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facebook.github.io/react-native/docs/flexbox.html"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acebook.github.io/react-native/docs/flatlist.html"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facebook.github.io/react-native/docs/image.html"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facebook.github.io/react-native/docs/touchablehighlight.html"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last.fm/ap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acebook.github.io/react-native/docs/props.htm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acebook.github.io/react-native/docs/state.htm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55" name="Shape 55"/>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latin typeface="Proxima Nova"/>
                <a:ea typeface="Proxima Nova"/>
                <a:cs typeface="Proxima Nova"/>
                <a:sym typeface="Proxima Nova"/>
              </a:rPr>
              <a:t>mikekavouras</a:t>
            </a:r>
          </a:p>
        </p:txBody>
      </p:sp>
      <p:pic>
        <p:nvPicPr>
          <p:cNvPr id="56" name="Shape 56"/>
          <p:cNvPicPr preferRelativeResize="0"/>
          <p:nvPr/>
        </p:nvPicPr>
        <p:blipFill>
          <a:blip r:embed="rId4">
            <a:alphaModFix/>
          </a:blip>
          <a:stretch>
            <a:fillRect/>
          </a:stretch>
        </p:blipFill>
        <p:spPr>
          <a:xfrm>
            <a:off x="1463300" y="1017400"/>
            <a:ext cx="6217400" cy="310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476950" y="1539800"/>
            <a:ext cx="8520600" cy="3416400"/>
          </a:xfrm>
          <a:prstGeom prst="rect">
            <a:avLst/>
          </a:prstGeom>
        </p:spPr>
        <p:txBody>
          <a:bodyPr anchorCtr="0" anchor="t" bIns="91425" lIns="91425" rIns="91425" wrap="square" tIns="91425">
            <a:noAutofit/>
          </a:bodyPr>
          <a:lstStyle/>
          <a:p>
            <a:pPr indent="-228600" lvl="0" marL="457200" rtl="0">
              <a:spcBef>
                <a:spcPts val="0"/>
              </a:spcBef>
              <a:buClr>
                <a:srgbClr val="FFFFFF"/>
              </a:buClr>
              <a:buFont typeface="Proxima Nova"/>
              <a:buChar char="❏"/>
            </a:pPr>
            <a:r>
              <a:rPr lang="en">
                <a:solidFill>
                  <a:srgbClr val="FFFFFF"/>
                </a:solidFill>
                <a:latin typeface="Proxima Nova"/>
                <a:ea typeface="Proxima Nova"/>
                <a:cs typeface="Proxima Nova"/>
                <a:sym typeface="Proxima Nova"/>
              </a:rPr>
              <a:t>componentWillUnmount</a:t>
            </a:r>
            <a:r>
              <a:rPr lang="en">
                <a:solidFill>
                  <a:srgbClr val="FFFFFF"/>
                </a:solidFill>
                <a:latin typeface="Proxima Nova"/>
                <a:ea typeface="Proxima Nova"/>
                <a:cs typeface="Proxima Nova"/>
                <a:sym typeface="Proxima Nova"/>
              </a:rPr>
              <a:t>()</a:t>
            </a:r>
          </a:p>
        </p:txBody>
      </p:sp>
      <p:sp>
        <p:nvSpPr>
          <p:cNvPr id="124" name="Shape 124"/>
          <p:cNvSpPr txBox="1"/>
          <p:nvPr>
            <p:ph type="title"/>
          </p:nvPr>
        </p:nvSpPr>
        <p:spPr>
          <a:xfrm>
            <a:off x="540300" y="368825"/>
            <a:ext cx="8520600" cy="891600"/>
          </a:xfrm>
          <a:prstGeom prst="rect">
            <a:avLst/>
          </a:prstGeom>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(Life Cycle)</a:t>
            </a:r>
          </a:p>
          <a:p>
            <a:pPr lvl="0" rtl="0">
              <a:spcBef>
                <a:spcPts val="0"/>
              </a:spcBef>
              <a:buNone/>
            </a:pPr>
            <a:r>
              <a:t/>
            </a:r>
            <a:endParaRPr>
              <a:latin typeface="Proxima Nova"/>
              <a:ea typeface="Proxima Nova"/>
              <a:cs typeface="Proxima Nova"/>
              <a:sym typeface="Proxima Nova"/>
            </a:endParaRPr>
          </a:p>
        </p:txBody>
      </p:sp>
      <p:pic>
        <p:nvPicPr>
          <p:cNvPr id="125" name="Shape 125"/>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26" name="Shape 126"/>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32" name="Shape 132"/>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133" name="Shape 133"/>
          <p:cNvSpPr txBox="1"/>
          <p:nvPr>
            <p:ph type="title"/>
          </p:nvPr>
        </p:nvSpPr>
        <p:spPr>
          <a:xfrm>
            <a:off x="540300" y="368825"/>
            <a:ext cx="8520600" cy="891600"/>
          </a:xfrm>
          <a:prstGeom prst="rect">
            <a:avLst/>
          </a:prstGeom>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Native</a:t>
            </a:r>
          </a:p>
        </p:txBody>
      </p:sp>
      <p:sp>
        <p:nvSpPr>
          <p:cNvPr id="134" name="Shape 134"/>
          <p:cNvSpPr txBox="1"/>
          <p:nvPr>
            <p:ph idx="1" type="body"/>
          </p:nvPr>
        </p:nvSpPr>
        <p:spPr>
          <a:xfrm>
            <a:off x="476400" y="1542725"/>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Built with React</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Can be compiled into native code</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Can be deployed to both iOS and Android</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Business logic can be shared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40" name="Shape 140"/>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141" name="Shape 141"/>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Tools (IDE)</a:t>
            </a:r>
          </a:p>
        </p:txBody>
      </p:sp>
      <p:sp>
        <p:nvSpPr>
          <p:cNvPr id="142" name="Shape 142"/>
          <p:cNvSpPr txBox="1"/>
          <p:nvPr>
            <p:ph idx="1" type="body"/>
          </p:nvPr>
        </p:nvSpPr>
        <p:spPr>
          <a:xfrm>
            <a:off x="475050" y="1542725"/>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Written with JavaScript</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TypeScript </a:t>
            </a:r>
            <a:r>
              <a:rPr lang="en" u="sng">
                <a:solidFill>
                  <a:srgbClr val="FFFFFF"/>
                </a:solidFill>
                <a:latin typeface="Proxima Nova"/>
                <a:ea typeface="Proxima Nova"/>
                <a:cs typeface="Proxima Nova"/>
                <a:sym typeface="Proxima Nova"/>
                <a:hlinkClick r:id="rId4"/>
              </a:rPr>
              <a:t>https://www.typescriptlang.org/index.html</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Flow </a:t>
            </a:r>
            <a:r>
              <a:rPr lang="en" u="sng">
                <a:solidFill>
                  <a:srgbClr val="FFFFFF"/>
                </a:solidFill>
                <a:latin typeface="Proxima Nova"/>
                <a:ea typeface="Proxima Nova"/>
                <a:cs typeface="Proxima Nova"/>
                <a:sym typeface="Proxima Nova"/>
                <a:hlinkClick r:id="rId5"/>
              </a:rPr>
              <a:t>https://flow.org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2028325" y="3106825"/>
            <a:ext cx="2209500" cy="541800"/>
          </a:xfrm>
          <a:prstGeom prst="rect">
            <a:avLst/>
          </a:prstGeom>
        </p:spPr>
        <p:txBody>
          <a:bodyPr anchorCtr="0" anchor="t" bIns="91425" lIns="91425" rIns="91425" wrap="square" tIns="91425">
            <a:noAutofit/>
          </a:bodyPr>
          <a:lstStyle/>
          <a:p>
            <a:pPr lvl="0" algn="ctr">
              <a:spcBef>
                <a:spcPts val="0"/>
              </a:spcBef>
              <a:buNone/>
            </a:pPr>
            <a:r>
              <a:rPr lang="en" sz="2400">
                <a:solidFill>
                  <a:srgbClr val="FFFFFF"/>
                </a:solidFill>
              </a:rPr>
              <a:t>Android Studio </a:t>
            </a:r>
          </a:p>
        </p:txBody>
      </p:sp>
      <p:pic>
        <p:nvPicPr>
          <p:cNvPr descr="File:Android Studio icon.svg - Wikimedia Commons" id="148" name="Shape 148"/>
          <p:cNvPicPr preferRelativeResize="0"/>
          <p:nvPr/>
        </p:nvPicPr>
        <p:blipFill>
          <a:blip r:embed="rId3">
            <a:alphaModFix/>
          </a:blip>
          <a:stretch>
            <a:fillRect/>
          </a:stretch>
        </p:blipFill>
        <p:spPr>
          <a:xfrm>
            <a:off x="2560216" y="1699500"/>
            <a:ext cx="1145725" cy="1145725"/>
          </a:xfrm>
          <a:prstGeom prst="rect">
            <a:avLst/>
          </a:prstGeom>
          <a:noFill/>
          <a:ln>
            <a:noFill/>
          </a:ln>
        </p:spPr>
      </p:pic>
      <p:pic>
        <p:nvPicPr>
          <p:cNvPr descr="xcode-logo-small.png" id="149" name="Shape 149"/>
          <p:cNvPicPr preferRelativeResize="0"/>
          <p:nvPr/>
        </p:nvPicPr>
        <p:blipFill>
          <a:blip r:embed="rId4">
            <a:alphaModFix/>
          </a:blip>
          <a:stretch>
            <a:fillRect/>
          </a:stretch>
        </p:blipFill>
        <p:spPr>
          <a:xfrm>
            <a:off x="5232816" y="1605121"/>
            <a:ext cx="1334500" cy="1334500"/>
          </a:xfrm>
          <a:prstGeom prst="rect">
            <a:avLst/>
          </a:prstGeom>
          <a:noFill/>
          <a:ln>
            <a:noFill/>
          </a:ln>
        </p:spPr>
      </p:pic>
      <p:sp>
        <p:nvSpPr>
          <p:cNvPr id="150" name="Shape 150"/>
          <p:cNvSpPr txBox="1"/>
          <p:nvPr/>
        </p:nvSpPr>
        <p:spPr>
          <a:xfrm>
            <a:off x="6163325" y="1824300"/>
            <a:ext cx="2001600" cy="481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51" name="Shape 151"/>
          <p:cNvSpPr txBox="1"/>
          <p:nvPr>
            <p:ph idx="1" type="body"/>
          </p:nvPr>
        </p:nvSpPr>
        <p:spPr>
          <a:xfrm>
            <a:off x="4795325" y="3106825"/>
            <a:ext cx="2209500" cy="541800"/>
          </a:xfrm>
          <a:prstGeom prst="rect">
            <a:avLst/>
          </a:prstGeom>
        </p:spPr>
        <p:txBody>
          <a:bodyPr anchorCtr="0" anchor="t" bIns="91425" lIns="91425" rIns="91425" wrap="square" tIns="91425">
            <a:noAutofit/>
          </a:bodyPr>
          <a:lstStyle/>
          <a:p>
            <a:pPr lvl="0" rtl="0" algn="ctr">
              <a:spcBef>
                <a:spcPts val="0"/>
              </a:spcBef>
              <a:buNone/>
            </a:pPr>
            <a:r>
              <a:rPr lang="en" sz="2400">
                <a:solidFill>
                  <a:srgbClr val="FFFFFF"/>
                </a:solidFill>
              </a:rPr>
              <a:t>Xcode</a:t>
            </a:r>
          </a:p>
        </p:txBody>
      </p:sp>
      <p:pic>
        <p:nvPicPr>
          <p:cNvPr id="152" name="Shape 152"/>
          <p:cNvPicPr preferRelativeResize="0"/>
          <p:nvPr/>
        </p:nvPicPr>
        <p:blipFill>
          <a:blip r:embed="rId5">
            <a:alphaModFix/>
          </a:blip>
          <a:stretch>
            <a:fillRect/>
          </a:stretch>
        </p:blipFill>
        <p:spPr>
          <a:xfrm>
            <a:off x="7557350" y="4807775"/>
            <a:ext cx="233725" cy="233725"/>
          </a:xfrm>
          <a:prstGeom prst="rect">
            <a:avLst/>
          </a:prstGeom>
          <a:noFill/>
          <a:ln>
            <a:noFill/>
          </a:ln>
        </p:spPr>
      </p:pic>
      <p:sp>
        <p:nvSpPr>
          <p:cNvPr id="153" name="Shape 153"/>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154" name="Shape 154"/>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Tools (IDE)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spcBef>
                <a:spcPts val="0"/>
              </a:spcBef>
              <a:buNone/>
            </a:pPr>
            <a:r>
              <a:rPr lang="en"/>
              <a:t>Let’s build an app!</a:t>
            </a:r>
          </a:p>
        </p:txBody>
      </p:sp>
      <p:pic>
        <p:nvPicPr>
          <p:cNvPr id="160" name="Shape 160"/>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61" name="Shape 161"/>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3378438" y="152400"/>
            <a:ext cx="238712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11700" y="1283550"/>
            <a:ext cx="8520600" cy="257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solidFill>
                  <a:srgbClr val="FFFFFF"/>
                </a:solidFill>
                <a:latin typeface="Courier New"/>
                <a:ea typeface="Courier New"/>
                <a:cs typeface="Courier New"/>
                <a:sym typeface="Courier New"/>
              </a:rPr>
              <a:t>$ create-react-native-app Tunez</a:t>
            </a:r>
          </a:p>
          <a:p>
            <a:pPr lvl="0">
              <a:spcBef>
                <a:spcPts val="0"/>
              </a:spcBef>
              <a:buClr>
                <a:schemeClr val="dk1"/>
              </a:buClr>
              <a:buSzPct val="61111"/>
              <a:buFont typeface="Arial"/>
              <a:buNone/>
            </a:pPr>
            <a:r>
              <a:rPr lang="en">
                <a:solidFill>
                  <a:srgbClr val="FFFFFF"/>
                </a:solidFill>
                <a:latin typeface="Courier New"/>
                <a:ea typeface="Courier New"/>
                <a:cs typeface="Courier New"/>
                <a:sym typeface="Courier New"/>
              </a:rPr>
              <a:t>$ cd Tunez   </a:t>
            </a:r>
          </a:p>
          <a:p>
            <a:pPr lvl="0">
              <a:spcBef>
                <a:spcPts val="0"/>
              </a:spcBef>
              <a:buClr>
                <a:schemeClr val="dk1"/>
              </a:buClr>
              <a:buSzPct val="61111"/>
              <a:buFont typeface="Arial"/>
              <a:buNone/>
            </a:pPr>
            <a:r>
              <a:rPr lang="en">
                <a:solidFill>
                  <a:srgbClr val="FFFFFF"/>
                </a:solidFill>
                <a:latin typeface="Courier New"/>
                <a:ea typeface="Courier New"/>
                <a:cs typeface="Courier New"/>
                <a:sym typeface="Courier New"/>
              </a:rPr>
              <a:t>$ yarn start</a:t>
            </a:r>
          </a:p>
          <a:p>
            <a:pPr lvl="0">
              <a:spcBef>
                <a:spcPts val="0"/>
              </a:spcBef>
              <a:buClr>
                <a:schemeClr val="dk1"/>
              </a:buClr>
              <a:buSzPct val="61111"/>
              <a:buFont typeface="Arial"/>
              <a:buNone/>
            </a:pPr>
            <a:r>
              <a:rPr lang="en">
                <a:solidFill>
                  <a:srgbClr val="FFFFFF"/>
                </a:solidFill>
                <a:latin typeface="Courier New"/>
                <a:ea typeface="Courier New"/>
                <a:cs typeface="Courier New"/>
                <a:sym typeface="Courier New"/>
              </a:rPr>
              <a:t>$ yarn run ios</a:t>
            </a:r>
          </a:p>
        </p:txBody>
      </p:sp>
      <p:pic>
        <p:nvPicPr>
          <p:cNvPr id="172" name="Shape 172"/>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73" name="Shape 173"/>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52400" y="152400"/>
            <a:ext cx="5742488"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152400" y="152400"/>
            <a:ext cx="5742488"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152400" y="152400"/>
            <a:ext cx="5742488"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body"/>
          </p:nvPr>
        </p:nvSpPr>
        <p:spPr>
          <a:xfrm>
            <a:off x="476400" y="1518900"/>
            <a:ext cx="8520600" cy="3084900"/>
          </a:xfrm>
          <a:prstGeom prst="rect">
            <a:avLst/>
          </a:prstGeom>
        </p:spPr>
        <p:txBody>
          <a:bodyPr anchorCtr="0" anchor="t" bIns="91425" lIns="91425" rIns="91425" wrap="square" tIns="91425">
            <a:noAutofit/>
          </a:bodyPr>
          <a:lstStyle/>
          <a:p>
            <a:pPr indent="-228600" lvl="0" marL="457200" rtl="0">
              <a:lnSpc>
                <a:spcPct val="150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JavaScript framework</a:t>
            </a:r>
          </a:p>
          <a:p>
            <a:pPr indent="-228600" lvl="0" marL="457200" rtl="0">
              <a:lnSpc>
                <a:spcPct val="150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Created by Jordan Walker, a software engineer at Facebook</a:t>
            </a:r>
          </a:p>
          <a:p>
            <a:pPr indent="-228600" lvl="0" marL="457200" rtl="0">
              <a:lnSpc>
                <a:spcPct val="150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Deployed to Facebook’s News Feed in 2011</a:t>
            </a:r>
          </a:p>
          <a:p>
            <a:pPr indent="-228600" lvl="0" marL="457200" rtl="0">
              <a:lnSpc>
                <a:spcPct val="150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Deployed on instagram.com in 2012</a:t>
            </a:r>
          </a:p>
          <a:p>
            <a:pPr indent="-228600" lvl="0" marL="457200" rtl="0">
              <a:lnSpc>
                <a:spcPct val="150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OSS in 2013</a:t>
            </a:r>
          </a:p>
        </p:txBody>
      </p:sp>
      <p:sp>
        <p:nvSpPr>
          <p:cNvPr id="62" name="Shape 62"/>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a:spcBef>
                <a:spcPts val="0"/>
              </a:spcBef>
              <a:buNone/>
            </a:pPr>
            <a:r>
              <a:rPr lang="en" sz="4800">
                <a:solidFill>
                  <a:srgbClr val="FFFFFF"/>
                </a:solidFill>
                <a:latin typeface="Proxima Nova"/>
                <a:ea typeface="Proxima Nova"/>
                <a:cs typeface="Proxima Nova"/>
                <a:sym typeface="Proxima Nova"/>
              </a:rPr>
              <a:t>React</a:t>
            </a:r>
          </a:p>
        </p:txBody>
      </p:sp>
      <p:pic>
        <p:nvPicPr>
          <p:cNvPr id="63" name="Shape 63"/>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64" name="Shape 64"/>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1" type="body"/>
          </p:nvPr>
        </p:nvSpPr>
        <p:spPr>
          <a:xfrm>
            <a:off x="546450" y="1267788"/>
            <a:ext cx="8051100" cy="3416400"/>
          </a:xfrm>
          <a:prstGeom prst="rect">
            <a:avLst/>
          </a:prstGeom>
        </p:spPr>
        <p:txBody>
          <a:bodyPr anchorCtr="0" anchor="t" bIns="91425" lIns="91425" rIns="91425" wrap="square" tIns="91425">
            <a:noAutofit/>
          </a:bodyPr>
          <a:lstStyle/>
          <a:p>
            <a:pPr lvl="0" rtl="0">
              <a:spcBef>
                <a:spcPts val="0"/>
              </a:spcBef>
              <a:buNone/>
            </a:pPr>
            <a:r>
              <a:rPr lang="en" u="sng">
                <a:solidFill>
                  <a:srgbClr val="FFFFFF"/>
                </a:solidFill>
                <a:latin typeface="Proxima Nova"/>
                <a:ea typeface="Proxima Nova"/>
                <a:cs typeface="Proxima Nova"/>
                <a:sym typeface="Proxima Nova"/>
                <a:hlinkClick r:id="rId3"/>
              </a:rPr>
              <a:t>https://facebook.github.io/react-native/docs/flexbox.html</a:t>
            </a:r>
          </a:p>
          <a:p>
            <a:pPr lvl="0" rtl="0">
              <a:spcBef>
                <a:spcPts val="0"/>
              </a:spcBef>
              <a:buNone/>
            </a:pPr>
            <a:r>
              <a:t/>
            </a:r>
            <a:endParaRPr>
              <a:solidFill>
                <a:srgbClr val="FFFFFF"/>
              </a:solidFill>
              <a:latin typeface="Proxima Nova"/>
              <a:ea typeface="Proxima Nova"/>
              <a:cs typeface="Proxima Nova"/>
              <a:sym typeface="Proxima Nova"/>
            </a:endParaRPr>
          </a:p>
          <a:p>
            <a:pPr lvl="0" rtl="0">
              <a:spcBef>
                <a:spcPts val="0"/>
              </a:spcBef>
              <a:buNone/>
            </a:pPr>
            <a:r>
              <a:rPr lang="en">
                <a:solidFill>
                  <a:srgbClr val="FFFFFF"/>
                </a:solidFill>
                <a:latin typeface="Proxima Nova"/>
                <a:ea typeface="Proxima Nova"/>
                <a:cs typeface="Proxima Nova"/>
                <a:sym typeface="Proxima Nova"/>
              </a:rPr>
              <a:t>A component can specify the layout of its children using the flexbox algorithm. Flexbox is designed to provide a consistent layout on different screen sizes.</a:t>
            </a:r>
          </a:p>
          <a:p>
            <a:pPr lvl="0" rtl="0">
              <a:spcBef>
                <a:spcPts val="0"/>
              </a:spcBef>
              <a:buNone/>
            </a:pPr>
            <a:r>
              <a:rPr lang="en">
                <a:solidFill>
                  <a:srgbClr val="FFFFFF"/>
                </a:solidFill>
                <a:latin typeface="Proxima Nova"/>
                <a:ea typeface="Proxima Nova"/>
                <a:cs typeface="Proxima Nova"/>
                <a:sym typeface="Proxima Nova"/>
              </a:rPr>
              <a:t>You will normally use a combination of </a:t>
            </a:r>
            <a:r>
              <a:rPr lang="en" u="sng">
                <a:solidFill>
                  <a:srgbClr val="FFFFFF"/>
                </a:solidFill>
                <a:latin typeface="Proxima Nova"/>
                <a:ea typeface="Proxima Nova"/>
                <a:cs typeface="Proxima Nova"/>
                <a:sym typeface="Proxima Nova"/>
              </a:rPr>
              <a:t>flexDirection</a:t>
            </a:r>
            <a:r>
              <a:rPr lang="en">
                <a:solidFill>
                  <a:srgbClr val="FFFFFF"/>
                </a:solidFill>
                <a:latin typeface="Proxima Nova"/>
                <a:ea typeface="Proxima Nova"/>
                <a:cs typeface="Proxima Nova"/>
                <a:sym typeface="Proxima Nova"/>
              </a:rPr>
              <a:t>, </a:t>
            </a:r>
            <a:r>
              <a:rPr lang="en" u="sng">
                <a:solidFill>
                  <a:srgbClr val="FFFFFF"/>
                </a:solidFill>
                <a:latin typeface="Proxima Nova"/>
                <a:ea typeface="Proxima Nova"/>
                <a:cs typeface="Proxima Nova"/>
                <a:sym typeface="Proxima Nova"/>
              </a:rPr>
              <a:t>alignItems</a:t>
            </a:r>
            <a:r>
              <a:rPr lang="en">
                <a:solidFill>
                  <a:srgbClr val="FFFFFF"/>
                </a:solidFill>
                <a:latin typeface="Proxima Nova"/>
                <a:ea typeface="Proxima Nova"/>
                <a:cs typeface="Proxima Nova"/>
                <a:sym typeface="Proxima Nova"/>
              </a:rPr>
              <a:t>, and </a:t>
            </a:r>
            <a:r>
              <a:rPr lang="en" u="sng">
                <a:solidFill>
                  <a:srgbClr val="FFFFFF"/>
                </a:solidFill>
                <a:latin typeface="Proxima Nova"/>
                <a:ea typeface="Proxima Nova"/>
                <a:cs typeface="Proxima Nova"/>
                <a:sym typeface="Proxima Nova"/>
              </a:rPr>
              <a:t>justifyContent</a:t>
            </a:r>
            <a:r>
              <a:rPr lang="en">
                <a:solidFill>
                  <a:srgbClr val="FFFFFF"/>
                </a:solidFill>
                <a:latin typeface="Proxima Nova"/>
                <a:ea typeface="Proxima Nova"/>
                <a:cs typeface="Proxima Nova"/>
                <a:sym typeface="Proxima Nova"/>
              </a:rPr>
              <a:t> to achieve the right layout.</a:t>
            </a:r>
          </a:p>
          <a:p>
            <a:pPr lvl="0" rtl="0">
              <a:spcBef>
                <a:spcPts val="0"/>
              </a:spcBef>
              <a:buNone/>
            </a:pPr>
            <a:r>
              <a:t/>
            </a:r>
            <a:endParaRPr>
              <a:solidFill>
                <a:srgbClr val="FFFFFF"/>
              </a:solidFill>
              <a:latin typeface="Proxima Nova"/>
              <a:ea typeface="Proxima Nova"/>
              <a:cs typeface="Proxima Nova"/>
              <a:sym typeface="Proxima Nova"/>
            </a:endParaRPr>
          </a:p>
        </p:txBody>
      </p:sp>
      <p:pic>
        <p:nvPicPr>
          <p:cNvPr id="194" name="Shape 194"/>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195" name="Shape 195"/>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196" name="Shape 196"/>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FlexBox</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547200" y="1267788"/>
            <a:ext cx="8520600" cy="3416400"/>
          </a:xfrm>
          <a:prstGeom prst="rect">
            <a:avLst/>
          </a:prstGeom>
        </p:spPr>
        <p:txBody>
          <a:bodyPr anchorCtr="0" anchor="t" bIns="91425" lIns="91425" rIns="91425" wrap="square" tIns="91425">
            <a:noAutofit/>
          </a:bodyPr>
          <a:lstStyle/>
          <a:p>
            <a:pPr lvl="0">
              <a:spcBef>
                <a:spcPts val="0"/>
              </a:spcBef>
              <a:buNone/>
            </a:pPr>
            <a:r>
              <a:rPr lang="en" u="sng">
                <a:solidFill>
                  <a:srgbClr val="FFFFFF"/>
                </a:solidFill>
                <a:latin typeface="Proxima Nova"/>
                <a:ea typeface="Proxima Nova"/>
                <a:cs typeface="Proxima Nova"/>
                <a:sym typeface="Proxima Nova"/>
                <a:hlinkClick r:id="rId3"/>
              </a:rPr>
              <a:t>https://facebook.github.io/react-native/docs/flatlist.html</a:t>
            </a:r>
          </a:p>
          <a:p>
            <a:pPr lvl="0">
              <a:spcBef>
                <a:spcPts val="0"/>
              </a:spcBef>
              <a:buNone/>
            </a:pPr>
            <a:r>
              <a:t/>
            </a:r>
            <a:endParaRPr>
              <a:solidFill>
                <a:srgbClr val="FFFFFF"/>
              </a:solidFill>
              <a:latin typeface="Proxima Nova"/>
              <a:ea typeface="Proxima Nova"/>
              <a:cs typeface="Proxima Nova"/>
              <a:sym typeface="Proxima Nova"/>
            </a:endParaRPr>
          </a:p>
          <a:p>
            <a:pPr lvl="0">
              <a:spcBef>
                <a:spcPts val="0"/>
              </a:spcBef>
              <a:buNone/>
            </a:pPr>
            <a:r>
              <a:rPr lang="en">
                <a:solidFill>
                  <a:srgbClr val="FFFFFF"/>
                </a:solidFill>
                <a:latin typeface="Proxima Nova"/>
                <a:ea typeface="Proxima Nova"/>
                <a:cs typeface="Proxima Nova"/>
                <a:sym typeface="Proxima Nova"/>
              </a:rPr>
              <a:t>A performant interface for rendering simple, flat lists, supporting the most handy features.</a:t>
            </a:r>
          </a:p>
          <a:p>
            <a:pPr lvl="0">
              <a:spcBef>
                <a:spcPts val="0"/>
              </a:spcBef>
              <a:buNone/>
            </a:pPr>
            <a:r>
              <a:t/>
            </a:r>
            <a:endParaRPr>
              <a:solidFill>
                <a:srgbClr val="FFFFFF"/>
              </a:solidFill>
              <a:latin typeface="Proxima Nova"/>
              <a:ea typeface="Proxima Nova"/>
              <a:cs typeface="Proxima Nova"/>
              <a:sym typeface="Proxima Nova"/>
            </a:endParaRPr>
          </a:p>
        </p:txBody>
      </p:sp>
      <p:pic>
        <p:nvPicPr>
          <p:cNvPr id="202" name="Shape 202"/>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203" name="Shape 203"/>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204" name="Shape 204"/>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FlatList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 type="body"/>
          </p:nvPr>
        </p:nvSpPr>
        <p:spPr>
          <a:xfrm>
            <a:off x="547200" y="1267788"/>
            <a:ext cx="8520600" cy="3416400"/>
          </a:xfrm>
          <a:prstGeom prst="rect">
            <a:avLst/>
          </a:prstGeom>
        </p:spPr>
        <p:txBody>
          <a:bodyPr anchorCtr="0" anchor="t" bIns="91425" lIns="91425" rIns="91425" wrap="square" tIns="91425">
            <a:noAutofit/>
          </a:bodyPr>
          <a:lstStyle/>
          <a:p>
            <a:pPr lvl="0">
              <a:spcBef>
                <a:spcPts val="0"/>
              </a:spcBef>
              <a:buNone/>
            </a:pPr>
            <a:r>
              <a:rPr lang="en" u="sng">
                <a:solidFill>
                  <a:srgbClr val="FFFFFF"/>
                </a:solidFill>
                <a:latin typeface="Proxima Nova"/>
                <a:ea typeface="Proxima Nova"/>
                <a:cs typeface="Proxima Nova"/>
                <a:sym typeface="Proxima Nova"/>
                <a:hlinkClick r:id="rId3"/>
              </a:rPr>
              <a:t>https://facebook.github.io/react-native/docs/image.html</a:t>
            </a:r>
          </a:p>
          <a:p>
            <a:pPr lvl="0" rtl="0">
              <a:spcBef>
                <a:spcPts val="0"/>
              </a:spcBef>
              <a:buNone/>
            </a:pPr>
            <a:r>
              <a:t/>
            </a:r>
            <a:endParaRPr>
              <a:solidFill>
                <a:srgbClr val="FFFFFF"/>
              </a:solidFill>
              <a:latin typeface="Proxima Nova"/>
              <a:ea typeface="Proxima Nova"/>
              <a:cs typeface="Proxima Nova"/>
              <a:sym typeface="Proxima Nova"/>
            </a:endParaRPr>
          </a:p>
          <a:p>
            <a:pPr lvl="0" rtl="0">
              <a:spcBef>
                <a:spcPts val="0"/>
              </a:spcBef>
              <a:buNone/>
            </a:pPr>
            <a:r>
              <a:rPr lang="en">
                <a:solidFill>
                  <a:srgbClr val="FFFFFF"/>
                </a:solidFill>
                <a:latin typeface="Proxima Nova"/>
                <a:ea typeface="Proxima Nova"/>
                <a:cs typeface="Proxima Nova"/>
                <a:sym typeface="Proxima Nova"/>
              </a:rPr>
              <a:t>A React component for displaying different types of images, including network images, static resources, temporary local images, and images from local disk, such as the camera roll.</a:t>
            </a:r>
          </a:p>
          <a:p>
            <a:pPr lvl="0" rtl="0">
              <a:spcBef>
                <a:spcPts val="0"/>
              </a:spcBef>
              <a:spcAft>
                <a:spcPts val="0"/>
              </a:spcAft>
              <a:buNone/>
            </a:pPr>
            <a:r>
              <a:t/>
            </a:r>
            <a:endParaRPr>
              <a:solidFill>
                <a:srgbClr val="FFFFFF"/>
              </a:solidFill>
              <a:highlight>
                <a:srgbClr val="F5FCFF"/>
              </a:highlight>
              <a:latin typeface="Proxima Nova"/>
              <a:ea typeface="Proxima Nova"/>
              <a:cs typeface="Proxima Nova"/>
              <a:sym typeface="Proxima Nova"/>
            </a:endParaRPr>
          </a:p>
          <a:p>
            <a:pPr lvl="0">
              <a:spcBef>
                <a:spcPts val="0"/>
              </a:spcBef>
              <a:buNone/>
            </a:pPr>
            <a:r>
              <a:t/>
            </a:r>
            <a:endParaRPr>
              <a:solidFill>
                <a:srgbClr val="FFFFFF"/>
              </a:solidFill>
              <a:latin typeface="Proxima Nova"/>
              <a:ea typeface="Proxima Nova"/>
              <a:cs typeface="Proxima Nova"/>
              <a:sym typeface="Proxima Nova"/>
            </a:endParaRPr>
          </a:p>
        </p:txBody>
      </p:sp>
      <p:pic>
        <p:nvPicPr>
          <p:cNvPr id="210" name="Shape 210"/>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211" name="Shape 211"/>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212" name="Shape 212"/>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Image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547200" y="1267788"/>
            <a:ext cx="8520600" cy="3416400"/>
          </a:xfrm>
          <a:prstGeom prst="rect">
            <a:avLst/>
          </a:prstGeom>
        </p:spPr>
        <p:txBody>
          <a:bodyPr anchorCtr="0" anchor="t" bIns="91425" lIns="91425" rIns="91425" wrap="square" tIns="91425">
            <a:noAutofit/>
          </a:bodyPr>
          <a:lstStyle/>
          <a:p>
            <a:pPr lvl="0">
              <a:spcBef>
                <a:spcPts val="0"/>
              </a:spcBef>
              <a:buNone/>
            </a:pPr>
            <a:r>
              <a:rPr lang="en" u="sng">
                <a:solidFill>
                  <a:srgbClr val="FFFFFF"/>
                </a:solidFill>
                <a:latin typeface="Proxima Nova"/>
                <a:ea typeface="Proxima Nova"/>
                <a:cs typeface="Proxima Nova"/>
                <a:sym typeface="Proxima Nova"/>
                <a:hlinkClick r:id="rId3"/>
              </a:rPr>
              <a:t>https://facebook.github.io/react-native/docs/touchablehighlight.html</a:t>
            </a:r>
          </a:p>
          <a:p>
            <a:pPr lvl="0">
              <a:spcBef>
                <a:spcPts val="0"/>
              </a:spcBef>
              <a:buNone/>
            </a:pPr>
            <a:r>
              <a:t/>
            </a:r>
            <a:endParaRPr>
              <a:solidFill>
                <a:srgbClr val="FFFFFF"/>
              </a:solidFill>
              <a:latin typeface="Proxima Nova"/>
              <a:ea typeface="Proxima Nova"/>
              <a:cs typeface="Proxima Nova"/>
              <a:sym typeface="Proxima Nova"/>
            </a:endParaRPr>
          </a:p>
          <a:p>
            <a:pPr lvl="0">
              <a:spcBef>
                <a:spcPts val="0"/>
              </a:spcBef>
              <a:buNone/>
            </a:pPr>
            <a:r>
              <a:rPr lang="en">
                <a:solidFill>
                  <a:srgbClr val="FFFFFF"/>
                </a:solidFill>
                <a:latin typeface="Proxima Nova"/>
                <a:ea typeface="Proxima Nova"/>
                <a:cs typeface="Proxima Nova"/>
                <a:sym typeface="Proxima Nova"/>
              </a:rPr>
              <a:t>A wrapper for making views respond properly to touches. On press down, the opacity of the wrapped view is decreased, which allows the underlay color to show through, darkening or tinting the view.</a:t>
            </a:r>
          </a:p>
        </p:txBody>
      </p:sp>
      <p:pic>
        <p:nvPicPr>
          <p:cNvPr id="218" name="Shape 218"/>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219" name="Shape 219"/>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
        <p:nvSpPr>
          <p:cNvPr id="220" name="Shape 220"/>
          <p:cNvSpPr txBox="1"/>
          <p:nvPr/>
        </p:nvSpPr>
        <p:spPr>
          <a:xfrm>
            <a:off x="525750" y="366275"/>
            <a:ext cx="56313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TouchableHighlight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525750" y="366275"/>
            <a:ext cx="41172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What’s Next?</a:t>
            </a:r>
          </a:p>
        </p:txBody>
      </p:sp>
      <p:sp>
        <p:nvSpPr>
          <p:cNvPr id="226" name="Shape 226"/>
          <p:cNvSpPr txBox="1"/>
          <p:nvPr>
            <p:ph idx="1" type="body"/>
          </p:nvPr>
        </p:nvSpPr>
        <p:spPr>
          <a:xfrm>
            <a:off x="475050" y="1542725"/>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Tappable Cells</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Navigation</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Audio</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More/different content (</a:t>
            </a:r>
            <a:r>
              <a:rPr lang="en" u="sng">
                <a:solidFill>
                  <a:srgbClr val="FFFFFF"/>
                </a:solidFill>
                <a:latin typeface="Proxima Nova"/>
                <a:ea typeface="Proxima Nova"/>
                <a:cs typeface="Proxima Nova"/>
                <a:sym typeface="Proxima Nova"/>
                <a:hlinkClick r:id="rId3"/>
              </a:rPr>
              <a:t>last.fm api</a:t>
            </a:r>
            <a:r>
              <a:rPr lang="en">
                <a:solidFill>
                  <a:srgbClr val="FFFFFF"/>
                </a:solidFill>
                <a:latin typeface="Proxima Nova"/>
                <a:ea typeface="Proxima Nova"/>
                <a:cs typeface="Proxima Nova"/>
                <a:sym typeface="Proxima Nova"/>
              </a:rPr>
              <a:t>)</a:t>
            </a:r>
          </a:p>
        </p:txBody>
      </p:sp>
      <p:pic>
        <p:nvPicPr>
          <p:cNvPr id="227" name="Shape 227"/>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228" name="Shape 228"/>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557425" y="1501475"/>
            <a:ext cx="8176200" cy="3416400"/>
          </a:xfrm>
          <a:prstGeom prst="rect">
            <a:avLst/>
          </a:prstGeom>
        </p:spPr>
        <p:txBody>
          <a:bodyPr anchorCtr="0" anchor="t" bIns="91425" lIns="91425" rIns="91425" wrap="square" tIns="91425">
            <a:noAutofit/>
          </a:bodyPr>
          <a:lstStyle/>
          <a:p>
            <a:pPr lvl="0">
              <a:lnSpc>
                <a:spcPct val="150000"/>
              </a:lnSpc>
              <a:spcBef>
                <a:spcPts val="0"/>
              </a:spcBef>
              <a:buNone/>
            </a:pPr>
            <a:r>
              <a:rPr b="1" lang="en">
                <a:solidFill>
                  <a:srgbClr val="FFFFFF"/>
                </a:solidFill>
                <a:latin typeface="Proxima Nova"/>
                <a:ea typeface="Proxima Nova"/>
                <a:cs typeface="Proxima Nova"/>
                <a:sym typeface="Proxima Nova"/>
              </a:rPr>
              <a:t>Virtual DOM</a:t>
            </a:r>
          </a:p>
          <a:p>
            <a:pPr lvl="0">
              <a:lnSpc>
                <a:spcPct val="150000"/>
              </a:lnSpc>
              <a:spcBef>
                <a:spcPts val="0"/>
              </a:spcBef>
              <a:buNone/>
            </a:pPr>
            <a:r>
              <a:rPr lang="en">
                <a:solidFill>
                  <a:srgbClr val="FFFFFF"/>
                </a:solidFill>
                <a:latin typeface="Proxima Nova"/>
                <a:ea typeface="Proxima Nova"/>
                <a:cs typeface="Proxima Nova"/>
                <a:sym typeface="Proxima Nova"/>
              </a:rPr>
              <a:t>React creates an in-memory data structure cache, computes the resulting differences, and then updates the browser’s displayed DOM efficiently.</a:t>
            </a:r>
          </a:p>
          <a:p>
            <a:pPr lvl="0">
              <a:lnSpc>
                <a:spcPct val="150000"/>
              </a:lnSpc>
              <a:spcBef>
                <a:spcPts val="0"/>
              </a:spcBef>
              <a:buNone/>
            </a:pPr>
            <a:r>
              <a:t/>
            </a:r>
            <a:endParaRPr>
              <a:solidFill>
                <a:srgbClr val="FFFFFF"/>
              </a:solidFill>
              <a:latin typeface="Proxima Nova"/>
              <a:ea typeface="Proxima Nova"/>
              <a:cs typeface="Proxima Nova"/>
              <a:sym typeface="Proxima Nova"/>
            </a:endParaRPr>
          </a:p>
          <a:p>
            <a:pPr lvl="0">
              <a:lnSpc>
                <a:spcPct val="150000"/>
              </a:lnSpc>
              <a:spcBef>
                <a:spcPts val="0"/>
              </a:spcBef>
              <a:buNone/>
            </a:pPr>
            <a:r>
              <a:t/>
            </a:r>
            <a:endParaRPr>
              <a:solidFill>
                <a:srgbClr val="FFFFFF"/>
              </a:solidFill>
              <a:latin typeface="Proxima Nova"/>
              <a:ea typeface="Proxima Nova"/>
              <a:cs typeface="Proxima Nova"/>
              <a:sym typeface="Proxima Nova"/>
            </a:endParaRPr>
          </a:p>
        </p:txBody>
      </p:sp>
      <p:sp>
        <p:nvSpPr>
          <p:cNvPr id="70" name="Shape 70"/>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a:t>
            </a:r>
          </a:p>
        </p:txBody>
      </p:sp>
      <p:pic>
        <p:nvPicPr>
          <p:cNvPr id="71" name="Shape 71"/>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72" name="Shape 72"/>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557425" y="1501475"/>
            <a:ext cx="8176200" cy="3416400"/>
          </a:xfrm>
          <a:prstGeom prst="rect">
            <a:avLst/>
          </a:prstGeom>
        </p:spPr>
        <p:txBody>
          <a:bodyPr anchorCtr="0" anchor="t" bIns="91425" lIns="91425" rIns="91425" wrap="square" tIns="91425">
            <a:noAutofit/>
          </a:bodyPr>
          <a:lstStyle/>
          <a:p>
            <a:pPr lvl="0" rtl="0">
              <a:lnSpc>
                <a:spcPct val="150000"/>
              </a:lnSpc>
              <a:spcBef>
                <a:spcPts val="0"/>
              </a:spcBef>
              <a:buNone/>
            </a:pPr>
            <a:r>
              <a:rPr b="1" lang="en">
                <a:solidFill>
                  <a:srgbClr val="FFFFFF"/>
                </a:solidFill>
                <a:latin typeface="Proxima Nova"/>
                <a:ea typeface="Proxima Nova"/>
                <a:cs typeface="Proxima Nova"/>
                <a:sym typeface="Proxima Nova"/>
              </a:rPr>
              <a:t>One-way data render</a:t>
            </a:r>
          </a:p>
          <a:p>
            <a:pPr lvl="0" rtl="0">
              <a:lnSpc>
                <a:spcPct val="150000"/>
              </a:lnSpc>
              <a:spcBef>
                <a:spcPts val="0"/>
              </a:spcBef>
              <a:buNone/>
            </a:pPr>
            <a:r>
              <a:rPr lang="en">
                <a:solidFill>
                  <a:srgbClr val="FFFFFF"/>
                </a:solidFill>
                <a:latin typeface="Proxima Nova"/>
                <a:ea typeface="Proxima Nova"/>
                <a:cs typeface="Proxima Nova"/>
                <a:sym typeface="Proxima Nova"/>
              </a:rPr>
              <a:t>A component cannot directly modify any properties passed to it, but can be passed callback functions that do modify values.</a:t>
            </a:r>
          </a:p>
          <a:p>
            <a:pPr lvl="0" rtl="0">
              <a:lnSpc>
                <a:spcPct val="150000"/>
              </a:lnSpc>
              <a:spcBef>
                <a:spcPts val="0"/>
              </a:spcBef>
              <a:buNone/>
            </a:pPr>
            <a:r>
              <a:t/>
            </a:r>
            <a:endParaRPr>
              <a:solidFill>
                <a:srgbClr val="FFFFFF"/>
              </a:solidFill>
              <a:latin typeface="Proxima Nova"/>
              <a:ea typeface="Proxima Nova"/>
              <a:cs typeface="Proxima Nova"/>
              <a:sym typeface="Proxima Nova"/>
            </a:endParaRPr>
          </a:p>
          <a:p>
            <a:pPr lvl="0" rtl="0">
              <a:lnSpc>
                <a:spcPct val="150000"/>
              </a:lnSpc>
              <a:spcBef>
                <a:spcPts val="0"/>
              </a:spcBef>
              <a:buNone/>
            </a:pPr>
            <a:r>
              <a:t/>
            </a:r>
            <a:endParaRPr>
              <a:solidFill>
                <a:srgbClr val="FFFFFF"/>
              </a:solidFill>
              <a:latin typeface="Proxima Nova"/>
              <a:ea typeface="Proxima Nova"/>
              <a:cs typeface="Proxima Nova"/>
              <a:sym typeface="Proxima Nova"/>
            </a:endParaRPr>
          </a:p>
        </p:txBody>
      </p:sp>
      <p:sp>
        <p:nvSpPr>
          <p:cNvPr id="78" name="Shape 78"/>
          <p:cNvSpPr txBox="1"/>
          <p:nvPr/>
        </p:nvSpPr>
        <p:spPr>
          <a:xfrm>
            <a:off x="525750" y="366275"/>
            <a:ext cx="36486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a:t>
            </a:r>
          </a:p>
        </p:txBody>
      </p:sp>
      <p:pic>
        <p:nvPicPr>
          <p:cNvPr id="79" name="Shape 79"/>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80" name="Shape 80"/>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695275"/>
            <a:ext cx="4273800" cy="3416400"/>
          </a:xfrm>
          <a:prstGeom prst="rect">
            <a:avLst/>
          </a:prstGeom>
        </p:spPr>
        <p:txBody>
          <a:bodyPr anchorCtr="0" anchor="t" bIns="91425" lIns="91425" rIns="91425" wrap="square" tIns="91425">
            <a:noAutofit/>
          </a:bodyPr>
          <a:lstStyle/>
          <a:p>
            <a:pPr lvl="0" rtl="0">
              <a:lnSpc>
                <a:spcPct val="142857"/>
              </a:lnSpc>
              <a:spcBef>
                <a:spcPts val="0"/>
              </a:spcBef>
              <a:spcAft>
                <a:spcPts val="0"/>
              </a:spcAft>
              <a:buClr>
                <a:schemeClr val="dk1"/>
              </a:buClr>
              <a:buSzPct val="91666"/>
              <a:buFont typeface="Arial"/>
              <a:buNone/>
            </a:pPr>
            <a:r>
              <a:rPr lang="en" sz="1200">
                <a:solidFill>
                  <a:srgbClr val="C5A5C5"/>
                </a:solidFill>
                <a:latin typeface="Courier New"/>
                <a:ea typeface="Courier New"/>
                <a:cs typeface="Courier New"/>
                <a:sym typeface="Courier New"/>
              </a:rPr>
              <a:t>class</a:t>
            </a:r>
            <a:r>
              <a:rPr lang="en" sz="1200">
                <a:solidFill>
                  <a:srgbClr val="FFFFFF"/>
                </a:solidFill>
                <a:latin typeface="Courier New"/>
                <a:ea typeface="Courier New"/>
                <a:cs typeface="Courier New"/>
                <a:sym typeface="Courier New"/>
              </a:rPr>
              <a:t> </a:t>
            </a:r>
            <a:r>
              <a:rPr lang="en" sz="1200">
                <a:solidFill>
                  <a:srgbClr val="FAC863"/>
                </a:solidFill>
                <a:latin typeface="Courier New"/>
                <a:ea typeface="Courier New"/>
                <a:cs typeface="Courier New"/>
                <a:sym typeface="Courier New"/>
              </a:rPr>
              <a:t>HelloMessage</a:t>
            </a:r>
            <a:r>
              <a:rPr lang="en" sz="1200">
                <a:solidFill>
                  <a:srgbClr val="FFFFFF"/>
                </a:solidFill>
                <a:latin typeface="Courier New"/>
                <a:ea typeface="Courier New"/>
                <a:cs typeface="Courier New"/>
                <a:sym typeface="Courier New"/>
              </a:rPr>
              <a:t> </a:t>
            </a:r>
            <a:r>
              <a:rPr lang="en" sz="1200">
                <a:solidFill>
                  <a:srgbClr val="C5A5C5"/>
                </a:solidFill>
                <a:latin typeface="Courier New"/>
                <a:ea typeface="Courier New"/>
                <a:cs typeface="Courier New"/>
                <a:sym typeface="Courier New"/>
              </a:rPr>
              <a:t>extends</a:t>
            </a:r>
            <a:r>
              <a:rPr lang="en" sz="1200">
                <a:solidFill>
                  <a:srgbClr val="FFFFFF"/>
                </a:solidFill>
                <a:latin typeface="Courier New"/>
                <a:ea typeface="Courier New"/>
                <a:cs typeface="Courier New"/>
                <a:sym typeface="Courier New"/>
              </a:rPr>
              <a:t> </a:t>
            </a:r>
            <a:r>
              <a:rPr lang="en" sz="1200">
                <a:solidFill>
                  <a:srgbClr val="FAC863"/>
                </a:solidFill>
                <a:latin typeface="Courier New"/>
                <a:ea typeface="Courier New"/>
                <a:cs typeface="Courier New"/>
                <a:sym typeface="Courier New"/>
              </a:rPr>
              <a:t>React</a:t>
            </a:r>
            <a:r>
              <a:rPr lang="en" sz="1200">
                <a:solidFill>
                  <a:srgbClr val="5FB3B3"/>
                </a:solidFill>
                <a:latin typeface="Courier New"/>
                <a:ea typeface="Courier New"/>
                <a:cs typeface="Courier New"/>
                <a:sym typeface="Courier New"/>
              </a:rPr>
              <a:t>.</a:t>
            </a:r>
            <a:r>
              <a:rPr lang="en" sz="1200">
                <a:solidFill>
                  <a:srgbClr val="FAC863"/>
                </a:solidFill>
                <a:latin typeface="Courier New"/>
                <a:ea typeface="Courier New"/>
                <a:cs typeface="Courier New"/>
                <a:sym typeface="Courier New"/>
              </a:rPr>
              <a:t>Component</a:t>
            </a: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79B6F2"/>
                </a:solidFill>
                <a:latin typeface="Courier New"/>
                <a:ea typeface="Courier New"/>
                <a:cs typeface="Courier New"/>
                <a:sym typeface="Courier New"/>
              </a:rPr>
              <a:t>render</a:t>
            </a:r>
            <a:r>
              <a:rPr lang="en" sz="1200">
                <a:solidFill>
                  <a:srgbClr val="5FB3B3"/>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C5A5C5"/>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&lt;</a:t>
            </a:r>
            <a:r>
              <a:rPr lang="en" sz="1200">
                <a:solidFill>
                  <a:srgbClr val="FC929E"/>
                </a:solidFill>
                <a:latin typeface="Courier New"/>
                <a:ea typeface="Courier New"/>
                <a:cs typeface="Courier New"/>
                <a:sym typeface="Courier New"/>
              </a:rPr>
              <a:t>div</a:t>
            </a:r>
            <a:r>
              <a:rPr lang="en" sz="1200">
                <a:solidFill>
                  <a:srgbClr val="5FB3B3"/>
                </a:solidFill>
                <a:latin typeface="Courier New"/>
                <a:ea typeface="Courier New"/>
                <a:cs typeface="Courier New"/>
                <a:sym typeface="Courier New"/>
              </a:rPr>
              <a:t>&gt;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Hello </a:t>
            </a:r>
            <a:r>
              <a:rPr lang="en" sz="1200">
                <a:solidFill>
                  <a:srgbClr val="5FB3B3"/>
                </a:solidFill>
                <a:latin typeface="Courier New"/>
                <a:ea typeface="Courier New"/>
                <a:cs typeface="Courier New"/>
                <a:sym typeface="Courier New"/>
              </a:rPr>
              <a:t>{</a:t>
            </a:r>
            <a:r>
              <a:rPr lang="en" sz="1200">
                <a:solidFill>
                  <a:srgbClr val="C5A5C5"/>
                </a:solidFill>
                <a:latin typeface="Courier New"/>
                <a:ea typeface="Courier New"/>
                <a:cs typeface="Courier New"/>
                <a:sym typeface="Courier New"/>
              </a:rPr>
              <a:t>this</a:t>
            </a:r>
            <a:r>
              <a:rPr lang="en" sz="1200">
                <a:solidFill>
                  <a:srgbClr val="5FB3B3"/>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props</a:t>
            </a:r>
            <a:r>
              <a:rPr lang="en" sz="1200">
                <a:solidFill>
                  <a:srgbClr val="5FB3B3"/>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name</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&lt;/</a:t>
            </a:r>
            <a:r>
              <a:rPr lang="en" sz="1200">
                <a:solidFill>
                  <a:srgbClr val="FC929E"/>
                </a:solidFill>
                <a:latin typeface="Courier New"/>
                <a:ea typeface="Courier New"/>
                <a:cs typeface="Courier New"/>
                <a:sym typeface="Courier New"/>
              </a:rPr>
              <a:t>div</a:t>
            </a:r>
            <a:r>
              <a:rPr lang="en" sz="1200">
                <a:solidFill>
                  <a:srgbClr val="5FB3B3"/>
                </a:solidFill>
                <a:latin typeface="Courier New"/>
                <a:ea typeface="Courier New"/>
                <a:cs typeface="Courier New"/>
                <a:sym typeface="Courier New"/>
              </a:rPr>
              <a:t>&gt;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ReactDOM</a:t>
            </a:r>
            <a:r>
              <a:rPr lang="en" sz="1200">
                <a:solidFill>
                  <a:srgbClr val="5FB3B3"/>
                </a:solidFill>
                <a:latin typeface="Courier New"/>
                <a:ea typeface="Courier New"/>
                <a:cs typeface="Courier New"/>
                <a:sym typeface="Courier New"/>
              </a:rPr>
              <a:t>.</a:t>
            </a:r>
            <a:r>
              <a:rPr lang="en" sz="1200">
                <a:solidFill>
                  <a:srgbClr val="79B6F2"/>
                </a:solidFill>
                <a:latin typeface="Courier New"/>
                <a:ea typeface="Courier New"/>
                <a:cs typeface="Courier New"/>
                <a:sym typeface="Courier New"/>
              </a:rPr>
              <a:t>render</a:t>
            </a:r>
            <a:r>
              <a:rPr lang="en" sz="1200">
                <a:solidFill>
                  <a:srgbClr val="5FB3B3"/>
                </a:solidFill>
                <a:latin typeface="Courier New"/>
                <a:ea typeface="Courier New"/>
                <a:cs typeface="Courier New"/>
                <a:sym typeface="Courier New"/>
              </a:rPr>
              <a: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&lt;</a:t>
            </a:r>
            <a:r>
              <a:rPr lang="en" sz="1200">
                <a:solidFill>
                  <a:srgbClr val="FC929E"/>
                </a:solidFill>
                <a:latin typeface="Courier New"/>
                <a:ea typeface="Courier New"/>
                <a:cs typeface="Courier New"/>
                <a:sym typeface="Courier New"/>
              </a:rPr>
              <a:t>HelloMessage </a:t>
            </a:r>
            <a:r>
              <a:rPr lang="en" sz="1200">
                <a:solidFill>
                  <a:srgbClr val="C5A5C5"/>
                </a:solidFill>
                <a:latin typeface="Courier New"/>
                <a:ea typeface="Courier New"/>
                <a:cs typeface="Courier New"/>
                <a:sym typeface="Courier New"/>
              </a:rPr>
              <a:t>name</a:t>
            </a:r>
            <a:r>
              <a:rPr lang="en" sz="1200">
                <a:solidFill>
                  <a:srgbClr val="5FB3B3"/>
                </a:solidFill>
                <a:latin typeface="Courier New"/>
                <a:ea typeface="Courier New"/>
                <a:cs typeface="Courier New"/>
                <a:sym typeface="Courier New"/>
              </a:rPr>
              <a:t>="</a:t>
            </a:r>
            <a:r>
              <a:rPr lang="en" sz="1200">
                <a:solidFill>
                  <a:srgbClr val="8DC891"/>
                </a:solidFill>
                <a:latin typeface="Courier New"/>
                <a:ea typeface="Courier New"/>
                <a:cs typeface="Courier New"/>
                <a:sym typeface="Courier New"/>
              </a:rPr>
              <a:t>Mike</a:t>
            </a:r>
            <a:r>
              <a:rPr lang="en" sz="1200">
                <a:solidFill>
                  <a:srgbClr val="5FB3B3"/>
                </a:solidFill>
                <a:latin typeface="Courier New"/>
                <a:ea typeface="Courier New"/>
                <a:cs typeface="Courier New"/>
                <a:sym typeface="Courier New"/>
              </a:rPr>
              <a:t>"</a:t>
            </a:r>
            <a:r>
              <a:rPr lang="en" sz="1200">
                <a:solidFill>
                  <a:srgbClr val="FC929E"/>
                </a:solidFill>
                <a:latin typeface="Courier New"/>
                <a:ea typeface="Courier New"/>
                <a:cs typeface="Courier New"/>
                <a:sym typeface="Courier New"/>
              </a:rPr>
              <a:t> </a:t>
            </a:r>
            <a:r>
              <a:rPr lang="en" sz="1200">
                <a:solidFill>
                  <a:srgbClr val="5FB3B3"/>
                </a:solidFill>
                <a:latin typeface="Courier New"/>
                <a:ea typeface="Courier New"/>
                <a:cs typeface="Courier New"/>
                <a:sym typeface="Courier New"/>
              </a:rPr>
              <a:t>/&gt;,</a:t>
            </a:r>
            <a:br>
              <a:rPr lang="en" sz="1200">
                <a:solidFill>
                  <a:srgbClr val="FFFFFF"/>
                </a:solidFill>
                <a:latin typeface="Courier New"/>
                <a:ea typeface="Courier New"/>
                <a:cs typeface="Courier New"/>
                <a:sym typeface="Courier New"/>
              </a:rPr>
            </a:br>
            <a:r>
              <a:rPr lang="en" sz="1200">
                <a:solidFill>
                  <a:srgbClr val="FFFFFF"/>
                </a:solidFill>
                <a:latin typeface="Courier New"/>
                <a:ea typeface="Courier New"/>
                <a:cs typeface="Courier New"/>
                <a:sym typeface="Courier New"/>
              </a:rPr>
              <a:t>  document.getElementById(“root”)</a:t>
            </a:r>
            <a:br>
              <a:rPr lang="en" sz="1200">
                <a:solidFill>
                  <a:srgbClr val="FFFFFF"/>
                </a:solidFill>
                <a:latin typeface="Courier New"/>
                <a:ea typeface="Courier New"/>
                <a:cs typeface="Courier New"/>
                <a:sym typeface="Courier New"/>
              </a:rPr>
            </a:br>
            <a:r>
              <a:rPr lang="en" sz="1200">
                <a:solidFill>
                  <a:srgbClr val="5FB3B3"/>
                </a:solidFill>
                <a:latin typeface="Courier New"/>
                <a:ea typeface="Courier New"/>
                <a:cs typeface="Courier New"/>
                <a:sym typeface="Courier New"/>
              </a:rPr>
              <a:t>);</a:t>
            </a:r>
          </a:p>
          <a:p>
            <a:pPr lvl="0">
              <a:spcBef>
                <a:spcPts val="0"/>
              </a:spcBef>
              <a:buNone/>
            </a:pPr>
            <a:r>
              <a:t/>
            </a:r>
            <a:endParaRPr sz="1200">
              <a:latin typeface="Courier New"/>
              <a:ea typeface="Courier New"/>
              <a:cs typeface="Courier New"/>
              <a:sym typeface="Courier New"/>
            </a:endParaRPr>
          </a:p>
        </p:txBody>
      </p:sp>
      <p:pic>
        <p:nvPicPr>
          <p:cNvPr id="86" name="Shape 86"/>
          <p:cNvPicPr preferRelativeResize="0"/>
          <p:nvPr/>
        </p:nvPicPr>
        <p:blipFill>
          <a:blip r:embed="rId3">
            <a:alphaModFix/>
          </a:blip>
          <a:stretch>
            <a:fillRect/>
          </a:stretch>
        </p:blipFill>
        <p:spPr>
          <a:xfrm>
            <a:off x="4730643" y="0"/>
            <a:ext cx="441335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557425" y="1501475"/>
            <a:ext cx="8176200" cy="3416400"/>
          </a:xfrm>
          <a:prstGeom prst="rect">
            <a:avLst/>
          </a:prstGeom>
        </p:spPr>
        <p:txBody>
          <a:bodyPr anchorCtr="0" anchor="t" bIns="91425" lIns="91425" rIns="91425" wrap="square" tIns="91425">
            <a:noAutofit/>
          </a:bodyPr>
          <a:lstStyle/>
          <a:p>
            <a:pPr lvl="0" rtl="0">
              <a:spcBef>
                <a:spcPts val="0"/>
              </a:spcBef>
              <a:buNone/>
            </a:pPr>
            <a:r>
              <a:rPr lang="en" u="sng">
                <a:solidFill>
                  <a:srgbClr val="FFFFFF"/>
                </a:solidFill>
                <a:latin typeface="Proxima Nova"/>
                <a:ea typeface="Proxima Nova"/>
                <a:cs typeface="Proxima Nova"/>
                <a:sym typeface="Proxima Nova"/>
                <a:hlinkClick r:id="rId3"/>
              </a:rPr>
              <a:t>https://facebook.github.io/react-native/docs/props.html</a:t>
            </a:r>
          </a:p>
          <a:p>
            <a:pPr lvl="0" rtl="0">
              <a:spcBef>
                <a:spcPts val="0"/>
              </a:spcBef>
              <a:buNone/>
            </a:pPr>
            <a:r>
              <a:rPr lang="en">
                <a:solidFill>
                  <a:srgbClr val="FFFFFF"/>
                </a:solidFill>
                <a:latin typeface="Proxima Nova"/>
                <a:ea typeface="Proxima Nova"/>
                <a:cs typeface="Proxima Nova"/>
                <a:sym typeface="Proxima Nova"/>
              </a:rPr>
              <a:t>Most components can be customized when they are created, with different parameters. These creation parameters are called props.</a:t>
            </a:r>
          </a:p>
          <a:p>
            <a:pPr lvl="0" rtl="0">
              <a:lnSpc>
                <a:spcPct val="150000"/>
              </a:lnSpc>
              <a:spcBef>
                <a:spcPts val="0"/>
              </a:spcBef>
              <a:buNone/>
            </a:pPr>
            <a:r>
              <a:t/>
            </a:r>
            <a:endParaRPr>
              <a:solidFill>
                <a:srgbClr val="FFFFFF"/>
              </a:solidFill>
              <a:latin typeface="Proxima Nova"/>
              <a:ea typeface="Proxima Nova"/>
              <a:cs typeface="Proxima Nova"/>
              <a:sym typeface="Proxima Nova"/>
            </a:endParaRPr>
          </a:p>
          <a:p>
            <a:pPr lvl="0" rtl="0">
              <a:lnSpc>
                <a:spcPct val="150000"/>
              </a:lnSpc>
              <a:spcBef>
                <a:spcPts val="0"/>
              </a:spcBef>
              <a:buNone/>
            </a:pPr>
            <a:r>
              <a:t/>
            </a:r>
            <a:endParaRPr>
              <a:solidFill>
                <a:srgbClr val="FFFFFF"/>
              </a:solidFill>
              <a:latin typeface="Proxima Nova"/>
              <a:ea typeface="Proxima Nova"/>
              <a:cs typeface="Proxima Nova"/>
              <a:sym typeface="Proxima Nova"/>
            </a:endParaRPr>
          </a:p>
        </p:txBody>
      </p:sp>
      <p:sp>
        <p:nvSpPr>
          <p:cNvPr id="92" name="Shape 92"/>
          <p:cNvSpPr txBox="1"/>
          <p:nvPr/>
        </p:nvSpPr>
        <p:spPr>
          <a:xfrm>
            <a:off x="525750" y="366275"/>
            <a:ext cx="44658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(props)</a:t>
            </a:r>
          </a:p>
        </p:txBody>
      </p:sp>
      <p:pic>
        <p:nvPicPr>
          <p:cNvPr id="93" name="Shape 93"/>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94" name="Shape 94"/>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557425" y="1501475"/>
            <a:ext cx="8176200" cy="3416400"/>
          </a:xfrm>
          <a:prstGeom prst="rect">
            <a:avLst/>
          </a:prstGeom>
        </p:spPr>
        <p:txBody>
          <a:bodyPr anchorCtr="0" anchor="t" bIns="91425" lIns="91425" rIns="91425" wrap="square" tIns="91425">
            <a:noAutofit/>
          </a:bodyPr>
          <a:lstStyle/>
          <a:p>
            <a:pPr lvl="0" rtl="0">
              <a:spcBef>
                <a:spcPts val="0"/>
              </a:spcBef>
              <a:buNone/>
            </a:pPr>
            <a:r>
              <a:rPr lang="en" u="sng">
                <a:solidFill>
                  <a:srgbClr val="FFFFFF"/>
                </a:solidFill>
                <a:latin typeface="Proxima Nova"/>
                <a:ea typeface="Proxima Nova"/>
                <a:cs typeface="Proxima Nova"/>
                <a:sym typeface="Proxima Nova"/>
                <a:hlinkClick r:id="rId3"/>
              </a:rPr>
              <a:t>https://facebook.github.io/react-native/docs/state.html</a:t>
            </a:r>
          </a:p>
          <a:p>
            <a:pPr lvl="0" rtl="0">
              <a:spcBef>
                <a:spcPts val="0"/>
              </a:spcBef>
              <a:buNone/>
            </a:pPr>
            <a:r>
              <a:rPr lang="en">
                <a:solidFill>
                  <a:srgbClr val="FFFFFF"/>
                </a:solidFill>
                <a:latin typeface="Proxima Nova"/>
                <a:ea typeface="Proxima Nova"/>
                <a:cs typeface="Proxima Nova"/>
                <a:sym typeface="Proxima Nova"/>
              </a:rPr>
              <a:t>There are two types of data that control a component: props and state. props are set by the parent and they are fixed throughout the lifetime of a component. For data that is going to change, we have to use state.</a:t>
            </a:r>
          </a:p>
          <a:p>
            <a:pPr lvl="0" rtl="0">
              <a:lnSpc>
                <a:spcPct val="150000"/>
              </a:lnSpc>
              <a:spcBef>
                <a:spcPts val="0"/>
              </a:spcBef>
              <a:buNone/>
            </a:pPr>
            <a:r>
              <a:t/>
            </a:r>
            <a:endParaRPr>
              <a:solidFill>
                <a:srgbClr val="FFFFFF"/>
              </a:solidFill>
              <a:latin typeface="Proxima Nova"/>
              <a:ea typeface="Proxima Nova"/>
              <a:cs typeface="Proxima Nova"/>
              <a:sym typeface="Proxima Nova"/>
            </a:endParaRPr>
          </a:p>
          <a:p>
            <a:pPr lvl="0" rtl="0">
              <a:lnSpc>
                <a:spcPct val="150000"/>
              </a:lnSpc>
              <a:spcBef>
                <a:spcPts val="0"/>
              </a:spcBef>
              <a:buNone/>
            </a:pPr>
            <a:r>
              <a:t/>
            </a:r>
            <a:endParaRPr>
              <a:solidFill>
                <a:srgbClr val="FFFFFF"/>
              </a:solidFill>
              <a:latin typeface="Proxima Nova"/>
              <a:ea typeface="Proxima Nova"/>
              <a:cs typeface="Proxima Nova"/>
              <a:sym typeface="Proxima Nova"/>
            </a:endParaRPr>
          </a:p>
        </p:txBody>
      </p:sp>
      <p:sp>
        <p:nvSpPr>
          <p:cNvPr id="100" name="Shape 100"/>
          <p:cNvSpPr txBox="1"/>
          <p:nvPr/>
        </p:nvSpPr>
        <p:spPr>
          <a:xfrm>
            <a:off x="525750" y="366275"/>
            <a:ext cx="4465800" cy="867900"/>
          </a:xfrm>
          <a:prstGeom prst="rect">
            <a:avLst/>
          </a:prstGeom>
          <a:noFill/>
          <a:ln>
            <a:noFill/>
          </a:ln>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(state)</a:t>
            </a:r>
          </a:p>
        </p:txBody>
      </p:sp>
      <p:pic>
        <p:nvPicPr>
          <p:cNvPr id="101" name="Shape 101"/>
          <p:cNvPicPr preferRelativeResize="0"/>
          <p:nvPr/>
        </p:nvPicPr>
        <p:blipFill>
          <a:blip r:embed="rId4">
            <a:alphaModFix/>
          </a:blip>
          <a:stretch>
            <a:fillRect/>
          </a:stretch>
        </p:blipFill>
        <p:spPr>
          <a:xfrm>
            <a:off x="7557350" y="4807775"/>
            <a:ext cx="233725" cy="233725"/>
          </a:xfrm>
          <a:prstGeom prst="rect">
            <a:avLst/>
          </a:prstGeom>
          <a:noFill/>
          <a:ln>
            <a:noFill/>
          </a:ln>
        </p:spPr>
      </p:pic>
      <p:sp>
        <p:nvSpPr>
          <p:cNvPr id="102" name="Shape 102"/>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540300" y="368825"/>
            <a:ext cx="8520600" cy="572700"/>
          </a:xfrm>
          <a:prstGeom prst="rect">
            <a:avLst/>
          </a:prstGeom>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(Life Cycle)</a:t>
            </a:r>
          </a:p>
          <a:p>
            <a:pPr lvl="0">
              <a:spcBef>
                <a:spcPts val="0"/>
              </a:spcBef>
              <a:buNone/>
            </a:pPr>
            <a:r>
              <a:t/>
            </a:r>
            <a:endParaRPr>
              <a:latin typeface="Proxima Nova"/>
              <a:ea typeface="Proxima Nova"/>
              <a:cs typeface="Proxima Nova"/>
              <a:sym typeface="Proxima Nova"/>
            </a:endParaRPr>
          </a:p>
        </p:txBody>
      </p:sp>
      <p:sp>
        <p:nvSpPr>
          <p:cNvPr id="108" name="Shape 108"/>
          <p:cNvSpPr txBox="1"/>
          <p:nvPr>
            <p:ph idx="1" type="body"/>
          </p:nvPr>
        </p:nvSpPr>
        <p:spPr>
          <a:xfrm>
            <a:off x="476400" y="1539800"/>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buClr>
                <a:srgbClr val="FFFFFF"/>
              </a:buClr>
              <a:buChar char="❏"/>
            </a:pPr>
            <a:r>
              <a:rPr lang="en">
                <a:solidFill>
                  <a:srgbClr val="FFFFFF"/>
                </a:solidFill>
              </a:rPr>
              <a:t>constructor()</a:t>
            </a:r>
          </a:p>
          <a:p>
            <a:pPr indent="-228600" lvl="0" marL="457200" rtl="0">
              <a:lnSpc>
                <a:spcPct val="115000"/>
              </a:lnSpc>
              <a:spcBef>
                <a:spcPts val="0"/>
              </a:spcBef>
              <a:buClr>
                <a:srgbClr val="FFFFFF"/>
              </a:buClr>
              <a:buChar char="❏"/>
            </a:pPr>
            <a:r>
              <a:rPr lang="en">
                <a:solidFill>
                  <a:srgbClr val="FFFFFF"/>
                </a:solidFill>
              </a:rPr>
              <a:t>componentWillMount()</a:t>
            </a:r>
          </a:p>
          <a:p>
            <a:pPr indent="-228600" lvl="0" marL="457200" rtl="0">
              <a:lnSpc>
                <a:spcPct val="115000"/>
              </a:lnSpc>
              <a:spcBef>
                <a:spcPts val="0"/>
              </a:spcBef>
              <a:buClr>
                <a:srgbClr val="FFFFFF"/>
              </a:buClr>
              <a:buChar char="❏"/>
            </a:pPr>
            <a:r>
              <a:rPr lang="en">
                <a:solidFill>
                  <a:srgbClr val="FFFFFF"/>
                </a:solidFill>
              </a:rPr>
              <a:t>render()</a:t>
            </a:r>
          </a:p>
          <a:p>
            <a:pPr indent="-228600" lvl="0" marL="457200" rtl="0">
              <a:lnSpc>
                <a:spcPct val="115000"/>
              </a:lnSpc>
              <a:spcBef>
                <a:spcPts val="0"/>
              </a:spcBef>
              <a:buClr>
                <a:srgbClr val="FFFFFF"/>
              </a:buClr>
              <a:buChar char="❏"/>
            </a:pPr>
            <a:r>
              <a:rPr lang="en">
                <a:solidFill>
                  <a:srgbClr val="FFFFFF"/>
                </a:solidFill>
              </a:rPr>
              <a:t>componentDidMount()</a:t>
            </a:r>
          </a:p>
          <a:p>
            <a:pPr lvl="0">
              <a:lnSpc>
                <a:spcPct val="115000"/>
              </a:lnSpc>
              <a:spcBef>
                <a:spcPts val="0"/>
              </a:spcBef>
              <a:buClr>
                <a:schemeClr val="dk1"/>
              </a:buClr>
              <a:buSzPct val="61111"/>
              <a:buFont typeface="Arial"/>
              <a:buNone/>
            </a:pPr>
            <a:r>
              <a:t/>
            </a:r>
            <a:endParaRPr>
              <a:solidFill>
                <a:srgbClr val="FFFFFF"/>
              </a:solidFill>
            </a:endParaRPr>
          </a:p>
          <a:p>
            <a:pPr lvl="0">
              <a:lnSpc>
                <a:spcPct val="115000"/>
              </a:lnSpc>
              <a:spcBef>
                <a:spcPts val="0"/>
              </a:spcBef>
              <a:buNone/>
            </a:pPr>
            <a:r>
              <a:t/>
            </a:r>
            <a:endParaRPr>
              <a:solidFill>
                <a:srgbClr val="FFFFFF"/>
              </a:solidFill>
            </a:endParaRPr>
          </a:p>
        </p:txBody>
      </p:sp>
      <p:pic>
        <p:nvPicPr>
          <p:cNvPr id="109" name="Shape 109"/>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10" name="Shape 110"/>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76775" y="1539800"/>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componentWillReceiveProps()</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shouldComponentUpdate()</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componentWillUpdate()</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render()</a:t>
            </a:r>
          </a:p>
          <a:p>
            <a:pPr indent="-228600" lvl="0" marL="457200" rtl="0">
              <a:lnSpc>
                <a:spcPct val="115000"/>
              </a:lnSpc>
              <a:spcBef>
                <a:spcPts val="0"/>
              </a:spcBef>
              <a:buClr>
                <a:srgbClr val="FFFFFF"/>
              </a:buClr>
              <a:buFont typeface="Proxima Nova"/>
              <a:buChar char="❏"/>
            </a:pPr>
            <a:r>
              <a:rPr lang="en">
                <a:solidFill>
                  <a:srgbClr val="FFFFFF"/>
                </a:solidFill>
                <a:latin typeface="Proxima Nova"/>
                <a:ea typeface="Proxima Nova"/>
                <a:cs typeface="Proxima Nova"/>
                <a:sym typeface="Proxima Nova"/>
              </a:rPr>
              <a:t>componentDidUpdate()</a:t>
            </a:r>
          </a:p>
        </p:txBody>
      </p:sp>
      <p:sp>
        <p:nvSpPr>
          <p:cNvPr id="116" name="Shape 116"/>
          <p:cNvSpPr txBox="1"/>
          <p:nvPr>
            <p:ph type="title"/>
          </p:nvPr>
        </p:nvSpPr>
        <p:spPr>
          <a:xfrm>
            <a:off x="540300" y="368825"/>
            <a:ext cx="8520600" cy="572700"/>
          </a:xfrm>
          <a:prstGeom prst="rect">
            <a:avLst/>
          </a:prstGeom>
        </p:spPr>
        <p:txBody>
          <a:bodyPr anchorCtr="0" anchor="t" bIns="91425" lIns="91425" rIns="91425" wrap="square" tIns="91425">
            <a:noAutofit/>
          </a:bodyPr>
          <a:lstStyle/>
          <a:p>
            <a:pPr lvl="0" rtl="0">
              <a:spcBef>
                <a:spcPts val="0"/>
              </a:spcBef>
              <a:buNone/>
            </a:pPr>
            <a:r>
              <a:rPr lang="en" sz="4800">
                <a:solidFill>
                  <a:srgbClr val="FFFFFF"/>
                </a:solidFill>
                <a:latin typeface="Proxima Nova"/>
                <a:ea typeface="Proxima Nova"/>
                <a:cs typeface="Proxima Nova"/>
                <a:sym typeface="Proxima Nova"/>
              </a:rPr>
              <a:t>React (Life Cycle)</a:t>
            </a:r>
          </a:p>
          <a:p>
            <a:pPr lvl="0" rtl="0">
              <a:spcBef>
                <a:spcPts val="0"/>
              </a:spcBef>
              <a:buNone/>
            </a:pPr>
            <a:r>
              <a:t/>
            </a:r>
            <a:endParaRPr>
              <a:latin typeface="Proxima Nova"/>
              <a:ea typeface="Proxima Nova"/>
              <a:cs typeface="Proxima Nova"/>
              <a:sym typeface="Proxima Nova"/>
            </a:endParaRPr>
          </a:p>
        </p:txBody>
      </p:sp>
      <p:pic>
        <p:nvPicPr>
          <p:cNvPr id="117" name="Shape 117"/>
          <p:cNvPicPr preferRelativeResize="0"/>
          <p:nvPr/>
        </p:nvPicPr>
        <p:blipFill>
          <a:blip r:embed="rId3">
            <a:alphaModFix/>
          </a:blip>
          <a:stretch>
            <a:fillRect/>
          </a:stretch>
        </p:blipFill>
        <p:spPr>
          <a:xfrm>
            <a:off x="7557350" y="4807775"/>
            <a:ext cx="233725" cy="233725"/>
          </a:xfrm>
          <a:prstGeom prst="rect">
            <a:avLst/>
          </a:prstGeom>
          <a:noFill/>
          <a:ln>
            <a:noFill/>
          </a:ln>
        </p:spPr>
      </p:pic>
      <p:sp>
        <p:nvSpPr>
          <p:cNvPr id="118" name="Shape 118"/>
          <p:cNvSpPr txBox="1"/>
          <p:nvPr/>
        </p:nvSpPr>
        <p:spPr>
          <a:xfrm>
            <a:off x="7788300" y="4717800"/>
            <a:ext cx="1279500" cy="425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Proxima Nova"/>
                <a:ea typeface="Proxima Nova"/>
                <a:cs typeface="Proxima Nova"/>
                <a:sym typeface="Proxima Nova"/>
              </a:rPr>
              <a:t>mikekavouras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